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5"/>
  </p:notesMasterIdLst>
  <p:sldIdLst>
    <p:sldId id="1100" r:id="rId2"/>
    <p:sldId id="966" r:id="rId3"/>
    <p:sldId id="257" r:id="rId4"/>
    <p:sldId id="967" r:id="rId5"/>
    <p:sldId id="258" r:id="rId6"/>
    <p:sldId id="1122" r:id="rId7"/>
    <p:sldId id="1101" r:id="rId8"/>
    <p:sldId id="1121" r:id="rId9"/>
    <p:sldId id="1108" r:id="rId10"/>
    <p:sldId id="1125" r:id="rId11"/>
    <p:sldId id="1114" r:id="rId12"/>
    <p:sldId id="1130" r:id="rId13"/>
    <p:sldId id="1138" r:id="rId14"/>
    <p:sldId id="1139" r:id="rId15"/>
    <p:sldId id="1120" r:id="rId16"/>
    <p:sldId id="1132" r:id="rId17"/>
    <p:sldId id="1133" r:id="rId18"/>
    <p:sldId id="1135" r:id="rId19"/>
    <p:sldId id="1134" r:id="rId20"/>
    <p:sldId id="1136" r:id="rId21"/>
    <p:sldId id="1123" r:id="rId22"/>
    <p:sldId id="260" r:id="rId23"/>
    <p:sldId id="1124" r:id="rId24"/>
    <p:sldId id="1129" r:id="rId25"/>
    <p:sldId id="1137" r:id="rId26"/>
    <p:sldId id="1103" r:id="rId27"/>
    <p:sldId id="1106" r:id="rId28"/>
    <p:sldId id="1104" r:id="rId29"/>
    <p:sldId id="972" r:id="rId30"/>
    <p:sldId id="268" r:id="rId31"/>
    <p:sldId id="1126" r:id="rId32"/>
    <p:sldId id="974" r:id="rId33"/>
    <p:sldId id="270" r:id="rId34"/>
    <p:sldId id="975" r:id="rId35"/>
    <p:sldId id="977" r:id="rId36"/>
    <p:sldId id="271" r:id="rId37"/>
    <p:sldId id="978" r:id="rId38"/>
    <p:sldId id="1127" r:id="rId39"/>
    <p:sldId id="1128" r:id="rId40"/>
    <p:sldId id="979" r:id="rId41"/>
    <p:sldId id="275" r:id="rId42"/>
    <p:sldId id="450" r:id="rId43"/>
    <p:sldId id="1094" r:id="rId44"/>
  </p:sldIdLst>
  <p:sldSz cx="14630400" cy="8229600"/>
  <p:notesSz cx="8229600" cy="14630400"/>
  <p:embeddedFontLst>
    <p:embeddedFont>
      <p:font typeface="Arial Narrow" panose="020B0606020202030204" pitchFamily="34" charset="0"/>
      <p:regular r:id="rId46"/>
      <p:bold r:id="rId47"/>
      <p:italic r:id="rId48"/>
      <p:boldItalic r:id="rId49"/>
    </p:embeddedFont>
    <p:embeddedFont>
      <p:font typeface="Poppins" panose="00000500000000000000" pitchFamily="2" charset="0"/>
      <p:regular r:id="rId50"/>
      <p:bold r:id="rId51"/>
      <p:italic r:id="rId52"/>
      <p:boldItalic r:id="rId53"/>
    </p:embeddedFont>
  </p:embeddedFontLst>
  <p:defaultText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6F740B-74BC-4E8F-B608-9F752FAA5D63}" v="8" dt="2026-03-11T12:00:09.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94404" autoAdjust="0"/>
  </p:normalViewPr>
  <p:slideViewPr>
    <p:cSldViewPr snapToGrid="0">
      <p:cViewPr varScale="1">
        <p:scale>
          <a:sx n="58" d="100"/>
          <a:sy n="58" d="100"/>
        </p:scale>
        <p:origin x="6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4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666EB-D606-C456-913F-56755D849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E3696-7290-94F0-5C9C-CC6960547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93E65-E6DD-CEC0-B6D2-12981BB626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FB7D66-A98C-B765-241A-ED5A06F276DA}"/>
              </a:ext>
            </a:extLst>
          </p:cNvPr>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340147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973EB-CB08-F0A6-0FD7-6BA291E0A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77D1E-66D7-FD18-7E89-8FE8AB0EA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BB55C-771F-C2F2-1E9B-6A67FCA4B3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1DA2C3-07B2-0158-81F4-1E511162382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3591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7B0F9-5986-858D-5D69-D5A1E59DF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DD263-57BF-7D2B-661B-902E3D2EE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3546E-0050-616F-78FF-4398FC9B35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B33BFE-F4F1-2554-E4FC-C1CBD2B4DDC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239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2C796-396A-96A3-0919-191A9C0CF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6E5B9-8C71-3A42-7873-A7053A6539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8D5885-BC32-74B4-F69D-267EC6332A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DB92CB-23A3-878C-08B9-8DC393F46359}"/>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167432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28E04-7852-0474-AE79-4B2BDC76B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1BF73-9369-98AF-79D6-B2A6759DD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21144-E075-2B55-0778-157E1914E6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CB26B7-EE54-BBEA-E468-3F55F9FEBC86}"/>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308277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C570D-BB8B-2CC9-75F9-57F14B1B9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5C908-0002-13C0-68B4-2CC536C8B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B0628-F81D-8D8A-4AD5-26F274A570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7236D5-8C59-1304-002D-FFD88C22FC65}"/>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093353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01D5F-A7A0-FC9E-6F8F-352404AC4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FF8FD-4CA0-9F50-35A1-1B63C7B04F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5BB89-521B-483C-486C-E3857EDFCD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45E007-8EDF-956D-3754-253D17E66EE5}"/>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640132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553CD-5402-07CF-161C-6BAB87187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971263-CD63-B689-692C-968D94590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02151-528A-E96B-D03C-F0BE104E0C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F73958-C2AE-AD31-A322-99834D451BE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3269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2DAF-2F1C-7CA3-419E-5193B2A96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BB459-9F37-D5C1-D003-2D461DCDF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42323-7A97-FF2C-9CC2-F8081DB76A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03A012-118F-92BF-61CA-DC252605848B}"/>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338822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0942-714C-CAB1-D335-683AB1A82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69F1E-77BE-8A1B-4FF6-74681FA37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57750-7146-E612-94CB-3954E3B01F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E53B12-C038-45F8-C804-277EB272A7F7}"/>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403327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FF595-DF6B-EBD4-D562-13172ACC0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38596-7878-2C20-1B9E-027367A69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2500D-D996-2DDC-4FCB-D17746A359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9055BC-8003-936E-59FA-72FE94F2504D}"/>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98402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C0335-A78B-0357-EB06-FFB7D8573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3FA65-0B74-289A-132C-8289103B2B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20975-FAD0-4A3F-DC77-AA8C57D638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2CE935-28D9-5505-FAA2-2827C64B5FEF}"/>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3358731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5924F-474B-A145-834A-BA6F571F2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B5BF2-1457-51FC-CEF4-4A6B891DA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0DECA-A478-EAE4-A283-842C36DABC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AAAC18-BFCE-A04B-BFCD-0356AE31F365}"/>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467031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44D03-BB20-217E-CD5D-58EC2250B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AC44E-2F32-0F93-F4B8-EE7D18820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5867D-C4F1-68DB-2D17-6A7F96E67B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90977-1BD1-8B41-FD55-18D0279843B9}"/>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482808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2FEBB-277B-E87C-BD88-4FA05125B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F47FF-CEEA-005D-FE64-929E18B19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26558-429B-E5BA-518A-4343FEBB9C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E0B3B8-CACF-4B1D-5D1C-B3C07319DEF1}"/>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564806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DB1EA-1E43-D20C-8F98-EDCD80811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203F0-26E4-620B-BDC7-4D4B686119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BD880E-6B01-8B6F-2B6F-C5497B8180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8303F8-99C2-C523-7EE9-F727B20595CB}"/>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344688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BC391-DAD6-36C0-AAA7-BBA5DAACB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0E21C-F975-438C-E51C-DFA464917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E1CF2-3B5F-DAC5-46F5-83D51F1532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9DE7CC-8117-2352-C97E-7825089166DC}"/>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3922477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1DA1E-020D-B2D8-32A7-5A588B379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4A128-29E1-A1E9-8717-699A72831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5B32B-8C77-7DA6-3539-E431D2F14D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833BCE-5C46-BAB1-2240-ECE3EFA44DAF}"/>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75559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8566F-B77D-66F3-4FB3-7CBF6D180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31130-B961-852C-61DF-8D612700F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101F1-DCA8-EB41-5258-07A09300B0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D05D13-911F-E9B0-74E5-6CD52928230C}"/>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3419328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FF0DF-289D-A1FE-5B7F-AFBD15D73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60098-17F1-F380-ED47-48EE2327D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DD5A-837A-3EBB-2B02-F38C352E7F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B24102-E287-9726-3505-7AF37A2C8333}"/>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027705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1B79-5C92-AA0A-3BA3-E4C7DDB24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4202A-2BAA-B5C1-32DE-695ADDCCC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9EC4C-DA4F-A4D6-C23A-26F11F23D6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89B1E4-5C9F-3627-0094-CB7146136227}"/>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00409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53FDF-8074-7E5E-65AB-BB9D1D8FD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24B28-33EC-C3D1-4C46-DB3DA0304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B2211-D083-E37A-135A-432966CE66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E7B858-E775-8999-0541-549F261132F5}"/>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4212958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DB9A3-37B6-6B77-E30A-F6E595F96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58896-6BD2-416D-C86A-8F739C79A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41535-23EA-0643-4F83-A33FF780B9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587D07-FE42-B36B-A5FF-596364918061}"/>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46894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0A1C5-70B9-1D9D-4676-05216CF82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1D580-25F7-AE59-4BA7-D73B3E895F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7663C-FC74-7C7B-D197-209058B50D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C4CBD7-E8C6-204E-3C34-F307E59F6342}"/>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17860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A38A-416A-A30F-C3D8-69C2BE360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9110F-2BA7-AA03-C8E5-D81861F17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8128CA-AA27-2E3D-F054-2B106E1E66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1F5CEB-E3B5-9EF3-EC79-DC5A480936C8}"/>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055575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065C1-66B2-5D91-A49F-5691F10DD130}"/>
              </a:ext>
            </a:extLst>
          </p:cNvPr>
          <p:cNvSpPr>
            <a:spLocks noGrp="1"/>
          </p:cNvSpPr>
          <p:nvPr>
            <p:ph type="dt" sz="half" idx="10"/>
          </p:nvPr>
        </p:nvSpPr>
        <p:spPr/>
        <p:txBody>
          <a:bodyPr/>
          <a:lstStyle/>
          <a:p>
            <a:fld id="{05A2A3CA-EDEC-4CE0-803C-1E95301F7F36}" type="datetimeFigureOut">
              <a:rPr lang="en-US" smtClean="0"/>
              <a:t>3/12/2026</a:t>
            </a:fld>
            <a:endParaRPr lang="en-US"/>
          </a:p>
        </p:txBody>
      </p:sp>
      <p:sp>
        <p:nvSpPr>
          <p:cNvPr id="3" name="Footer Placeholder 2">
            <a:extLst>
              <a:ext uri="{FF2B5EF4-FFF2-40B4-BE49-F238E27FC236}">
                <a16:creationId xmlns:a16="http://schemas.microsoft.com/office/drawing/2014/main" id="{1778D169-9D52-7769-3226-B1B06E4A1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6627A9-D8A7-4610-FFDE-86FF09935B65}"/>
              </a:ext>
            </a:extLst>
          </p:cNvPr>
          <p:cNvSpPr>
            <a:spLocks noGrp="1"/>
          </p:cNvSpPr>
          <p:nvPr>
            <p:ph type="sldNum" sz="quarter" idx="12"/>
          </p:nvPr>
        </p:nvSpPr>
        <p:spPr/>
        <p:txBody>
          <a:bodyPr/>
          <a:lstStyle/>
          <a:p>
            <a:fld id="{498E282B-50F8-4155-A530-C9AF6DC42B1A}" type="slidenum">
              <a:rPr lang="en-US" smtClean="0"/>
              <a:t>‹#›</a:t>
            </a:fld>
            <a:endParaRPr lang="en-US"/>
          </a:p>
        </p:txBody>
      </p:sp>
    </p:spTree>
    <p:extLst>
      <p:ext uri="{BB962C8B-B14F-4D97-AF65-F5344CB8AC3E}">
        <p14:creationId xmlns:p14="http://schemas.microsoft.com/office/powerpoint/2010/main" val="232451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CF27-A82A-206B-7379-90A0B86C3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DD2F9-0EFC-4411-A573-806536078E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CEA3-4A10-85B7-F6A9-896832664C7F}"/>
              </a:ext>
            </a:extLst>
          </p:cNvPr>
          <p:cNvSpPr>
            <a:spLocks noGrp="1"/>
          </p:cNvSpPr>
          <p:nvPr>
            <p:ph type="dt" sz="half" idx="10"/>
          </p:nvPr>
        </p:nvSpPr>
        <p:spPr/>
        <p:txBody>
          <a:bodyPr/>
          <a:lstStyle/>
          <a:p>
            <a:fld id="{05A2A3CA-EDEC-4CE0-803C-1E95301F7F36}" type="datetimeFigureOut">
              <a:rPr lang="en-US" smtClean="0"/>
              <a:t>3/12/2026</a:t>
            </a:fld>
            <a:endParaRPr lang="en-US"/>
          </a:p>
        </p:txBody>
      </p:sp>
      <p:sp>
        <p:nvSpPr>
          <p:cNvPr id="5" name="Footer Placeholder 4">
            <a:extLst>
              <a:ext uri="{FF2B5EF4-FFF2-40B4-BE49-F238E27FC236}">
                <a16:creationId xmlns:a16="http://schemas.microsoft.com/office/drawing/2014/main" id="{382DAE30-F5C8-933A-E06C-9BFBFBAC6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C78EE-DCA7-C422-3381-985DBE5EEC88}"/>
              </a:ext>
            </a:extLst>
          </p:cNvPr>
          <p:cNvSpPr>
            <a:spLocks noGrp="1"/>
          </p:cNvSpPr>
          <p:nvPr>
            <p:ph type="sldNum" sz="quarter" idx="12"/>
          </p:nvPr>
        </p:nvSpPr>
        <p:spPr/>
        <p:txBody>
          <a:bodyPr/>
          <a:lstStyle/>
          <a:p>
            <a:fld id="{498E282B-50F8-4155-A530-C9AF6DC42B1A}" type="slidenum">
              <a:rPr lang="en-US" smtClean="0"/>
              <a:t>‹#›</a:t>
            </a:fld>
            <a:endParaRPr lang="en-US"/>
          </a:p>
        </p:txBody>
      </p:sp>
    </p:spTree>
    <p:extLst>
      <p:ext uri="{BB962C8B-B14F-4D97-AF65-F5344CB8AC3E}">
        <p14:creationId xmlns:p14="http://schemas.microsoft.com/office/powerpoint/2010/main" val="1107992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2_Title Slide">
    <p:bg>
      <p:bgPr>
        <a:solidFill>
          <a:schemeClr val="bg1"/>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AE071D3A-4148-4E97-BDB6-95A4212A2E4E}"/>
              </a:ext>
            </a:extLst>
          </p:cNvPr>
          <p:cNvSpPr>
            <a:spLocks noGrp="1"/>
          </p:cNvSpPr>
          <p:nvPr>
            <p:ph type="pic" sz="quarter" idx="13"/>
          </p:nvPr>
        </p:nvSpPr>
        <p:spPr>
          <a:xfrm>
            <a:off x="6503558" y="2"/>
            <a:ext cx="8126842" cy="7253221"/>
          </a:xfrm>
          <a:custGeom>
            <a:avLst/>
            <a:gdLst>
              <a:gd name="connsiteX0" fmla="*/ 0 w 6772368"/>
              <a:gd name="connsiteY0" fmla="*/ 0 h 6044351"/>
              <a:gd name="connsiteX1" fmla="*/ 6772368 w 6772368"/>
              <a:gd name="connsiteY1" fmla="*/ 0 h 6044351"/>
              <a:gd name="connsiteX2" fmla="*/ 6772368 w 6772368"/>
              <a:gd name="connsiteY2" fmla="*/ 4538358 h 6044351"/>
              <a:gd name="connsiteX3" fmla="*/ 1848818 w 6772368"/>
              <a:gd name="connsiteY3" fmla="*/ 6044351 h 6044351"/>
            </a:gdLst>
            <a:ahLst/>
            <a:cxnLst>
              <a:cxn ang="0">
                <a:pos x="connsiteX0" y="connsiteY0"/>
              </a:cxn>
              <a:cxn ang="0">
                <a:pos x="connsiteX1" y="connsiteY1"/>
              </a:cxn>
              <a:cxn ang="0">
                <a:pos x="connsiteX2" y="connsiteY2"/>
              </a:cxn>
              <a:cxn ang="0">
                <a:pos x="connsiteX3" y="connsiteY3"/>
              </a:cxn>
            </a:cxnLst>
            <a:rect l="l" t="t" r="r" b="b"/>
            <a:pathLst>
              <a:path w="6772368" h="6044351">
                <a:moveTo>
                  <a:pt x="0" y="0"/>
                </a:moveTo>
                <a:lnTo>
                  <a:pt x="6772368" y="0"/>
                </a:lnTo>
                <a:lnTo>
                  <a:pt x="6772368" y="4538358"/>
                </a:lnTo>
                <a:lnTo>
                  <a:pt x="1848818" y="6044351"/>
                </a:lnTo>
                <a:close/>
              </a:path>
            </a:pathLst>
          </a:custGeom>
          <a:pattFill prst="pct10">
            <a:fgClr>
              <a:schemeClr val="accent1"/>
            </a:fgClr>
            <a:bgClr>
              <a:schemeClr val="bg1"/>
            </a:bgClr>
          </a:pattFill>
        </p:spPr>
        <p:txBody>
          <a:bodyPr wrap="square" anchor="ctr">
            <a:noAutofit/>
          </a:bodyPr>
          <a:lstStyle>
            <a:lvl1pPr marL="0" indent="0" algn="ctr">
              <a:buNone/>
              <a:defRPr sz="1440"/>
            </a:lvl1pPr>
          </a:lstStyle>
          <a:p>
            <a:endParaRPr lang="en-US"/>
          </a:p>
        </p:txBody>
      </p:sp>
    </p:spTree>
    <p:extLst>
      <p:ext uri="{BB962C8B-B14F-4D97-AF65-F5344CB8AC3E}">
        <p14:creationId xmlns:p14="http://schemas.microsoft.com/office/powerpoint/2010/main" val="3611511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N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17.jp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svg"/><Relationship Id="rId9"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34.svg"/><Relationship Id="rId11" Type="http://schemas.openxmlformats.org/officeDocument/2006/relationships/image" Target="../media/image3.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34704-0CCD-5A6C-63D8-B1AF01547AEF}"/>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7258A8C-4265-1A65-7001-853FE24A8CC6}"/>
              </a:ext>
            </a:extLst>
          </p:cNvPr>
          <p:cNvSpPr/>
          <p:nvPr/>
        </p:nvSpPr>
        <p:spPr>
          <a:xfrm>
            <a:off x="217712" y="1936346"/>
            <a:ext cx="6624875" cy="2909974"/>
          </a:xfrm>
          <a:prstGeom prst="rect">
            <a:avLst/>
          </a:prstGeom>
          <a:noFill/>
          <a:ln/>
        </p:spPr>
        <p:txBody>
          <a:bodyPr wrap="square" lIns="0" tIns="0" rIns="0" bIns="0" rtlCol="0" anchor="t"/>
          <a:lstStyle/>
          <a:p>
            <a:pPr marL="0" indent="0" algn="ctr">
              <a:buNone/>
            </a:pPr>
            <a:r>
              <a:rPr lang="en-US" sz="4200" b="1" dirty="0">
                <a:solidFill>
                  <a:srgbClr val="700000"/>
                </a:solidFill>
                <a:latin typeface="Arial Narrow" panose="020B0606020202030204" pitchFamily="34" charset="0"/>
                <a:ea typeface="Merriweather Bold" pitchFamily="34" charset="-122"/>
                <a:cs typeface="Arial" panose="020B0604020202020204" pitchFamily="34" charset="0"/>
              </a:rPr>
              <a:t>AIR PASSENGER RIGHTS UNDER LAW </a:t>
            </a:r>
          </a:p>
          <a:p>
            <a:pPr marL="0" indent="0" algn="ctr">
              <a:buNone/>
            </a:pPr>
            <a:endParaRPr lang="en-US" sz="2400" b="1" dirty="0">
              <a:solidFill>
                <a:srgbClr val="700000"/>
              </a:solidFill>
              <a:effectLst>
                <a:reflection blurRad="12700" endPos="0" dist="50800" dir="5400000" sy="-100000" algn="bl" rotWithShape="0"/>
              </a:effectLst>
              <a:latin typeface="Arial Narrow" panose="020B0606020202030204" pitchFamily="34" charset="0"/>
              <a:ea typeface="Open Sans" pitchFamily="34" charset="-122"/>
              <a:cs typeface="Arial" panose="020B0604020202020204" pitchFamily="34" charset="0"/>
            </a:endParaRPr>
          </a:p>
          <a:p>
            <a:pPr algn="ctr"/>
            <a:endParaRPr lang="en-US" sz="2400" b="1" dirty="0">
              <a:solidFill>
                <a:srgbClr val="002060"/>
              </a:solidFill>
              <a:effectLst>
                <a:reflection blurRad="12700" endPos="0" dist="50800" dir="5400000" sy="-100000" algn="bl" rotWithShape="0"/>
              </a:effectLst>
              <a:latin typeface="Arial Narrow" panose="020B0606020202030204" pitchFamily="34" charset="0"/>
              <a:ea typeface="Open Sans" pitchFamily="34" charset="-122"/>
              <a:cs typeface="Arial" panose="020B0604020202020204" pitchFamily="34" charset="0"/>
            </a:endParaRPr>
          </a:p>
          <a:p>
            <a:pPr algn="ctr"/>
            <a:r>
              <a:rPr lang="en-US" sz="3200" b="1" dirty="0">
                <a:solidFill>
                  <a:srgbClr val="002060"/>
                </a:solidFill>
                <a:latin typeface="Arial Narrow" panose="020B0606020202030204" pitchFamily="34" charset="0"/>
                <a:ea typeface="Open Sans" pitchFamily="34" charset="-122"/>
                <a:cs typeface="Arial" panose="020B0604020202020204" pitchFamily="34" charset="0"/>
              </a:rPr>
              <a:t>COMPENSATION &amp; CLAIMS </a:t>
            </a:r>
          </a:p>
          <a:p>
            <a:pPr algn="ctr"/>
            <a:r>
              <a:rPr lang="en-US" sz="3200" b="1" dirty="0">
                <a:solidFill>
                  <a:srgbClr val="002060"/>
                </a:solidFill>
                <a:latin typeface="Arial Narrow" panose="020B0606020202030204" pitchFamily="34" charset="0"/>
                <a:ea typeface="Open Sans" pitchFamily="34" charset="-122"/>
                <a:cs typeface="Arial" panose="020B0604020202020204" pitchFamily="34" charset="0"/>
              </a:rPr>
              <a:t>MECHANISMS FOR AIR PASSENGERS</a:t>
            </a:r>
            <a:endParaRPr lang="en-US" sz="3200" b="1" dirty="0">
              <a:solidFill>
                <a:srgbClr val="002060"/>
              </a:solidFill>
              <a:latin typeface="Arial Narrow" panose="020B0606020202030204" pitchFamily="34" charset="0"/>
              <a:cs typeface="Arial" panose="020B0604020202020204" pitchFamily="34" charset="0"/>
            </a:endParaRPr>
          </a:p>
          <a:p>
            <a:pPr algn="ctr">
              <a:lnSpc>
                <a:spcPts val="4850"/>
              </a:lnSpc>
            </a:pPr>
            <a:endParaRPr lang="en-US" sz="2400" b="1" dirty="0">
              <a:solidFill>
                <a:srgbClr val="002060"/>
              </a:solidFill>
              <a:effectLst>
                <a:reflection blurRad="12700" endPos="0" dist="50800" dir="5400000" sy="-100000" algn="bl" rotWithShape="0"/>
              </a:effectLst>
              <a:latin typeface="Arial Narrow" panose="020B0606020202030204" pitchFamily="34" charset="0"/>
            </a:endParaRPr>
          </a:p>
          <a:p>
            <a:pPr algn="ctr">
              <a:lnSpc>
                <a:spcPts val="4850"/>
              </a:lnSpc>
            </a:pPr>
            <a:endParaRPr lang="en-US" sz="2400" dirty="0">
              <a:highlight>
                <a:srgbClr val="FFFF00"/>
              </a:highlight>
              <a:latin typeface="Arial Narrow" panose="020B0606020202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7181AE-E5AC-803E-2C97-635D5444253F}"/>
              </a:ext>
            </a:extLst>
          </p:cNvPr>
          <p:cNvSpPr txBox="1"/>
          <p:nvPr/>
        </p:nvSpPr>
        <p:spPr>
          <a:xfrm>
            <a:off x="1685022" y="6291942"/>
            <a:ext cx="3690257" cy="1200329"/>
          </a:xfrm>
          <a:prstGeom prst="rect">
            <a:avLst/>
          </a:prstGeom>
          <a:noFill/>
        </p:spPr>
        <p:txBody>
          <a:bodyPr wrap="square" rtlCol="0">
            <a:spAutoFit/>
          </a:bodyPr>
          <a:lstStyle/>
          <a:p>
            <a:pPr algn="ctr"/>
            <a:r>
              <a:rPr lang="en-US" b="1" dirty="0">
                <a:solidFill>
                  <a:srgbClr val="700000"/>
                </a:solidFill>
                <a:latin typeface="Arial Narrow" panose="020B0606020202030204" pitchFamily="34" charset="0"/>
              </a:rPr>
              <a:t>Presented by</a:t>
            </a:r>
          </a:p>
          <a:p>
            <a:pPr algn="ctr"/>
            <a:r>
              <a:rPr lang="en-US" b="1" dirty="0">
                <a:solidFill>
                  <a:srgbClr val="700000"/>
                </a:solidFill>
                <a:latin typeface="Arial Narrow" panose="020B0606020202030204" pitchFamily="34" charset="0"/>
              </a:rPr>
              <a:t>Mr. Kehinde Ojuawo,</a:t>
            </a:r>
            <a:endParaRPr lang="en-US" b="1" dirty="0">
              <a:latin typeface="Arial Narrow" panose="020B0606020202030204" pitchFamily="34" charset="0"/>
            </a:endParaRPr>
          </a:p>
          <a:p>
            <a:pPr algn="ctr"/>
            <a:r>
              <a:rPr lang="en-US" b="1" dirty="0">
                <a:latin typeface="Arial Narrow" panose="020B0606020202030204" pitchFamily="34" charset="0"/>
              </a:rPr>
              <a:t>Partner, Banwo &amp;Ighodalo</a:t>
            </a:r>
          </a:p>
          <a:p>
            <a:pPr algn="ctr"/>
            <a:r>
              <a:rPr lang="en-US" b="1" dirty="0">
                <a:latin typeface="Arial Narrow" panose="020B0606020202030204" pitchFamily="34" charset="0"/>
              </a:rPr>
              <a:t>March 12, 2026</a:t>
            </a:r>
            <a:endParaRPr lang="en-NG" b="1" dirty="0">
              <a:latin typeface="Arial Narrow" panose="020B0606020202030204" pitchFamily="34" charset="0"/>
            </a:endParaRPr>
          </a:p>
        </p:txBody>
      </p:sp>
      <p:pic>
        <p:nvPicPr>
          <p:cNvPr id="1032" name="Picture 8" descr="How do planes fly? | Popular Science">
            <a:extLst>
              <a:ext uri="{FF2B5EF4-FFF2-40B4-BE49-F238E27FC236}">
                <a16:creationId xmlns:a16="http://schemas.microsoft.com/office/drawing/2014/main" id="{87DDC505-E3C7-7856-556A-D49598C37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427" y="0"/>
            <a:ext cx="7643973" cy="8229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op Law Firm in Nigeria, Lagos &amp; Abuja // Banwo &amp; Ighodalo">
            <a:extLst>
              <a:ext uri="{FF2B5EF4-FFF2-40B4-BE49-F238E27FC236}">
                <a16:creationId xmlns:a16="http://schemas.microsoft.com/office/drawing/2014/main" id="{BEB8FAC2-FD0E-30BB-991A-71BC966FF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2" y="140814"/>
            <a:ext cx="1676400" cy="579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514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37C14-1560-81AC-50F6-ED44021635BE}"/>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1932C0E5-20FF-75A3-DAC6-95C89599D64D}"/>
              </a:ext>
            </a:extLst>
          </p:cNvPr>
          <p:cNvSpPr/>
          <p:nvPr/>
        </p:nvSpPr>
        <p:spPr>
          <a:xfrm>
            <a:off x="1994892" y="798032"/>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CLAIMS AND COMPENSATION UNDER THE MONTREAL CONVENTION</a:t>
            </a:r>
            <a:endParaRPr lang="en-US" sz="2400" dirty="0">
              <a:solidFill>
                <a:srgbClr val="700000"/>
              </a:solidFill>
              <a:latin typeface="Arial Narrow" panose="020B0606020202030204" pitchFamily="34" charset="0"/>
            </a:endParaRPr>
          </a:p>
        </p:txBody>
      </p:sp>
      <p:sp>
        <p:nvSpPr>
          <p:cNvPr id="6" name="Text 4">
            <a:extLst>
              <a:ext uri="{FF2B5EF4-FFF2-40B4-BE49-F238E27FC236}">
                <a16:creationId xmlns:a16="http://schemas.microsoft.com/office/drawing/2014/main" id="{007142B5-A119-5EBA-C3C7-74F907D582CB}"/>
              </a:ext>
            </a:extLst>
          </p:cNvPr>
          <p:cNvSpPr/>
          <p:nvPr/>
        </p:nvSpPr>
        <p:spPr>
          <a:xfrm>
            <a:off x="1638777" y="2036799"/>
            <a:ext cx="11633071" cy="5531789"/>
          </a:xfrm>
          <a:prstGeom prst="rect">
            <a:avLst/>
          </a:prstGeom>
          <a:noFill/>
          <a:ln/>
        </p:spPr>
        <p:txBody>
          <a:bodyPr wrap="square" lIns="0" tIns="0" rIns="0" bIns="0" rtlCol="0" anchor="t"/>
          <a:lstStyle/>
          <a:p>
            <a:pPr algn="just"/>
            <a:r>
              <a:rPr lang="en-US" sz="2000" b="1" dirty="0">
                <a:latin typeface="Arial Narrow" panose="020B0606020202030204" pitchFamily="34" charset="0"/>
              </a:rPr>
              <a:t>Article 17(1) of the Montreal Convention</a:t>
            </a:r>
            <a:r>
              <a:rPr lang="en-US" sz="2000" dirty="0">
                <a:latin typeface="Arial Narrow" panose="020B0606020202030204" pitchFamily="34" charset="0"/>
              </a:rPr>
              <a:t> applies to accidents that occur during the operations of </a:t>
            </a:r>
            <a:r>
              <a:rPr lang="en-US" sz="2000" b="1" dirty="0">
                <a:latin typeface="Arial Narrow" panose="020B0606020202030204" pitchFamily="34" charset="0"/>
              </a:rPr>
              <a:t>embarking or disembarking</a:t>
            </a:r>
            <a:r>
              <a:rPr lang="en-US" sz="2000" dirty="0">
                <a:latin typeface="Arial Narrow" panose="020B0606020202030204" pitchFamily="34" charset="0"/>
              </a:rPr>
              <a:t>. However, the Convention does not define these terms, making it difficult to determine exactly when embarking begins or disembarking ends. Courts therefore assess the issue based on several factors, including the </a:t>
            </a:r>
            <a:r>
              <a:rPr lang="en-US" sz="2000" u="sng" dirty="0">
                <a:latin typeface="Arial Narrow" panose="020B0606020202030204" pitchFamily="34" charset="0"/>
              </a:rPr>
              <a:t>passenger’s activity at the time of the injury</a:t>
            </a:r>
            <a:r>
              <a:rPr lang="en-US" sz="2000" dirty="0">
                <a:latin typeface="Arial Narrow" panose="020B0606020202030204" pitchFamily="34" charset="0"/>
              </a:rPr>
              <a:t>, </a:t>
            </a:r>
            <a:r>
              <a:rPr lang="en-US" sz="2000" u="sng" dirty="0">
                <a:latin typeface="Arial Narrow" panose="020B0606020202030204" pitchFamily="34" charset="0"/>
              </a:rPr>
              <a:t>any restrictions on the passenger’s movement</a:t>
            </a:r>
            <a:r>
              <a:rPr lang="en-US" sz="2000" dirty="0">
                <a:latin typeface="Arial Narrow" panose="020B0606020202030204" pitchFamily="34" charset="0"/>
              </a:rPr>
              <a:t>, </a:t>
            </a:r>
            <a:r>
              <a:rPr lang="en-US" sz="2000" u="sng" dirty="0">
                <a:latin typeface="Arial Narrow" panose="020B0606020202030204" pitchFamily="34" charset="0"/>
              </a:rPr>
              <a:t>the proximity to boarding</a:t>
            </a:r>
            <a:r>
              <a:rPr lang="en-US" sz="2000" dirty="0">
                <a:latin typeface="Arial Narrow" panose="020B0606020202030204" pitchFamily="34" charset="0"/>
              </a:rPr>
              <a:t>, and </a:t>
            </a:r>
            <a:r>
              <a:rPr lang="en-US" sz="2000" u="sng" dirty="0">
                <a:latin typeface="Arial Narrow" panose="020B0606020202030204" pitchFamily="34" charset="0"/>
              </a:rPr>
              <a:t>the passenger’s physical closeness to the departure gate</a:t>
            </a:r>
            <a:r>
              <a:rPr lang="en-US" sz="2000" dirty="0">
                <a:latin typeface="Arial Narrow" panose="020B0606020202030204" pitchFamily="34" charset="0"/>
              </a:rPr>
              <a:t>. </a:t>
            </a:r>
          </a:p>
          <a:p>
            <a:pPr algn="just"/>
            <a:endParaRPr lang="en-US" sz="2000" dirty="0">
              <a:latin typeface="Arial Narrow" panose="020B0606020202030204" pitchFamily="34" charset="0"/>
            </a:endParaRPr>
          </a:p>
          <a:p>
            <a:pPr algn="just"/>
            <a:r>
              <a:rPr lang="en-US" sz="2000" dirty="0">
                <a:latin typeface="Arial Narrow" panose="020B0606020202030204" pitchFamily="34" charset="0"/>
              </a:rPr>
              <a:t>In </a:t>
            </a:r>
            <a:r>
              <a:rPr lang="en-US" sz="2000" b="1" dirty="0">
                <a:latin typeface="Arial Narrow" panose="020B0606020202030204" pitchFamily="34" charset="0"/>
              </a:rPr>
              <a:t>Walsh v. Koninklijke </a:t>
            </a:r>
            <a:r>
              <a:rPr lang="en-US" sz="2000" b="1" dirty="0" err="1">
                <a:latin typeface="Arial Narrow" panose="020B0606020202030204" pitchFamily="34" charset="0"/>
              </a:rPr>
              <a:t>Luchtvaart</a:t>
            </a:r>
            <a:r>
              <a:rPr lang="en-US" sz="2000" b="1" dirty="0">
                <a:latin typeface="Arial Narrow" panose="020B0606020202030204" pitchFamily="34" charset="0"/>
              </a:rPr>
              <a:t> Maatschappij N.V.</a:t>
            </a:r>
            <a:r>
              <a:rPr lang="en-US" sz="2000" dirty="0">
                <a:latin typeface="Arial Narrow" panose="020B0606020202030204" pitchFamily="34" charset="0"/>
              </a:rPr>
              <a:t>, the Court held that a passenger who tripped near the departure gate was already embarking because he was approaching the boarding area. Similarly, courts have held that a passenger may still be disembarking even after leaving the aircraft if they remain under the airline’s direction, such as when moving through the airport toward immigration. Ultimately, courts determine whether embarking or disembarking has occurred based on the specific facts and circumstances of each case.</a:t>
            </a:r>
          </a:p>
          <a:p>
            <a:pPr algn="just"/>
            <a:endParaRPr lang="en-US" sz="2000" dirty="0">
              <a:latin typeface="Arial Narrow" panose="020B0606020202030204" pitchFamily="34" charset="0"/>
            </a:endParaRPr>
          </a:p>
          <a:p>
            <a:pPr algn="just"/>
            <a:endParaRPr lang="en-US" sz="2000" dirty="0">
              <a:latin typeface="Arial Narrow" panose="020B0606020202030204" pitchFamily="34" charset="0"/>
            </a:endParaRPr>
          </a:p>
          <a:p>
            <a:pPr algn="just"/>
            <a:r>
              <a:rPr lang="en-US" sz="2000" dirty="0">
                <a:latin typeface="Arial Narrow" panose="020B0606020202030204" pitchFamily="34" charset="0"/>
              </a:rPr>
              <a:t>In </a:t>
            </a:r>
            <a:r>
              <a:rPr lang="en-US" sz="2000" b="1" dirty="0" err="1">
                <a:latin typeface="Arial Narrow" panose="020B0606020202030204" pitchFamily="34" charset="0"/>
              </a:rPr>
              <a:t>Harkar</a:t>
            </a:r>
            <a:r>
              <a:rPr lang="en-US" sz="2000" b="1" dirty="0">
                <a:latin typeface="Arial Narrow" panose="020B0606020202030204" pitchFamily="34" charset="0"/>
              </a:rPr>
              <a:t> Air Services v. </a:t>
            </a:r>
            <a:r>
              <a:rPr lang="en-US" sz="2000" b="1" dirty="0" err="1">
                <a:latin typeface="Arial Narrow" panose="020B0606020202030204" pitchFamily="34" charset="0"/>
              </a:rPr>
              <a:t>Keazor</a:t>
            </a:r>
            <a:r>
              <a:rPr lang="en-US" sz="2000" dirty="0">
                <a:latin typeface="Arial Narrow" panose="020B0606020202030204" pitchFamily="34" charset="0"/>
              </a:rPr>
              <a:t>, the Plaintiff was injured when a </a:t>
            </a:r>
            <a:r>
              <a:rPr lang="en-US" sz="2000" dirty="0" err="1">
                <a:latin typeface="Arial Narrow" panose="020B0606020202030204" pitchFamily="34" charset="0"/>
              </a:rPr>
              <a:t>Harkar</a:t>
            </a:r>
            <a:r>
              <a:rPr lang="en-US" sz="2000" dirty="0">
                <a:latin typeface="Arial Narrow" panose="020B0606020202030204" pitchFamily="34" charset="0"/>
              </a:rPr>
              <a:t> Air flight from Kaduna to Lagos crash-landed after flying in bad weather. He brought an action against the airline for personal injury and loss of baggage. The Court applied the provisions of the Montreal Convention and held that the carrier was liable for the injuries sustained during the flight. The Supreme Court of Nigeria affirmed that where the damage results from the willful misconduct of the carrier or its employees, the Convention still applies, but the airline can rely on the limitation of liability provided under the Convention.</a:t>
            </a:r>
          </a:p>
          <a:p>
            <a:pPr algn="just"/>
            <a:endParaRPr lang="en-US" sz="2000" dirty="0">
              <a:latin typeface="Arial Narrow" panose="020B0606020202030204" pitchFamily="34" charset="0"/>
            </a:endParaRPr>
          </a:p>
          <a:p>
            <a:pPr algn="just"/>
            <a:endParaRPr lang="en-US" sz="2000" dirty="0">
              <a:latin typeface="Arial Narrow" panose="020B0606020202030204" pitchFamily="34" charset="0"/>
            </a:endParaRPr>
          </a:p>
        </p:txBody>
      </p:sp>
      <p:pic>
        <p:nvPicPr>
          <p:cNvPr id="29" name="Picture 28" descr="Top Law Firm in Nigeria, Lagos &amp; Abuja // Banwo &amp; Ighodalo">
            <a:extLst>
              <a:ext uri="{FF2B5EF4-FFF2-40B4-BE49-F238E27FC236}">
                <a16:creationId xmlns:a16="http://schemas.microsoft.com/office/drawing/2014/main" id="{F8E05534-3D46-2F97-FB67-93AA787DF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AC33C95B-8C77-7E59-F774-6F235E47322E}"/>
              </a:ext>
            </a:extLst>
          </p:cNvPr>
          <p:cNvSpPr/>
          <p:nvPr/>
        </p:nvSpPr>
        <p:spPr>
          <a:xfrm>
            <a:off x="304230" y="2186574"/>
            <a:ext cx="979120" cy="967601"/>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pic>
        <p:nvPicPr>
          <p:cNvPr id="15" name="Graphic 14" descr="Take Off with solid fill">
            <a:extLst>
              <a:ext uri="{FF2B5EF4-FFF2-40B4-BE49-F238E27FC236}">
                <a16:creationId xmlns:a16="http://schemas.microsoft.com/office/drawing/2014/main" id="{C326BC3F-2621-4BDE-EEB0-BDC4018322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168" y="2405807"/>
            <a:ext cx="563243" cy="563243"/>
          </a:xfrm>
          <a:prstGeom prst="rect">
            <a:avLst/>
          </a:prstGeom>
        </p:spPr>
      </p:pic>
      <p:sp>
        <p:nvSpPr>
          <p:cNvPr id="16" name="Oval 15">
            <a:extLst>
              <a:ext uri="{FF2B5EF4-FFF2-40B4-BE49-F238E27FC236}">
                <a16:creationId xmlns:a16="http://schemas.microsoft.com/office/drawing/2014/main" id="{E8E18580-D5AA-2742-E495-AB53CE4974A5}"/>
              </a:ext>
            </a:extLst>
          </p:cNvPr>
          <p:cNvSpPr/>
          <p:nvPr/>
        </p:nvSpPr>
        <p:spPr>
          <a:xfrm>
            <a:off x="399480" y="4164496"/>
            <a:ext cx="979120" cy="967601"/>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pic>
        <p:nvPicPr>
          <p:cNvPr id="18" name="Graphic 17" descr="Take Off with solid fill">
            <a:extLst>
              <a:ext uri="{FF2B5EF4-FFF2-40B4-BE49-F238E27FC236}">
                <a16:creationId xmlns:a16="http://schemas.microsoft.com/office/drawing/2014/main" id="{3332E019-35FA-57EC-2B8A-3A813F0C4F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418" y="4383729"/>
            <a:ext cx="563243" cy="563243"/>
          </a:xfrm>
          <a:prstGeom prst="rect">
            <a:avLst/>
          </a:prstGeom>
        </p:spPr>
      </p:pic>
      <p:pic>
        <p:nvPicPr>
          <p:cNvPr id="20" name="Graphic 19" descr="Take Off with solid fill">
            <a:extLst>
              <a:ext uri="{FF2B5EF4-FFF2-40B4-BE49-F238E27FC236}">
                <a16:creationId xmlns:a16="http://schemas.microsoft.com/office/drawing/2014/main" id="{B11F9151-2C06-7359-D7CA-5D68FEF8B9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645" y="5930380"/>
            <a:ext cx="563243" cy="563243"/>
          </a:xfrm>
          <a:prstGeom prst="rect">
            <a:avLst/>
          </a:prstGeom>
        </p:spPr>
      </p:pic>
      <p:sp>
        <p:nvSpPr>
          <p:cNvPr id="7" name="Oval 6">
            <a:extLst>
              <a:ext uri="{FF2B5EF4-FFF2-40B4-BE49-F238E27FC236}">
                <a16:creationId xmlns:a16="http://schemas.microsoft.com/office/drawing/2014/main" id="{50E5F187-B74D-3F68-7D1F-7970574AEF00}"/>
              </a:ext>
            </a:extLst>
          </p:cNvPr>
          <p:cNvSpPr/>
          <p:nvPr/>
        </p:nvSpPr>
        <p:spPr>
          <a:xfrm>
            <a:off x="420098" y="6308426"/>
            <a:ext cx="979120" cy="967601"/>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pic>
        <p:nvPicPr>
          <p:cNvPr id="8" name="Graphic 7" descr="Take Off with solid fill">
            <a:extLst>
              <a:ext uri="{FF2B5EF4-FFF2-40B4-BE49-F238E27FC236}">
                <a16:creationId xmlns:a16="http://schemas.microsoft.com/office/drawing/2014/main" id="{BEC26889-1B3D-B838-AA08-8694337FB7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036" y="6527659"/>
            <a:ext cx="563243" cy="563243"/>
          </a:xfrm>
          <a:prstGeom prst="rect">
            <a:avLst/>
          </a:prstGeom>
        </p:spPr>
      </p:pic>
    </p:spTree>
    <p:extLst>
      <p:ext uri="{BB962C8B-B14F-4D97-AF65-F5344CB8AC3E}">
        <p14:creationId xmlns:p14="http://schemas.microsoft.com/office/powerpoint/2010/main" val="2831301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21C42-1BEA-CC66-9F65-54A790825E33}"/>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C3652AB3-277D-3FD8-B2B6-DC17162C6079}"/>
              </a:ext>
            </a:extLst>
          </p:cNvPr>
          <p:cNvSpPr/>
          <p:nvPr/>
        </p:nvSpPr>
        <p:spPr>
          <a:xfrm>
            <a:off x="889040" y="779740"/>
            <a:ext cx="654487" cy="182880"/>
          </a:xfrm>
          <a:prstGeom prst="rect">
            <a:avLst/>
          </a:prstGeom>
          <a:noFill/>
          <a:ln/>
        </p:spPr>
        <p:txBody>
          <a:bodyPr wrap="none" lIns="0" tIns="0" rIns="0" bIns="0" rtlCol="0" anchor="t"/>
          <a:lstStyle/>
          <a:p>
            <a:pPr marL="0" indent="0" algn="l">
              <a:lnSpc>
                <a:spcPts val="1400"/>
              </a:lnSpc>
              <a:buNone/>
            </a:pPr>
            <a:r>
              <a:rPr lang="en-US" sz="1000" b="1">
                <a:solidFill>
                  <a:schemeClr val="bg1"/>
                </a:solidFill>
                <a:latin typeface="Arial Narrow" panose="020B0606020202030204" pitchFamily="34" charset="0"/>
                <a:ea typeface="Open Sans" pitchFamily="34" charset="-122"/>
                <a:cs typeface="Open Sans" pitchFamily="34" charset="-120"/>
              </a:rPr>
              <a:t>CHAPTER 2</a:t>
            </a:r>
            <a:endParaRPr lang="en-US" sz="1000" b="1">
              <a:solidFill>
                <a:schemeClr val="bg1"/>
              </a:solidFill>
              <a:latin typeface="Arial Narrow" panose="020B0606020202030204" pitchFamily="34" charset="0"/>
            </a:endParaRPr>
          </a:p>
        </p:txBody>
      </p:sp>
      <p:sp>
        <p:nvSpPr>
          <p:cNvPr id="5" name="Text 3">
            <a:extLst>
              <a:ext uri="{FF2B5EF4-FFF2-40B4-BE49-F238E27FC236}">
                <a16:creationId xmlns:a16="http://schemas.microsoft.com/office/drawing/2014/main" id="{79280B45-595B-4434-038F-36DDB8A787EB}"/>
              </a:ext>
            </a:extLst>
          </p:cNvPr>
          <p:cNvSpPr/>
          <p:nvPr/>
        </p:nvSpPr>
        <p:spPr>
          <a:xfrm>
            <a:off x="3907804" y="611417"/>
            <a:ext cx="9429036" cy="496133"/>
          </a:xfrm>
          <a:prstGeom prst="rect">
            <a:avLst/>
          </a:prstGeom>
          <a:noFill/>
          <a:ln/>
        </p:spPr>
        <p:txBody>
          <a:bodyPr wrap="none" lIns="0" tIns="0" rIns="0" bIns="0" rtlCol="0" anchor="t"/>
          <a:lstStyle/>
          <a:p>
            <a:r>
              <a:rPr lang="en-US" sz="2400" b="1" u="sng" dirty="0">
                <a:solidFill>
                  <a:srgbClr val="700000"/>
                </a:solidFill>
                <a:latin typeface="Arial Narrow" panose="020B0606020202030204" pitchFamily="34" charset="0"/>
              </a:rPr>
              <a:t>CLAIMS OUTSIDE THE MONTREAL CONVENTION</a:t>
            </a:r>
          </a:p>
        </p:txBody>
      </p:sp>
      <p:sp>
        <p:nvSpPr>
          <p:cNvPr id="6" name="Text 4">
            <a:extLst>
              <a:ext uri="{FF2B5EF4-FFF2-40B4-BE49-F238E27FC236}">
                <a16:creationId xmlns:a16="http://schemas.microsoft.com/office/drawing/2014/main" id="{FB9560B0-039D-0806-FA1E-DF9794150D57}"/>
              </a:ext>
            </a:extLst>
          </p:cNvPr>
          <p:cNvSpPr/>
          <p:nvPr/>
        </p:nvSpPr>
        <p:spPr>
          <a:xfrm>
            <a:off x="547280" y="1300846"/>
            <a:ext cx="13039515" cy="6702929"/>
          </a:xfrm>
          <a:prstGeom prst="rect">
            <a:avLst/>
          </a:prstGeom>
          <a:noFill/>
          <a:ln/>
        </p:spPr>
        <p:txBody>
          <a:bodyPr wrap="square" lIns="0" tIns="0" rIns="0" bIns="0" rtlCol="0" anchor="t"/>
          <a:lstStyle/>
          <a:p>
            <a:endParaRPr lang="en-US" dirty="0">
              <a:latin typeface="Arial Narrow" panose="020B0606020202030204" pitchFamily="34" charset="0"/>
            </a:endParaRPr>
          </a:p>
          <a:p>
            <a:pPr marL="461963" indent="-461963" algn="just">
              <a:buFont typeface="Wingdings" panose="05000000000000000000" pitchFamily="2" charset="2"/>
              <a:buChar char="Ø"/>
            </a:pPr>
            <a:r>
              <a:rPr lang="en-US" dirty="0">
                <a:latin typeface="Arial Narrow" panose="020B0606020202030204" pitchFamily="34" charset="0"/>
              </a:rPr>
              <a:t>Claims for emotional distress, psychological injury grief, or moral damages are generally not recoverable under the Convention</a:t>
            </a:r>
            <a:r>
              <a:rPr lang="en-US" i="1" dirty="0">
                <a:latin typeface="Arial Narrow" panose="020B0606020202030204" pitchFamily="34" charset="0"/>
              </a:rPr>
              <a:t>.</a:t>
            </a:r>
          </a:p>
          <a:p>
            <a:pPr lvl="2" algn="just"/>
            <a:endParaRPr lang="en-US" i="1" dirty="0">
              <a:latin typeface="Arial Narrow" panose="020B0606020202030204" pitchFamily="34" charset="0"/>
            </a:endParaRPr>
          </a:p>
          <a:p>
            <a:pPr lvl="2" algn="just"/>
            <a:r>
              <a:rPr lang="en-US" i="1" dirty="0">
                <a:latin typeface="Arial Narrow" panose="020B0606020202030204" pitchFamily="34" charset="0"/>
              </a:rPr>
              <a:t> In </a:t>
            </a:r>
            <a:r>
              <a:rPr lang="en-US" b="1" i="1" dirty="0">
                <a:latin typeface="Arial Narrow" panose="020B0606020202030204" pitchFamily="34" charset="0"/>
              </a:rPr>
              <a:t>Eastern Airlines v Floyd </a:t>
            </a:r>
            <a:r>
              <a:rPr lang="en-US" i="1" dirty="0">
                <a:latin typeface="Arial Narrow" panose="020B0606020202030204" pitchFamily="34" charset="0"/>
              </a:rPr>
              <a:t>an aircraft flying from Florida to the Bahamas lost power in all three of its engines. The crew having notified the passengers that a crash landing into the sea was imminent awaited their fate. Fortunately, the crash was averted when, at the last moment one, of the engines was re-started. However, a number of passengers subsequently brought claims against the carrier seeking damages for the emotional distress they suffered. Their claims were dismissed. There being no question of the passengers suffering any physical injury, the Court had to determine only whether a ‘mental or psychic injury’, fell within the terms of a ‘bodily injury’. In the UK, the House of Lords decision of </a:t>
            </a:r>
            <a:r>
              <a:rPr lang="en-US" b="1" i="1" dirty="0">
                <a:latin typeface="Arial Narrow" panose="020B0606020202030204" pitchFamily="34" charset="0"/>
              </a:rPr>
              <a:t>Morris v KLM Royal Dutch Airlines  </a:t>
            </a:r>
            <a:r>
              <a:rPr lang="en-US" i="1" dirty="0">
                <a:latin typeface="Arial Narrow" panose="020B0606020202030204" pitchFamily="34" charset="0"/>
              </a:rPr>
              <a:t>addressed the issue of whether a 16 year old girl could recover damages under Article 17 for clinical depression suffered after another passenger sexually assaulted her aboard a flight from Kuala Lumpur to Amsterdam. It was concluded that Article 17 does not allow a person to recover for emotional damage</a:t>
            </a:r>
            <a:r>
              <a:rPr lang="en-US" dirty="0">
                <a:latin typeface="Arial Narrow" panose="020B0606020202030204" pitchFamily="34" charset="0"/>
              </a:rPr>
              <a:t>.</a:t>
            </a:r>
            <a:endParaRPr lang="en-US" i="1" dirty="0">
              <a:latin typeface="Arial Narrow" panose="020B0606020202030204" pitchFamily="34" charset="0"/>
            </a:endParaRPr>
          </a:p>
          <a:p>
            <a:pPr marL="461963" indent="-461963">
              <a:buFont typeface="Wingdings" panose="05000000000000000000" pitchFamily="2" charset="2"/>
              <a:buChar char="Ø"/>
            </a:pPr>
            <a:endParaRPr lang="en-US" dirty="0">
              <a:latin typeface="Arial Narrow" panose="020B0606020202030204" pitchFamily="34" charset="0"/>
            </a:endParaRPr>
          </a:p>
          <a:p>
            <a:pPr marL="461963" indent="-461963" algn="just">
              <a:buFont typeface="Wingdings" panose="05000000000000000000" pitchFamily="2" charset="2"/>
              <a:buChar char="Ø"/>
            </a:pPr>
            <a:r>
              <a:rPr lang="en-US" dirty="0">
                <a:latin typeface="Arial Narrow" panose="020B0606020202030204" pitchFamily="34" charset="0"/>
              </a:rPr>
              <a:t>Death or injury resulting from natural illness, underlying medical conditions, or internal reactions of the passenger is generally not compensable unless it can be shown that an air carriage accident contributed to or triggered the condition. </a:t>
            </a:r>
          </a:p>
          <a:p>
            <a:endParaRPr lang="en-US" dirty="0">
              <a:latin typeface="Arial Narrow" panose="020B0606020202030204" pitchFamily="34" charset="0"/>
            </a:endParaRPr>
          </a:p>
          <a:p>
            <a:pPr marL="461963" indent="-461963" algn="just">
              <a:buFont typeface="Wingdings" panose="05000000000000000000" pitchFamily="2" charset="2"/>
              <a:buChar char="Ø"/>
            </a:pPr>
            <a:r>
              <a:rPr lang="en-US" dirty="0">
                <a:latin typeface="Arial Narrow" panose="020B0606020202030204" pitchFamily="34" charset="0"/>
              </a:rPr>
              <a:t>Damage caused solely by the act or omission of a third party, which the airline could not reasonably prevent, may fall outside the carrier’s liability. </a:t>
            </a:r>
            <a:r>
              <a:rPr lang="en-US" i="1" dirty="0">
                <a:latin typeface="Arial Narrow" panose="020B0606020202030204" pitchFamily="34" charset="0"/>
              </a:rPr>
              <a:t>In </a:t>
            </a:r>
            <a:r>
              <a:rPr lang="en-US" b="1" i="1" dirty="0">
                <a:latin typeface="Arial Narrow" panose="020B0606020202030204" pitchFamily="34" charset="0"/>
              </a:rPr>
              <a:t>Ford v Malaysian Airlines System Berhard  </a:t>
            </a:r>
            <a:r>
              <a:rPr lang="en-US" i="1" dirty="0">
                <a:latin typeface="Arial Narrow" panose="020B0606020202030204" pitchFamily="34" charset="0"/>
              </a:rPr>
              <a:t>it was held that the administration of an injection by a medically qualified person to treat another passenger, which seemed to worsen the passenger’s condition rather than improve it, was not an accident. </a:t>
            </a:r>
          </a:p>
          <a:p>
            <a:pPr marL="461963" indent="-461963">
              <a:buFont typeface="Wingdings" panose="05000000000000000000" pitchFamily="2" charset="2"/>
              <a:buChar char="Ø"/>
            </a:pPr>
            <a:endParaRPr lang="en-US" dirty="0">
              <a:latin typeface="Arial Narrow" panose="020B0606020202030204" pitchFamily="34" charset="0"/>
            </a:endParaRPr>
          </a:p>
          <a:p>
            <a:pPr marL="461963" indent="-461963">
              <a:buFont typeface="Wingdings" panose="05000000000000000000" pitchFamily="2" charset="2"/>
              <a:buChar char="Ø"/>
            </a:pPr>
            <a:r>
              <a:rPr lang="en-US" dirty="0">
                <a:latin typeface="Arial Narrow" panose="020B0606020202030204" pitchFamily="34" charset="0"/>
              </a:rPr>
              <a:t>Where the injury results entirely from the passenger’s own conduct, the carrier may avoid liability.</a:t>
            </a:r>
          </a:p>
          <a:p>
            <a:endParaRPr lang="en-US" dirty="0">
              <a:latin typeface="Arial Narrow" panose="020B0606020202030204" pitchFamily="34" charset="0"/>
            </a:endParaRPr>
          </a:p>
          <a:p>
            <a:pPr algn="just"/>
            <a:r>
              <a:rPr lang="en-US" dirty="0">
                <a:latin typeface="Arial Narrow" panose="020B0606020202030204" pitchFamily="34" charset="0"/>
              </a:rPr>
              <a:t>In </a:t>
            </a:r>
            <a:r>
              <a:rPr lang="en-US" b="1" i="1" dirty="0">
                <a:latin typeface="Arial Narrow" panose="020B0606020202030204" pitchFamily="34" charset="0"/>
              </a:rPr>
              <a:t>Singh v Caribbean Airlines Limited</a:t>
            </a:r>
            <a:r>
              <a:rPr lang="en-US" dirty="0">
                <a:latin typeface="Arial Narrow" panose="020B0606020202030204" pitchFamily="34" charset="0"/>
              </a:rPr>
              <a:t>,  it was held that as long as the Crew did not depart from the policies and procedures of the airline in responding to a medically ill passenger, such situation cannot be regarded as an accident, despite the adverse consequences. In </a:t>
            </a:r>
            <a:r>
              <a:rPr lang="en-US" b="1" dirty="0">
                <a:latin typeface="Arial Narrow" panose="020B0606020202030204" pitchFamily="34" charset="0"/>
              </a:rPr>
              <a:t>Safa v Lufthansa,  </a:t>
            </a:r>
            <a:r>
              <a:rPr lang="en-US" dirty="0">
                <a:latin typeface="Arial Narrow" panose="020B0606020202030204" pitchFamily="34" charset="0"/>
              </a:rPr>
              <a:t>the crew’s response to an immediate medical issue largely followed the airline’s policies and procedures, and again the Court held that this could not be deemed an accident. </a:t>
            </a:r>
          </a:p>
        </p:txBody>
      </p:sp>
      <p:pic>
        <p:nvPicPr>
          <p:cNvPr id="29" name="Picture 28" descr="Top Law Firm in Nigeria, Lagos &amp; Abuja // Banwo &amp; Ighodalo">
            <a:extLst>
              <a:ext uri="{FF2B5EF4-FFF2-40B4-BE49-F238E27FC236}">
                <a16:creationId xmlns:a16="http://schemas.microsoft.com/office/drawing/2014/main" id="{858C31D0-CF65-D69E-A3A9-90BE579FB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657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779A5-0BCF-D3BD-51BE-692BE94CDC9A}"/>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FAFA2B97-25BE-27D8-59D4-F64045000C37}"/>
              </a:ext>
            </a:extLst>
          </p:cNvPr>
          <p:cNvSpPr/>
          <p:nvPr/>
        </p:nvSpPr>
        <p:spPr>
          <a:xfrm>
            <a:off x="2530343" y="514112"/>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TREATMENT OF BAGGAGE LOSS UNDER THE MONTREAL CONVENTION</a:t>
            </a:r>
            <a:endParaRPr lang="en-US" sz="2400" dirty="0">
              <a:solidFill>
                <a:srgbClr val="700000"/>
              </a:solidFill>
              <a:latin typeface="Arial Narrow" panose="020B0606020202030204" pitchFamily="34" charset="0"/>
            </a:endParaRPr>
          </a:p>
        </p:txBody>
      </p:sp>
      <p:sp>
        <p:nvSpPr>
          <p:cNvPr id="6" name="Text 4">
            <a:extLst>
              <a:ext uri="{FF2B5EF4-FFF2-40B4-BE49-F238E27FC236}">
                <a16:creationId xmlns:a16="http://schemas.microsoft.com/office/drawing/2014/main" id="{68A9A5F9-00EA-76DE-620C-735F3EFD52C5}"/>
              </a:ext>
            </a:extLst>
          </p:cNvPr>
          <p:cNvSpPr/>
          <p:nvPr/>
        </p:nvSpPr>
        <p:spPr>
          <a:xfrm>
            <a:off x="617220" y="1010245"/>
            <a:ext cx="13007340" cy="7013894"/>
          </a:xfrm>
          <a:prstGeom prst="rect">
            <a:avLst/>
          </a:prstGeom>
          <a:noFill/>
          <a:ln/>
        </p:spPr>
        <p:txBody>
          <a:bodyPr wrap="square" lIns="0" tIns="0" rIns="0" bIns="0" rtlCol="0" anchor="t"/>
          <a:lstStyle/>
          <a:p>
            <a:endParaRPr lang="en-US" sz="2000" b="1" dirty="0">
              <a:latin typeface="Arial Narrow" panose="020B0606020202030204" pitchFamily="34" charset="0"/>
            </a:endParaRPr>
          </a:p>
          <a:p>
            <a:r>
              <a:rPr lang="en-US" sz="2000" b="1" dirty="0">
                <a:latin typeface="Arial Narrow" panose="020B0606020202030204" pitchFamily="34" charset="0"/>
              </a:rPr>
              <a:t>Article 17(2) of the Convention </a:t>
            </a:r>
            <a:r>
              <a:rPr lang="en-US" sz="2000" dirty="0">
                <a:latin typeface="Arial Narrow" panose="020B0606020202030204" pitchFamily="34" charset="0"/>
              </a:rPr>
              <a:t>provides that the Carrier is liable for damage sustained in the event of the </a:t>
            </a:r>
            <a:r>
              <a:rPr lang="en-US" sz="2000" dirty="0">
                <a:solidFill>
                  <a:srgbClr val="C00000"/>
                </a:solidFill>
                <a:latin typeface="Arial Narrow" panose="020B0606020202030204" pitchFamily="34" charset="0"/>
              </a:rPr>
              <a:t>destruction of</a:t>
            </a:r>
            <a:r>
              <a:rPr lang="en-US" sz="2000" dirty="0">
                <a:latin typeface="Arial Narrow" panose="020B0606020202030204" pitchFamily="34" charset="0"/>
              </a:rPr>
              <a:t>, </a:t>
            </a:r>
            <a:r>
              <a:rPr lang="en-US" sz="2000" dirty="0">
                <a:solidFill>
                  <a:srgbClr val="C00000"/>
                </a:solidFill>
                <a:latin typeface="Arial Narrow" panose="020B0606020202030204" pitchFamily="34" charset="0"/>
              </a:rPr>
              <a:t>loss of</a:t>
            </a:r>
            <a:r>
              <a:rPr lang="en-US" sz="2000" dirty="0">
                <a:latin typeface="Arial Narrow" panose="020B0606020202030204" pitchFamily="34" charset="0"/>
              </a:rPr>
              <a:t>, or </a:t>
            </a:r>
            <a:r>
              <a:rPr lang="en-US" sz="2000" dirty="0">
                <a:solidFill>
                  <a:srgbClr val="C00000"/>
                </a:solidFill>
                <a:latin typeface="Arial Narrow" panose="020B0606020202030204" pitchFamily="34" charset="0"/>
              </a:rPr>
              <a:t>damage to</a:t>
            </a:r>
            <a:r>
              <a:rPr lang="en-US" sz="2000" dirty="0">
                <a:latin typeface="Arial Narrow" panose="020B0606020202030204" pitchFamily="34" charset="0"/>
              </a:rPr>
              <a:t> both </a:t>
            </a:r>
            <a:r>
              <a:rPr lang="en-US" sz="2000" b="1" dirty="0">
                <a:latin typeface="Arial Narrow" panose="020B0606020202030204" pitchFamily="34" charset="0"/>
              </a:rPr>
              <a:t>(1)</a:t>
            </a:r>
            <a:r>
              <a:rPr lang="en-US" sz="2000" dirty="0">
                <a:latin typeface="Arial Narrow" panose="020B0606020202030204" pitchFamily="34" charset="0"/>
              </a:rPr>
              <a:t> </a:t>
            </a:r>
            <a:r>
              <a:rPr lang="en-US" sz="2000" b="1" u="sng" dirty="0">
                <a:latin typeface="Arial Narrow" panose="020B0606020202030204" pitchFamily="34" charset="0"/>
              </a:rPr>
              <a:t>checked</a:t>
            </a:r>
            <a:r>
              <a:rPr lang="en-US" sz="2000" dirty="0">
                <a:latin typeface="Arial Narrow" panose="020B0606020202030204" pitchFamily="34" charset="0"/>
              </a:rPr>
              <a:t> baggage; and </a:t>
            </a:r>
            <a:r>
              <a:rPr lang="en-US" sz="2000" b="1" dirty="0">
                <a:latin typeface="Arial Narrow" panose="020B0606020202030204" pitchFamily="34" charset="0"/>
              </a:rPr>
              <a:t>(2)</a:t>
            </a:r>
            <a:r>
              <a:rPr lang="en-US" sz="2000" dirty="0">
                <a:latin typeface="Arial Narrow" panose="020B0606020202030204" pitchFamily="34" charset="0"/>
              </a:rPr>
              <a:t> </a:t>
            </a:r>
            <a:r>
              <a:rPr lang="en-US" sz="2000" b="1" u="sng" dirty="0">
                <a:latin typeface="Arial Narrow" panose="020B0606020202030204" pitchFamily="34" charset="0"/>
              </a:rPr>
              <a:t>unchecked </a:t>
            </a:r>
            <a:r>
              <a:rPr lang="en-US" sz="2000" dirty="0">
                <a:latin typeface="Arial Narrow" panose="020B0606020202030204" pitchFamily="34" charset="0"/>
              </a:rPr>
              <a:t>baggage, on the condition that:</a:t>
            </a:r>
          </a:p>
          <a:p>
            <a:endParaRPr lang="en-US" sz="2000" dirty="0">
              <a:latin typeface="Arial Narrow" panose="020B0606020202030204" pitchFamily="34" charset="0"/>
            </a:endParaRPr>
          </a:p>
          <a:p>
            <a:pPr marL="457200" indent="-457200">
              <a:buFont typeface="Wingdings" panose="05000000000000000000" pitchFamily="2" charset="2"/>
              <a:buChar char="Ø"/>
            </a:pPr>
            <a:r>
              <a:rPr lang="en-US" sz="2000" dirty="0">
                <a:latin typeface="Arial Narrow" panose="020B0606020202030204" pitchFamily="34" charset="0"/>
              </a:rPr>
              <a:t>In the case od checked baggage, the </a:t>
            </a:r>
            <a:r>
              <a:rPr lang="en-US" sz="2000" dirty="0">
                <a:solidFill>
                  <a:srgbClr val="C00000"/>
                </a:solidFill>
                <a:latin typeface="Arial Narrow" panose="020B0606020202030204" pitchFamily="34" charset="0"/>
              </a:rPr>
              <a:t>destruction</a:t>
            </a:r>
            <a:r>
              <a:rPr lang="en-US" sz="2000" dirty="0">
                <a:latin typeface="Arial Narrow" panose="020B0606020202030204" pitchFamily="34" charset="0"/>
              </a:rPr>
              <a:t>, </a:t>
            </a:r>
            <a:r>
              <a:rPr lang="en-US" sz="2000" dirty="0">
                <a:solidFill>
                  <a:srgbClr val="C00000"/>
                </a:solidFill>
                <a:latin typeface="Arial Narrow" panose="020B0606020202030204" pitchFamily="34" charset="0"/>
              </a:rPr>
              <a:t>loss</a:t>
            </a:r>
            <a:r>
              <a:rPr lang="en-US" sz="2000" dirty="0">
                <a:latin typeface="Arial Narrow" panose="020B0606020202030204" pitchFamily="34" charset="0"/>
              </a:rPr>
              <a:t>, or </a:t>
            </a:r>
            <a:r>
              <a:rPr lang="en-US" sz="2000" dirty="0">
                <a:solidFill>
                  <a:srgbClr val="C00000"/>
                </a:solidFill>
                <a:latin typeface="Arial Narrow" panose="020B0606020202030204" pitchFamily="34" charset="0"/>
              </a:rPr>
              <a:t>damage</a:t>
            </a:r>
            <a:r>
              <a:rPr lang="en-US" sz="2000" dirty="0">
                <a:latin typeface="Arial Narrow" panose="020B0606020202030204" pitchFamily="34" charset="0"/>
              </a:rPr>
              <a:t> occurred </a:t>
            </a:r>
            <a:r>
              <a:rPr lang="en-US" sz="2000" b="1" u="sng" dirty="0">
                <a:solidFill>
                  <a:srgbClr val="C00000"/>
                </a:solidFill>
                <a:latin typeface="Arial Narrow" panose="020B0606020202030204" pitchFamily="34" charset="0"/>
              </a:rPr>
              <a:t>onboard the aircraft</a:t>
            </a:r>
            <a:r>
              <a:rPr lang="en-US" sz="2000" dirty="0">
                <a:latin typeface="Arial Narrow" panose="020B0606020202030204" pitchFamily="34" charset="0"/>
              </a:rPr>
              <a:t> or </a:t>
            </a:r>
            <a:r>
              <a:rPr lang="en-US" sz="2000" b="1" u="sng" dirty="0">
                <a:solidFill>
                  <a:srgbClr val="C00000"/>
                </a:solidFill>
                <a:latin typeface="Arial Narrow" panose="020B0606020202030204" pitchFamily="34" charset="0"/>
              </a:rPr>
              <a:t>during any period in which the checked baggage was in the charge of the carrier</a:t>
            </a:r>
            <a:r>
              <a:rPr lang="en-US" sz="2000" dirty="0">
                <a:latin typeface="Arial Narrow" panose="020B0606020202030204" pitchFamily="34" charset="0"/>
              </a:rPr>
              <a:t>; or</a:t>
            </a:r>
          </a:p>
          <a:p>
            <a:endParaRPr lang="en-US" sz="2000" dirty="0">
              <a:latin typeface="Arial Narrow" panose="020B0606020202030204" pitchFamily="34" charset="0"/>
            </a:endParaRPr>
          </a:p>
          <a:p>
            <a:pPr marL="457200" indent="-457200">
              <a:buFont typeface="Wingdings" panose="05000000000000000000" pitchFamily="2" charset="2"/>
              <a:buChar char="Ø"/>
            </a:pPr>
            <a:r>
              <a:rPr lang="en-US" sz="2000" dirty="0">
                <a:latin typeface="Arial Narrow" panose="020B0606020202030204" pitchFamily="34" charset="0"/>
              </a:rPr>
              <a:t>In the case of unchecked baggage, including personal items carried on board, where the damage resulted from the fault of the carrier or that of its servants or agents.</a:t>
            </a:r>
          </a:p>
          <a:p>
            <a:pPr marL="457200" indent="-457200">
              <a:buFont typeface="Wingdings" panose="05000000000000000000" pitchFamily="2" charset="2"/>
              <a:buChar char="Ø"/>
            </a:pPr>
            <a:endParaRPr lang="en-US" sz="2000" dirty="0">
              <a:latin typeface="Arial Narrow" panose="020B0606020202030204" pitchFamily="34" charset="0"/>
            </a:endParaRPr>
          </a:p>
          <a:p>
            <a:pPr algn="just"/>
            <a:r>
              <a:rPr lang="en-US" sz="2000" b="1" dirty="0">
                <a:solidFill>
                  <a:srgbClr val="FF0000"/>
                </a:solidFill>
                <a:latin typeface="Arial Narrow" panose="020B0606020202030204" pitchFamily="34" charset="0"/>
              </a:rPr>
              <a:t>However, the Carrier shall not be liable if, and to the extent that, the damage resulted from the inherent defect, quality, or vice of the baggage. </a:t>
            </a:r>
            <a:endParaRPr lang="en-US" sz="2000" dirty="0">
              <a:latin typeface="Arial Narrow" panose="020B0606020202030204" pitchFamily="34" charset="0"/>
            </a:endParaRPr>
          </a:p>
          <a:p>
            <a:pPr algn="just"/>
            <a:endParaRPr lang="en-US" sz="2000" dirty="0">
              <a:latin typeface="Arial Narrow" panose="020B0606020202030204" pitchFamily="34" charset="0"/>
            </a:endParaRPr>
          </a:p>
          <a:p>
            <a:r>
              <a:rPr lang="en-US" sz="2000" dirty="0">
                <a:latin typeface="Arial Narrow" panose="020B0606020202030204" pitchFamily="34" charset="0"/>
              </a:rPr>
              <a:t>A Bag shall be deemed </a:t>
            </a:r>
            <a:r>
              <a:rPr lang="en-US" sz="2000" b="1" dirty="0">
                <a:latin typeface="Arial Narrow" panose="020B0606020202030204" pitchFamily="34" charset="0"/>
              </a:rPr>
              <a:t>lost</a:t>
            </a:r>
            <a:r>
              <a:rPr lang="en-US" sz="2000" dirty="0">
                <a:latin typeface="Arial Narrow" panose="020B0606020202030204" pitchFamily="34" charset="0"/>
              </a:rPr>
              <a:t> where:</a:t>
            </a:r>
          </a:p>
          <a:p>
            <a:endParaRPr lang="en-US" sz="2000" dirty="0">
              <a:latin typeface="Arial Narrow" panose="020B0606020202030204" pitchFamily="34" charset="0"/>
            </a:endParaRPr>
          </a:p>
          <a:p>
            <a:pPr marL="342900" indent="-342900">
              <a:buFont typeface="Wingdings" panose="05000000000000000000" pitchFamily="2" charset="2"/>
              <a:buChar char="Ø"/>
            </a:pPr>
            <a:r>
              <a:rPr lang="en-US" sz="2000" dirty="0">
                <a:latin typeface="Arial Narrow" panose="020B0606020202030204" pitchFamily="34" charset="0"/>
              </a:rPr>
              <a:t>The Carrier admits the loss of the checked baggage; or</a:t>
            </a:r>
          </a:p>
          <a:p>
            <a:pPr marL="342900" indent="-342900" algn="just">
              <a:buFont typeface="Wingdings" panose="05000000000000000000" pitchFamily="2" charset="2"/>
              <a:buChar char="Ø"/>
            </a:pPr>
            <a:endParaRPr lang="en-US" sz="2000" dirty="0">
              <a:latin typeface="Arial Narrow" panose="020B0606020202030204" pitchFamily="34" charset="0"/>
            </a:endParaRPr>
          </a:p>
          <a:p>
            <a:pPr marL="342900" indent="-342900" algn="just">
              <a:buFont typeface="Wingdings" panose="05000000000000000000" pitchFamily="2" charset="2"/>
              <a:buChar char="Ø"/>
            </a:pPr>
            <a:r>
              <a:rPr lang="en-US" sz="2000" dirty="0">
                <a:latin typeface="Arial Narrow" panose="020B0606020202030204" pitchFamily="34" charset="0"/>
              </a:rPr>
              <a:t>The checked baggage has not arrived within </a:t>
            </a:r>
            <a:r>
              <a:rPr lang="en-US" sz="2000" b="1" u="sng" dirty="0">
                <a:latin typeface="Arial Narrow" panose="020B0606020202030204" pitchFamily="34" charset="0"/>
              </a:rPr>
              <a:t>twenty-one (21) days</a:t>
            </a:r>
            <a:r>
              <a:rPr lang="en-US" sz="2000" dirty="0">
                <a:latin typeface="Arial Narrow" panose="020B0606020202030204" pitchFamily="34" charset="0"/>
              </a:rPr>
              <a:t> after the date on which it ought to have arrived.</a:t>
            </a:r>
          </a:p>
          <a:p>
            <a:endParaRPr lang="en-US" sz="2000" dirty="0">
              <a:latin typeface="Arial Narrow" panose="020B0606020202030204" pitchFamily="34" charset="0"/>
            </a:endParaRPr>
          </a:p>
          <a:p>
            <a:r>
              <a:rPr lang="en-US" sz="2000" b="1" dirty="0">
                <a:solidFill>
                  <a:srgbClr val="FF0000"/>
                </a:solidFill>
                <a:latin typeface="Arial Narrow" panose="020B0606020202030204" pitchFamily="34" charset="0"/>
              </a:rPr>
              <a:t>In the above circumstances, the passenger shall be entitled to enforce the rights and remedies available under the Convention. </a:t>
            </a:r>
          </a:p>
        </p:txBody>
      </p:sp>
    </p:spTree>
    <p:extLst>
      <p:ext uri="{BB962C8B-B14F-4D97-AF65-F5344CB8AC3E}">
        <p14:creationId xmlns:p14="http://schemas.microsoft.com/office/powerpoint/2010/main" val="348502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EF267-8456-61FA-C9F4-2471BA58E5DA}"/>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32D74E51-1E0F-D3F2-8A1D-960D7B7ED211}"/>
              </a:ext>
            </a:extLst>
          </p:cNvPr>
          <p:cNvSpPr/>
          <p:nvPr/>
        </p:nvSpPr>
        <p:spPr>
          <a:xfrm>
            <a:off x="2530343" y="514112"/>
            <a:ext cx="9429036" cy="496133"/>
          </a:xfrm>
          <a:prstGeom prst="rect">
            <a:avLst/>
          </a:prstGeom>
          <a:noFill/>
          <a:ln/>
        </p:spPr>
        <p:txBody>
          <a:bodyPr wrap="none" lIns="0" tIns="0" rIns="0" bIns="0" rtlCol="0" anchor="t"/>
          <a:lstStyle/>
          <a:p>
            <a:pPr marL="0" marR="0" lvl="0" indent="0" algn="ctr" defTabSz="914400" rtl="0" eaLnBrk="1" fontAlgn="auto" latinLnBrk="0" hangingPunct="1">
              <a:lnSpc>
                <a:spcPts val="39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0000"/>
                </a:solidFill>
                <a:effectLst/>
                <a:uLnTx/>
                <a:uFillTx/>
                <a:latin typeface="Arial Narrow" panose="020B0606020202030204" pitchFamily="34" charset="0"/>
                <a:ea typeface="Merriweather Bold" pitchFamily="34" charset="-122"/>
                <a:cs typeface="Merriweather Bold" pitchFamily="34" charset="-120"/>
              </a:rPr>
              <a:t>THE MONTREAL CONVENTION</a:t>
            </a:r>
            <a:endParaRPr kumimoji="0" lang="en-US" sz="2400" b="0" i="0" u="none" strike="noStrike" kern="1200" cap="none" spc="0" normalizeH="0" baseline="0" noProof="0" dirty="0">
              <a:ln>
                <a:noFill/>
              </a:ln>
              <a:solidFill>
                <a:srgbClr val="700000"/>
              </a:solidFill>
              <a:effectLst/>
              <a:uLnTx/>
              <a:uFillTx/>
              <a:latin typeface="Arial Narrow" panose="020B0606020202030204" pitchFamily="34" charset="0"/>
              <a:ea typeface="+mn-ea"/>
              <a:cs typeface="+mn-cs"/>
            </a:endParaRPr>
          </a:p>
        </p:txBody>
      </p:sp>
      <p:sp>
        <p:nvSpPr>
          <p:cNvPr id="6" name="Text 4">
            <a:extLst>
              <a:ext uri="{FF2B5EF4-FFF2-40B4-BE49-F238E27FC236}">
                <a16:creationId xmlns:a16="http://schemas.microsoft.com/office/drawing/2014/main" id="{F0510573-3742-F212-E0FA-3CFC95CE02ED}"/>
              </a:ext>
            </a:extLst>
          </p:cNvPr>
          <p:cNvSpPr/>
          <p:nvPr/>
        </p:nvSpPr>
        <p:spPr>
          <a:xfrm>
            <a:off x="617220" y="1010245"/>
            <a:ext cx="13007340" cy="7013894"/>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r>
              <a:rPr lang="en-US" sz="2200" b="1" u="sng" dirty="0">
                <a:latin typeface="Arial Narrow" panose="020B0606020202030204" pitchFamily="34" charset="0"/>
                <a:ea typeface="Merriweather Bold" pitchFamily="34" charset="-122"/>
                <a:cs typeface="Merriweather Bold" pitchFamily="34" charset="-120"/>
              </a:rPr>
              <a:t>TREATMENT OF DESTRUCTION, LOSS OF, OR DAMAGE TO CARGO UNDER THE MONTREAL CONVENTION</a:t>
            </a:r>
            <a:endParaRPr lang="en-US" sz="2200" b="1" u="sng"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Narrow" panose="020B0606020202030204" pitchFamily="34" charset="0"/>
              </a:rPr>
              <a:t>Article 18 of the Convention</a:t>
            </a:r>
            <a:r>
              <a:rPr lang="en-US" sz="2200" b="1" dirty="0">
                <a:solidFill>
                  <a:prstClr val="black"/>
                </a:solidFill>
                <a:latin typeface="Arial Narrow" panose="020B0606020202030204" pitchFamily="34" charset="0"/>
              </a:rPr>
              <a:t> </a:t>
            </a:r>
            <a:r>
              <a:rPr lang="en-GB" sz="2200" dirty="0">
                <a:latin typeface="Arial Narrow" panose="020B0606020202030204" pitchFamily="34" charset="0"/>
              </a:rPr>
              <a:t>provides that a carrier is liable for damage sustained in the event of the </a:t>
            </a:r>
            <a:r>
              <a:rPr lang="en-GB" sz="2200" dirty="0">
                <a:solidFill>
                  <a:srgbClr val="C00000"/>
                </a:solidFill>
                <a:latin typeface="Arial Narrow" panose="020B0606020202030204" pitchFamily="34" charset="0"/>
              </a:rPr>
              <a:t>destruction</a:t>
            </a:r>
            <a:r>
              <a:rPr lang="en-GB" sz="2200" dirty="0">
                <a:latin typeface="Arial Narrow" panose="020B0606020202030204" pitchFamily="34" charset="0"/>
              </a:rPr>
              <a:t> or </a:t>
            </a:r>
            <a:r>
              <a:rPr lang="en-GB" sz="2200" dirty="0">
                <a:solidFill>
                  <a:srgbClr val="C00000"/>
                </a:solidFill>
                <a:latin typeface="Arial Narrow" panose="020B0606020202030204" pitchFamily="34" charset="0"/>
              </a:rPr>
              <a:t>loss of</a:t>
            </a:r>
            <a:r>
              <a:rPr lang="en-GB" sz="2200" dirty="0">
                <a:latin typeface="Arial Narrow" panose="020B0606020202030204" pitchFamily="34" charset="0"/>
              </a:rPr>
              <a:t>, or </a:t>
            </a:r>
            <a:r>
              <a:rPr lang="en-GB" sz="2200" dirty="0">
                <a:solidFill>
                  <a:srgbClr val="C00000"/>
                </a:solidFill>
                <a:latin typeface="Arial Narrow" panose="020B0606020202030204" pitchFamily="34" charset="0"/>
              </a:rPr>
              <a:t>damage to</a:t>
            </a:r>
            <a:r>
              <a:rPr lang="en-GB" sz="2200" dirty="0">
                <a:latin typeface="Arial Narrow" panose="020B0606020202030204" pitchFamily="34" charset="0"/>
              </a:rPr>
              <a:t>, cargo upon condition only that the event which caused the damage so sustained </a:t>
            </a:r>
            <a:r>
              <a:rPr lang="en-GB" sz="2200" b="1" u="sng" dirty="0">
                <a:solidFill>
                  <a:srgbClr val="C00000"/>
                </a:solidFill>
                <a:latin typeface="Arial Narrow" panose="020B0606020202030204" pitchFamily="34" charset="0"/>
              </a:rPr>
              <a:t>took place during the carriage by air</a:t>
            </a:r>
            <a:r>
              <a:rPr lang="en-GB" sz="2200" dirty="0">
                <a:latin typeface="Arial Narrow" panose="020B0606020202030204" pitchFamily="34" charset="0"/>
              </a:rPr>
              <a:t>.</a:t>
            </a:r>
          </a:p>
          <a:p>
            <a:r>
              <a:rPr lang="en-GB" sz="2200" dirty="0">
                <a:latin typeface="Arial Narrow" panose="020B0606020202030204" pitchFamily="34" charset="0"/>
              </a:rPr>
              <a:t> </a:t>
            </a:r>
          </a:p>
          <a:p>
            <a:r>
              <a:rPr lang="en-GB" sz="2200" dirty="0">
                <a:latin typeface="Arial Narrow" panose="020B0606020202030204" pitchFamily="34" charset="0"/>
              </a:rPr>
              <a:t>Article 18(2) however provides that the carrier is not liable if and to the extent it proves that the destruction, or loss of, or damage to, the cargo resulted from one or more of the following:</a:t>
            </a:r>
          </a:p>
          <a:p>
            <a:r>
              <a:rPr lang="en-GB" sz="2200" dirty="0">
                <a:latin typeface="Arial Narrow" panose="020B0606020202030204" pitchFamily="34" charset="0"/>
              </a:rPr>
              <a:t> </a:t>
            </a:r>
          </a:p>
          <a:p>
            <a:r>
              <a:rPr lang="en-GB" sz="2200" dirty="0">
                <a:latin typeface="Arial Narrow" panose="020B0606020202030204" pitchFamily="34" charset="0"/>
              </a:rPr>
              <a:t>(a) inherent defect, quality or vice of that cargo;</a:t>
            </a:r>
          </a:p>
          <a:p>
            <a:r>
              <a:rPr lang="en-GB" sz="2200" dirty="0">
                <a:latin typeface="Arial Narrow" panose="020B0606020202030204" pitchFamily="34" charset="0"/>
              </a:rPr>
              <a:t>(b) defective packing of that cargo performed by a person other than the carrier or its servants or agents;</a:t>
            </a:r>
          </a:p>
          <a:p>
            <a:r>
              <a:rPr lang="en-GB" sz="2200" dirty="0">
                <a:latin typeface="Arial Narrow" panose="020B0606020202030204" pitchFamily="34" charset="0"/>
              </a:rPr>
              <a:t>(c) an act of war or an armed conflict;</a:t>
            </a:r>
          </a:p>
          <a:p>
            <a:r>
              <a:rPr lang="en-GB" sz="2200" dirty="0">
                <a:latin typeface="Arial Narrow" panose="020B0606020202030204" pitchFamily="34" charset="0"/>
              </a:rPr>
              <a:t>(d) an act of public authority carried out in connection with the entry, exit or transit of the cargo.</a:t>
            </a:r>
          </a:p>
          <a:p>
            <a:endParaRPr lang="en-GB" sz="2200" dirty="0">
              <a:latin typeface="Arial Narrow" panose="020B0606020202030204" pitchFamily="34" charset="0"/>
            </a:endParaRPr>
          </a:p>
          <a:p>
            <a:r>
              <a:rPr lang="en-US" sz="2200" b="1" u="sng" dirty="0">
                <a:latin typeface="Arial Narrow" panose="020B0606020202030204" pitchFamily="34" charset="0"/>
                <a:ea typeface="Merriweather Bold" pitchFamily="34" charset="-122"/>
                <a:cs typeface="Merriweather Bold" pitchFamily="34" charset="-120"/>
              </a:rPr>
              <a:t>TREATMENT OF DELAYS UNDER THE MONTREAL CONVENTION</a:t>
            </a:r>
            <a:endParaRPr lang="en-US" sz="2200" b="1" u="sng" dirty="0">
              <a:latin typeface="Arial Narrow" panose="020B0606020202030204" pitchFamily="34" charset="0"/>
            </a:endParaRPr>
          </a:p>
          <a:p>
            <a:pPr algn="just"/>
            <a:endParaRPr lang="en-GB" sz="2200" dirty="0">
              <a:latin typeface="Arial Narrow" panose="020B0606020202030204" pitchFamily="34" charset="0"/>
            </a:endParaRPr>
          </a:p>
          <a:p>
            <a:pPr algn="just"/>
            <a:r>
              <a:rPr lang="en-GB" sz="2200" b="1" dirty="0">
                <a:latin typeface="Arial Narrow" panose="020B0606020202030204" pitchFamily="34" charset="0"/>
              </a:rPr>
              <a:t>Article 19</a:t>
            </a:r>
            <a:r>
              <a:rPr lang="en-GB" sz="2200" dirty="0">
                <a:latin typeface="Arial Narrow" panose="020B0606020202030204" pitchFamily="34" charset="0"/>
              </a:rPr>
              <a:t> of the Convention provides that a carrier is liable for </a:t>
            </a:r>
            <a:r>
              <a:rPr lang="en-GB" sz="2200" b="1" u="sng" dirty="0">
                <a:latin typeface="Arial Narrow" panose="020B0606020202030204" pitchFamily="34" charset="0"/>
              </a:rPr>
              <a:t>damage occasioned by delay</a:t>
            </a:r>
            <a:r>
              <a:rPr lang="en-GB" sz="2200" dirty="0">
                <a:latin typeface="Arial Narrow" panose="020B0606020202030204" pitchFamily="34" charset="0"/>
              </a:rPr>
              <a:t> in the carriage by air of </a:t>
            </a:r>
            <a:r>
              <a:rPr lang="en-GB" sz="2200" dirty="0">
                <a:solidFill>
                  <a:srgbClr val="C00000"/>
                </a:solidFill>
                <a:latin typeface="Arial Narrow" panose="020B0606020202030204" pitchFamily="34" charset="0"/>
              </a:rPr>
              <a:t>passengers</a:t>
            </a:r>
            <a:r>
              <a:rPr lang="en-GB" sz="2200" dirty="0">
                <a:latin typeface="Arial Narrow" panose="020B0606020202030204" pitchFamily="34" charset="0"/>
              </a:rPr>
              <a:t>, </a:t>
            </a:r>
            <a:r>
              <a:rPr lang="en-GB" sz="2200" dirty="0">
                <a:solidFill>
                  <a:srgbClr val="C00000"/>
                </a:solidFill>
                <a:latin typeface="Arial Narrow" panose="020B0606020202030204" pitchFamily="34" charset="0"/>
              </a:rPr>
              <a:t>baggage</a:t>
            </a:r>
            <a:r>
              <a:rPr lang="en-GB" sz="2200" dirty="0">
                <a:latin typeface="Arial Narrow" panose="020B0606020202030204" pitchFamily="34" charset="0"/>
              </a:rPr>
              <a:t> or </a:t>
            </a:r>
            <a:r>
              <a:rPr lang="en-GB" sz="2200" dirty="0">
                <a:solidFill>
                  <a:srgbClr val="C00000"/>
                </a:solidFill>
                <a:latin typeface="Arial Narrow" panose="020B0606020202030204" pitchFamily="34" charset="0"/>
              </a:rPr>
              <a:t>cargo</a:t>
            </a:r>
            <a:r>
              <a:rPr lang="en-GB" sz="2200" dirty="0">
                <a:latin typeface="Arial Narrow" panose="020B0606020202030204" pitchFamily="34" charset="0"/>
              </a:rPr>
              <a:t>. Nevertheless, </a:t>
            </a:r>
            <a:r>
              <a:rPr lang="en-GB" sz="2200" dirty="0">
                <a:solidFill>
                  <a:srgbClr val="C00000"/>
                </a:solidFill>
                <a:latin typeface="Arial Narrow" panose="020B0606020202030204" pitchFamily="34" charset="0"/>
              </a:rPr>
              <a:t>the carrier shall not be liable for damage occasioned by delay if it proves that it and its servants and agents took all measures that could reasonably be required to avoid the damage or that it was impossible for it or them to take such measures</a:t>
            </a:r>
            <a:r>
              <a:rPr lang="en-GB" sz="2200" dirty="0">
                <a:latin typeface="Arial Narrow" panose="020B0606020202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287201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38776-A887-E9AD-B3D8-AACA082EBB82}"/>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1065BDAA-917D-D723-04CF-AABB52B0807C}"/>
              </a:ext>
            </a:extLst>
          </p:cNvPr>
          <p:cNvSpPr/>
          <p:nvPr/>
        </p:nvSpPr>
        <p:spPr>
          <a:xfrm>
            <a:off x="2530343" y="514112"/>
            <a:ext cx="9429036" cy="496133"/>
          </a:xfrm>
          <a:prstGeom prst="rect">
            <a:avLst/>
          </a:prstGeom>
          <a:noFill/>
          <a:ln/>
        </p:spPr>
        <p:txBody>
          <a:bodyPr wrap="none" lIns="0" tIns="0" rIns="0" bIns="0" rtlCol="0" anchor="t"/>
          <a:lstStyle/>
          <a:p>
            <a:pPr marL="0" marR="0" lvl="0" indent="0" algn="ctr" defTabSz="914400" rtl="0" eaLnBrk="1" fontAlgn="auto" latinLnBrk="0" hangingPunct="1">
              <a:lnSpc>
                <a:spcPts val="39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0000"/>
                </a:solidFill>
                <a:effectLst/>
                <a:uLnTx/>
                <a:uFillTx/>
                <a:latin typeface="Arial Narrow" panose="020B0606020202030204" pitchFamily="34" charset="0"/>
                <a:ea typeface="Merriweather Bold" pitchFamily="34" charset="-122"/>
                <a:cs typeface="Merriweather Bold" pitchFamily="34" charset="-120"/>
              </a:rPr>
              <a:t>THE MONTREAL CONVENTION</a:t>
            </a:r>
            <a:endParaRPr kumimoji="0" lang="en-US" sz="2400" b="0" i="0" u="none" strike="noStrike" kern="1200" cap="none" spc="0" normalizeH="0" baseline="0" noProof="0" dirty="0">
              <a:ln>
                <a:noFill/>
              </a:ln>
              <a:solidFill>
                <a:srgbClr val="700000"/>
              </a:solidFill>
              <a:effectLst/>
              <a:uLnTx/>
              <a:uFillTx/>
              <a:latin typeface="Arial Narrow" panose="020B0606020202030204" pitchFamily="34" charset="0"/>
              <a:ea typeface="+mn-ea"/>
              <a:cs typeface="+mn-cs"/>
            </a:endParaRPr>
          </a:p>
        </p:txBody>
      </p:sp>
      <p:sp>
        <p:nvSpPr>
          <p:cNvPr id="6" name="Text 4">
            <a:extLst>
              <a:ext uri="{FF2B5EF4-FFF2-40B4-BE49-F238E27FC236}">
                <a16:creationId xmlns:a16="http://schemas.microsoft.com/office/drawing/2014/main" id="{6230DA6D-E992-4762-1A3C-78897570FD93}"/>
              </a:ext>
            </a:extLst>
          </p:cNvPr>
          <p:cNvSpPr/>
          <p:nvPr/>
        </p:nvSpPr>
        <p:spPr>
          <a:xfrm>
            <a:off x="617220" y="1054313"/>
            <a:ext cx="13007340" cy="7013894"/>
          </a:xfrm>
          <a:prstGeom prst="rect">
            <a:avLst/>
          </a:prstGeom>
          <a:noFill/>
          <a:ln/>
        </p:spPr>
        <p:txBody>
          <a:bodyPr wrap="square" lIns="0" tIns="0" rIns="0" bIns="0" rtlCol="0" anchor="t"/>
          <a:lstStyle/>
          <a:p>
            <a:r>
              <a:rPr lang="en-US" sz="2200" b="1" u="sng" dirty="0">
                <a:latin typeface="Arial Narrow" panose="020B0606020202030204" pitchFamily="34" charset="0"/>
                <a:ea typeface="Merriweather Bold" pitchFamily="34" charset="-122"/>
                <a:cs typeface="Merriweather Bold" pitchFamily="34" charset="-120"/>
              </a:rPr>
              <a:t>EXONERATION OF CARRIER</a:t>
            </a:r>
            <a:endParaRPr lang="en-US" sz="2200" b="1" u="sng" dirty="0">
              <a:latin typeface="Arial Narrow" panose="020B0606020202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Narrow" panose="020B0606020202030204" pitchFamily="34" charset="0"/>
              </a:rPr>
              <a:t>Article 20 of the Convention </a:t>
            </a:r>
            <a:r>
              <a:rPr lang="en-US" sz="2200" dirty="0">
                <a:solidFill>
                  <a:prstClr val="black"/>
                </a:solidFill>
                <a:latin typeface="Arial Narrow" panose="020B0606020202030204" pitchFamily="34" charset="0"/>
              </a:rPr>
              <a:t>provides that</a:t>
            </a:r>
            <a:r>
              <a:rPr kumimoji="0" lang="en-US" sz="220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GB" sz="2200" i="0" u="none" strike="noStrike" kern="1200" cap="none" spc="0" normalizeH="0" baseline="0" noProof="0" dirty="0">
                <a:ln>
                  <a:noFill/>
                </a:ln>
                <a:solidFill>
                  <a:prstClr val="black"/>
                </a:solidFill>
                <a:effectLst/>
                <a:uLnTx/>
                <a:uFillTx/>
                <a:latin typeface="Arial Narrow" panose="020B0606020202030204" pitchFamily="34" charset="0"/>
              </a:rPr>
              <a:t>i</a:t>
            </a:r>
            <a:r>
              <a:rPr lang="en-GB" sz="2200" dirty="0">
                <a:solidFill>
                  <a:prstClr val="black"/>
                </a:solidFill>
                <a:latin typeface="Arial Narrow" panose="020B0606020202030204" pitchFamily="34" charset="0"/>
              </a:rPr>
              <a:t>f the carrier proves that damage was </a:t>
            </a:r>
            <a:r>
              <a:rPr lang="en-GB" sz="2200" b="1" dirty="0">
                <a:solidFill>
                  <a:srgbClr val="C00000"/>
                </a:solidFill>
                <a:latin typeface="Arial Narrow" panose="020B0606020202030204" pitchFamily="34" charset="0"/>
              </a:rPr>
              <a:t>caused or contributed to by the negligence or other wrongful act or omission of the person claiming compensation, or the person from whom he or she derives his or her rights</a:t>
            </a:r>
            <a:r>
              <a:rPr lang="en-GB" sz="2200" dirty="0">
                <a:solidFill>
                  <a:prstClr val="black"/>
                </a:solidFill>
                <a:latin typeface="Arial Narrow" panose="020B0606020202030204" pitchFamily="34" charset="0"/>
              </a:rPr>
              <a:t>, the carrier shall be </a:t>
            </a:r>
            <a:r>
              <a:rPr lang="en-GB" sz="2200" b="1" u="sng" dirty="0">
                <a:solidFill>
                  <a:prstClr val="black"/>
                </a:solidFill>
                <a:latin typeface="Arial Narrow" panose="020B0606020202030204" pitchFamily="34" charset="0"/>
              </a:rPr>
              <a:t>wholly or partly exonerated </a:t>
            </a:r>
            <a:r>
              <a:rPr lang="en-GB" sz="2200" dirty="0">
                <a:solidFill>
                  <a:prstClr val="black"/>
                </a:solidFill>
                <a:latin typeface="Arial Narrow" panose="020B0606020202030204" pitchFamily="34" charset="0"/>
              </a:rPr>
              <a:t>from its liability to the claimant to the extent that such negligence or wrongful act or omission caused or contributed to the damage.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2200" dirty="0">
              <a:solidFill>
                <a:prstClr val="black"/>
              </a:solidFill>
              <a:latin typeface="Arial Narrow" panose="020B0606020202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2200" dirty="0">
                <a:solidFill>
                  <a:prstClr val="black"/>
                </a:solidFill>
                <a:latin typeface="Arial Narrow" panose="020B0606020202030204" pitchFamily="34" charset="0"/>
              </a:rPr>
              <a:t>When by reason of death or injury of a passenger compensation is claimed by a person other than the passenger, the carrier shall likewise be wholly or partly exonerated from its liability to the extent that it proves that the damage was caused or contributed to by the negligence or other wrongful act or omission of that passenger. </a:t>
            </a:r>
          </a:p>
          <a:p>
            <a:pPr lvl="0">
              <a:defRPr/>
            </a:pPr>
            <a:endParaRPr lang="en-US" sz="2200" b="1" dirty="0">
              <a:solidFill>
                <a:prstClr val="black"/>
              </a:solidFill>
              <a:latin typeface="Arial Narrow" panose="020B0606020202030204" pitchFamily="34" charset="0"/>
            </a:endParaRPr>
          </a:p>
          <a:p>
            <a:r>
              <a:rPr lang="en-US" sz="2200" b="1" u="sng" dirty="0">
                <a:latin typeface="Arial Narrow" panose="020B0606020202030204" pitchFamily="34" charset="0"/>
                <a:ea typeface="Merriweather Bold" pitchFamily="34" charset="-122"/>
                <a:cs typeface="Merriweather Bold" pitchFamily="34" charset="-120"/>
              </a:rPr>
              <a:t>OTHER MATTERS</a:t>
            </a:r>
          </a:p>
          <a:p>
            <a:endParaRPr lang="en-US" sz="2200" b="1" u="sng" dirty="0">
              <a:latin typeface="Arial Narrow" panose="020B0606020202030204" pitchFamily="34" charset="0"/>
            </a:endParaRPr>
          </a:p>
          <a:p>
            <a:pPr marL="457200" indent="-457200" algn="just">
              <a:buFont typeface="Wingdings" panose="05000000000000000000" pitchFamily="2" charset="2"/>
              <a:buChar char="Ø"/>
            </a:pPr>
            <a:r>
              <a:rPr lang="en-US" sz="2200" dirty="0">
                <a:latin typeface="Arial Narrow" panose="020B0606020202030204" pitchFamily="34" charset="0"/>
              </a:rPr>
              <a:t>Under the </a:t>
            </a:r>
            <a:r>
              <a:rPr lang="en-US" sz="2200" b="1" dirty="0">
                <a:latin typeface="Arial Narrow" panose="020B0606020202030204" pitchFamily="34" charset="0"/>
              </a:rPr>
              <a:t>Convention</a:t>
            </a:r>
            <a:r>
              <a:rPr lang="en-US" sz="2200" dirty="0">
                <a:latin typeface="Arial Narrow" panose="020B0606020202030204" pitchFamily="34" charset="0"/>
              </a:rPr>
              <a:t>, airline liability generally operates as a form of </a:t>
            </a:r>
            <a:r>
              <a:rPr lang="en-US" sz="2200" b="1" u="sng" dirty="0">
                <a:latin typeface="Arial Narrow" panose="020B0606020202030204" pitchFamily="34" charset="0"/>
              </a:rPr>
              <a:t>strict liability</a:t>
            </a:r>
            <a:r>
              <a:rPr lang="en-US" sz="2200" dirty="0">
                <a:latin typeface="Arial Narrow" panose="020B0606020202030204" pitchFamily="34" charset="0"/>
              </a:rPr>
              <a:t>, meaning the air carrier is presumed responsible for passenger injury unless it can prove that the damage was not caused by an accident attributable to the carrier. The purpose is to reduce lengthy litigation, particularly over the amount of damages, and to ensure clarity and certainty regarding airline liability. </a:t>
            </a:r>
          </a:p>
          <a:p>
            <a:pPr marL="457200" indent="-457200" algn="just">
              <a:buFont typeface="Wingdings" panose="05000000000000000000" pitchFamily="2" charset="2"/>
              <a:buChar char="Ø"/>
            </a:pPr>
            <a:endParaRPr lang="en-US" sz="2200" dirty="0">
              <a:latin typeface="Arial Narrow" panose="020B0606020202030204" pitchFamily="34" charset="0"/>
            </a:endParaRPr>
          </a:p>
          <a:p>
            <a:pPr marL="457200" indent="-457200" algn="just">
              <a:buFont typeface="Wingdings" panose="05000000000000000000" pitchFamily="2" charset="2"/>
              <a:buChar char="Ø"/>
            </a:pPr>
            <a:r>
              <a:rPr lang="en-US" sz="2200" dirty="0">
                <a:solidFill>
                  <a:srgbClr val="C00000"/>
                </a:solidFill>
                <a:latin typeface="Arial Narrow" panose="020B0606020202030204" pitchFamily="34" charset="0"/>
              </a:rPr>
              <a:t>If the Convention does not apply, a claimant may pursue domestic claims in tort or negligence, but liability must then be proven in court and compensation is not automatic, as it depends on what can be established through evidence</a:t>
            </a:r>
            <a:r>
              <a:rPr lang="en-US" sz="2200" dirty="0">
                <a:latin typeface="Arial Narrow" panose="020B0606020202030204" pitchFamily="34" charset="0"/>
              </a:rPr>
              <a:t>.</a:t>
            </a:r>
            <a:endParaRPr kumimoji="0" lang="en-US" sz="20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37890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8927D-7CA2-9288-3D1D-53D8C181D034}"/>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979AB8B8-17AE-D4B2-50E7-A33FAAC4D0DA}"/>
              </a:ext>
            </a:extLst>
          </p:cNvPr>
          <p:cNvSpPr/>
          <p:nvPr/>
        </p:nvSpPr>
        <p:spPr>
          <a:xfrm>
            <a:off x="2530343" y="514112"/>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THE MONTREAL CONVENTION</a:t>
            </a:r>
            <a:endParaRPr lang="en-US" sz="2400" dirty="0">
              <a:solidFill>
                <a:srgbClr val="700000"/>
              </a:solidFill>
              <a:latin typeface="Arial Narrow" panose="020B0606020202030204" pitchFamily="34" charset="0"/>
            </a:endParaRPr>
          </a:p>
        </p:txBody>
      </p:sp>
      <p:sp>
        <p:nvSpPr>
          <p:cNvPr id="6" name="Text 4">
            <a:extLst>
              <a:ext uri="{FF2B5EF4-FFF2-40B4-BE49-F238E27FC236}">
                <a16:creationId xmlns:a16="http://schemas.microsoft.com/office/drawing/2014/main" id="{CF81AE15-D6E1-B15C-93D3-366449B1CD05}"/>
              </a:ext>
            </a:extLst>
          </p:cNvPr>
          <p:cNvSpPr/>
          <p:nvPr/>
        </p:nvSpPr>
        <p:spPr>
          <a:xfrm>
            <a:off x="323850" y="1157875"/>
            <a:ext cx="13830300" cy="6976475"/>
          </a:xfrm>
          <a:prstGeom prst="rect">
            <a:avLst/>
          </a:prstGeom>
          <a:noFill/>
          <a:ln/>
        </p:spPr>
        <p:txBody>
          <a:bodyPr wrap="square" lIns="0" tIns="0" rIns="0" bIns="0" rtlCol="0" anchor="t"/>
          <a:lstStyle/>
          <a:p>
            <a:pPr marL="457200" indent="-457200" algn="just">
              <a:buFont typeface="Wingdings" panose="05000000000000000000" pitchFamily="2" charset="2"/>
              <a:buChar char="Ø"/>
            </a:pPr>
            <a:r>
              <a:rPr lang="en-US" sz="2000" dirty="0">
                <a:latin typeface="Arial Narrow" panose="020B0606020202030204" pitchFamily="34" charset="0"/>
              </a:rPr>
              <a:t>According to </a:t>
            </a:r>
            <a:r>
              <a:rPr lang="en-US" sz="2000" b="1" dirty="0">
                <a:latin typeface="Arial Narrow" panose="020B0606020202030204" pitchFamily="34" charset="0"/>
              </a:rPr>
              <a:t>Article 29 of the Convention</a:t>
            </a:r>
            <a:r>
              <a:rPr lang="en-US" sz="2000" dirty="0">
                <a:latin typeface="Arial Narrow" panose="020B0606020202030204" pitchFamily="34" charset="0"/>
              </a:rPr>
              <a:t>, in cases involving the carriage of passengers, baggage, or cargo, any action for damages whether based on the Convention, contract, tort, or otherwise—must be brought subject to the conditions and limits of liability set out in the Convention, </a:t>
            </a:r>
            <a:r>
              <a:rPr lang="en-US" sz="2000" b="1" u="sng" dirty="0">
                <a:latin typeface="Arial Narrow" panose="020B0606020202030204" pitchFamily="34" charset="0"/>
              </a:rPr>
              <a:t>and punitive or exemplary damages are not recoverable</a:t>
            </a:r>
            <a:r>
              <a:rPr lang="en-US" sz="2000" dirty="0">
                <a:latin typeface="Arial Narrow" panose="020B0606020202030204" pitchFamily="34" charset="0"/>
              </a:rPr>
              <a:t>. </a:t>
            </a:r>
          </a:p>
          <a:p>
            <a:pPr marL="342900" indent="-342900" algn="just">
              <a:buFont typeface="Wingdings" panose="05000000000000000000" pitchFamily="2" charset="2"/>
              <a:buChar char="Ø"/>
            </a:pPr>
            <a:endParaRPr lang="en-US" sz="2000" dirty="0">
              <a:latin typeface="Arial Narrow" panose="020B0606020202030204" pitchFamily="34" charset="0"/>
            </a:endParaRPr>
          </a:p>
          <a:p>
            <a:pPr marL="457200" indent="-457200" algn="just">
              <a:buFont typeface="Wingdings" panose="05000000000000000000" pitchFamily="2" charset="2"/>
              <a:buChar char="Ø"/>
            </a:pPr>
            <a:r>
              <a:rPr lang="en-US" sz="2000" dirty="0">
                <a:latin typeface="Arial Narrow" panose="020B0606020202030204" pitchFamily="34" charset="0"/>
              </a:rPr>
              <a:t>Under </a:t>
            </a:r>
            <a:r>
              <a:rPr lang="en-US" sz="2000" b="1" dirty="0">
                <a:latin typeface="Arial Narrow" panose="020B0606020202030204" pitchFamily="34" charset="0"/>
              </a:rPr>
              <a:t>Article 33 of the Convention</a:t>
            </a:r>
            <a:r>
              <a:rPr lang="en-US" sz="2000" dirty="0">
                <a:latin typeface="Arial Narrow" panose="020B0606020202030204" pitchFamily="34" charset="0"/>
              </a:rPr>
              <a:t>, a claim for damages may be brought, at the claimant’s choice, before the courts of the air carrier’s principal place of business, the place where the contract of carriage was made, or the place of destination. In cases involving the death or injury of a passenger, the claim may also be brought in the State where the passenger had their principal and permanent residence at the time of the accident, provided the carrier operates passenger services to or from that State and conducts business there. </a:t>
            </a:r>
          </a:p>
          <a:p>
            <a:pPr marL="457200" indent="-457200" algn="just">
              <a:buFont typeface="Wingdings" panose="05000000000000000000" pitchFamily="2" charset="2"/>
              <a:buChar char="Ø"/>
            </a:pPr>
            <a:endParaRPr lang="en-US" sz="2000" dirty="0">
              <a:latin typeface="Arial Narrow" panose="020B0606020202030204" pitchFamily="34" charset="0"/>
            </a:endParaRPr>
          </a:p>
          <a:p>
            <a:pPr marL="457200" indent="-457200" algn="just">
              <a:buFont typeface="Wingdings" panose="05000000000000000000" pitchFamily="2" charset="2"/>
              <a:buChar char="Ø"/>
            </a:pPr>
            <a:r>
              <a:rPr lang="en-US" sz="2000" dirty="0">
                <a:latin typeface="Arial Narrow" panose="020B0606020202030204" pitchFamily="34" charset="0"/>
              </a:rPr>
              <a:t>The right to damages shall be extinguished if an action is not brought within a period of </a:t>
            </a:r>
            <a:r>
              <a:rPr lang="en-US" sz="2000" b="1" u="sng" dirty="0">
                <a:solidFill>
                  <a:srgbClr val="C00000"/>
                </a:solidFill>
                <a:latin typeface="Arial Narrow" panose="020B0606020202030204" pitchFamily="34" charset="0"/>
              </a:rPr>
              <a:t>two years</a:t>
            </a:r>
            <a:r>
              <a:rPr lang="en-US" sz="2000" dirty="0">
                <a:latin typeface="Arial Narrow" panose="020B0606020202030204" pitchFamily="34" charset="0"/>
              </a:rPr>
              <a:t>, reckoned from the date of arrival at the destination, or from the date on which the aircraft ought to have arrived, or from the date on which the carriage stopped. The modalities for calculating that reference period shall be determined by the law of the court </a:t>
            </a:r>
            <a:r>
              <a:rPr lang="en-US" sz="2000" dirty="0" err="1">
                <a:latin typeface="Arial Narrow" panose="020B0606020202030204" pitchFamily="34" charset="0"/>
              </a:rPr>
              <a:t>seised</a:t>
            </a:r>
            <a:r>
              <a:rPr lang="en-US" sz="2000" dirty="0">
                <a:latin typeface="Arial Narrow" panose="020B0606020202030204" pitchFamily="34" charset="0"/>
              </a:rPr>
              <a:t> of the case (</a:t>
            </a:r>
            <a:r>
              <a:rPr lang="en-US" sz="2000" b="1" dirty="0">
                <a:latin typeface="Arial Narrow" panose="020B0606020202030204" pitchFamily="34" charset="0"/>
              </a:rPr>
              <a:t>Article 35 of the Convention</a:t>
            </a:r>
            <a:r>
              <a:rPr lang="en-US" sz="2000" dirty="0">
                <a:latin typeface="Arial Narrow" panose="020B0606020202030204" pitchFamily="34" charset="0"/>
              </a:rPr>
              <a:t>).</a:t>
            </a:r>
          </a:p>
          <a:p>
            <a:pPr lvl="1" algn="just"/>
            <a:endParaRPr lang="en-US" sz="2000" dirty="0">
              <a:latin typeface="Arial Narrow" panose="020B0606020202030204" pitchFamily="34" charset="0"/>
            </a:endParaRPr>
          </a:p>
          <a:p>
            <a:pPr lvl="1" indent="-457200" algn="just">
              <a:buFont typeface="Wingdings" panose="05000000000000000000" pitchFamily="2" charset="2"/>
              <a:buChar char="Ø"/>
            </a:pPr>
            <a:r>
              <a:rPr lang="en-GB" sz="2000" b="1" dirty="0">
                <a:latin typeface="Arial Narrow" panose="020B0606020202030204" pitchFamily="34" charset="0"/>
              </a:rPr>
              <a:t>Article 25 of the Convention</a:t>
            </a:r>
            <a:r>
              <a:rPr lang="en-GB" sz="2000" dirty="0">
                <a:latin typeface="Arial Narrow" panose="020B0606020202030204" pitchFamily="34" charset="0"/>
              </a:rPr>
              <a:t> permits a carrier may stipulate that the contract of carriage shall be subject to higher limits of liability than those provided for in this Convention or to no limits of liability whatsoever!!</a:t>
            </a:r>
            <a:endParaRPr lang="en-US" sz="2000" dirty="0">
              <a:latin typeface="Arial Narrow" panose="020B0606020202030204" pitchFamily="34" charset="0"/>
            </a:endParaRPr>
          </a:p>
          <a:p>
            <a:pPr lvl="1" indent="-457200" algn="just">
              <a:buFont typeface="Wingdings" panose="05000000000000000000" pitchFamily="2" charset="2"/>
              <a:buChar char="Ø"/>
            </a:pPr>
            <a:endParaRPr lang="en-US" sz="2000" b="1" dirty="0">
              <a:latin typeface="Arial Narrow" panose="020B0606020202030204" pitchFamily="34" charset="0"/>
            </a:endParaRPr>
          </a:p>
          <a:p>
            <a:pPr lvl="1" indent="-457200" algn="just">
              <a:buFont typeface="Wingdings" panose="05000000000000000000" pitchFamily="2" charset="2"/>
              <a:buChar char="Ø"/>
            </a:pPr>
            <a:r>
              <a:rPr lang="en-US" sz="2000" b="1" dirty="0">
                <a:latin typeface="Arial Narrow" panose="020B0606020202030204" pitchFamily="34" charset="0"/>
              </a:rPr>
              <a:t>Article 26 of the Convention</a:t>
            </a:r>
            <a:r>
              <a:rPr lang="en-US" sz="2000" dirty="0">
                <a:latin typeface="Arial Narrow" panose="020B0606020202030204" pitchFamily="34" charset="0"/>
              </a:rPr>
              <a:t> provides that any contractual provision that attempts to relieve the carrier of liability or set a lower limit of liability than that provided in the Convention is considered </a:t>
            </a:r>
            <a:r>
              <a:rPr lang="en-US" sz="2000" b="1" dirty="0">
                <a:solidFill>
                  <a:srgbClr val="C00000"/>
                </a:solidFill>
                <a:latin typeface="Arial Narrow" panose="020B0606020202030204" pitchFamily="34" charset="0"/>
              </a:rPr>
              <a:t>null and void</a:t>
            </a:r>
            <a:r>
              <a:rPr lang="en-US" sz="2000" dirty="0">
                <a:solidFill>
                  <a:srgbClr val="C00000"/>
                </a:solidFill>
                <a:latin typeface="Arial Narrow" panose="020B0606020202030204" pitchFamily="34" charset="0"/>
              </a:rPr>
              <a:t>. </a:t>
            </a:r>
            <a:r>
              <a:rPr lang="en-US" sz="2000" dirty="0">
                <a:latin typeface="Arial Narrow" panose="020B0606020202030204" pitchFamily="34" charset="0"/>
              </a:rPr>
              <a:t>However, this does not invalidate the entire contract of carriage, which will still remain subject to the provisions of the Convention (</a:t>
            </a:r>
            <a:r>
              <a:rPr lang="en-US" sz="2000" b="1" dirty="0">
                <a:latin typeface="Arial Narrow" panose="020B0606020202030204" pitchFamily="34" charset="0"/>
              </a:rPr>
              <a:t>Article 47 of the Convention</a:t>
            </a:r>
            <a:r>
              <a:rPr lang="en-US" sz="2000" dirty="0">
                <a:latin typeface="Arial Narrow" panose="020B0606020202030204" pitchFamily="34" charset="0"/>
              </a:rPr>
              <a:t>). </a:t>
            </a:r>
          </a:p>
          <a:p>
            <a:pPr lvl="1" indent="-457200" algn="just">
              <a:buFont typeface="Wingdings" panose="05000000000000000000" pitchFamily="2" charset="2"/>
              <a:buChar char="Ø"/>
            </a:pPr>
            <a:endParaRPr lang="en-US" sz="2000" dirty="0">
              <a:latin typeface="Arial Narrow" panose="020B0606020202030204" pitchFamily="34" charset="0"/>
            </a:endParaRPr>
          </a:p>
          <a:p>
            <a:pPr lvl="1" indent="-457200" algn="just">
              <a:buFont typeface="Wingdings" panose="05000000000000000000" pitchFamily="2" charset="2"/>
              <a:buChar char="Ø"/>
            </a:pPr>
            <a:r>
              <a:rPr lang="en-US" sz="2000" dirty="0">
                <a:latin typeface="Arial Narrow" panose="020B0606020202030204" pitchFamily="34" charset="0"/>
              </a:rPr>
              <a:t>Similarly, any clause in a contract of carriage or special agreement made before the damage occurred that seeks to override the rules of the Convention such as by choosing a different applicable law or altering the jurisdiction rules will also be </a:t>
            </a:r>
            <a:r>
              <a:rPr lang="en-US" sz="2000" b="1" dirty="0">
                <a:solidFill>
                  <a:srgbClr val="C00000"/>
                </a:solidFill>
                <a:latin typeface="Arial Narrow" panose="020B0606020202030204" pitchFamily="34" charset="0"/>
              </a:rPr>
              <a:t>invalid and unenforceable. </a:t>
            </a:r>
          </a:p>
          <a:p>
            <a:pPr lvl="1" algn="just"/>
            <a:endParaRPr lang="en-US" sz="2000" dirty="0">
              <a:latin typeface="Arial Narrow" panose="020B0606020202030204" pitchFamily="34" charset="0"/>
            </a:endParaRPr>
          </a:p>
          <a:p>
            <a:pPr lvl="1" algn="just"/>
            <a:endParaRPr lang="en-US" dirty="0">
              <a:latin typeface="Arial Narrow" panose="020B0606020202030204" pitchFamily="34" charset="0"/>
            </a:endParaRPr>
          </a:p>
          <a:p>
            <a:pPr lvl="1"/>
            <a:endParaRPr lang="en-US" dirty="0">
              <a:latin typeface="Arial Narrow" panose="020B0606020202030204" pitchFamily="34" charset="0"/>
            </a:endParaRPr>
          </a:p>
          <a:p>
            <a:pPr marL="457200" indent="-457200" algn="just">
              <a:buFont typeface="Wingdings" panose="05000000000000000000" pitchFamily="2" charset="2"/>
              <a:buChar char="Ø"/>
            </a:pPr>
            <a:endParaRPr lang="en-US" dirty="0">
              <a:latin typeface="Arial Narrow" panose="020B0606020202030204" pitchFamily="34" charset="0"/>
            </a:endParaRPr>
          </a:p>
          <a:p>
            <a:pPr marL="457200" indent="-457200" algn="just">
              <a:buFont typeface="Wingdings" panose="05000000000000000000" pitchFamily="2" charset="2"/>
              <a:buChar char="Ø"/>
            </a:pPr>
            <a:endParaRPr lang="en-US" dirty="0">
              <a:latin typeface="Arial Narrow" panose="020B0606020202030204" pitchFamily="34" charset="0"/>
            </a:endParaRPr>
          </a:p>
          <a:p>
            <a:pPr marL="457200" indent="-457200" algn="just">
              <a:buFont typeface="Wingdings" panose="05000000000000000000" pitchFamily="2" charset="2"/>
              <a:buChar char="Ø"/>
            </a:pPr>
            <a:endParaRPr lang="en-US" dirty="0">
              <a:latin typeface="Arial Narrow" panose="020B0606020202030204" pitchFamily="34" charset="0"/>
            </a:endParaRPr>
          </a:p>
          <a:p>
            <a:pPr marL="457200" indent="-457200" algn="just">
              <a:buFont typeface="Wingdings" panose="05000000000000000000" pitchFamily="2" charset="2"/>
              <a:buChar char="Ø"/>
            </a:pPr>
            <a:endParaRPr lang="en-US" dirty="0">
              <a:latin typeface="Arial Narrow" panose="020B0606020202030204" pitchFamily="34" charset="0"/>
            </a:endParaRPr>
          </a:p>
          <a:p>
            <a:pPr algn="just"/>
            <a:endParaRPr lang="en-US" b="1" dirty="0">
              <a:solidFill>
                <a:srgbClr val="C00000"/>
              </a:solidFill>
              <a:latin typeface="Arial Narrow" panose="020B0606020202030204" pitchFamily="34" charset="0"/>
            </a:endParaRPr>
          </a:p>
          <a:p>
            <a:pPr algn="just"/>
            <a:endParaRPr lang="en-US" dirty="0">
              <a:latin typeface="Arial Narrow" panose="020B0606020202030204" pitchFamily="34" charset="0"/>
            </a:endParaRPr>
          </a:p>
          <a:p>
            <a:pPr algn="just"/>
            <a:endParaRPr lang="en-US" dirty="0">
              <a:latin typeface="Arial Narrow" panose="020B0606020202030204" pitchFamily="34" charset="0"/>
            </a:endParaRPr>
          </a:p>
          <a:p>
            <a:endParaRPr lang="en-US" dirty="0">
              <a:latin typeface="Arial Narrow" panose="020B0606020202030204" pitchFamily="34" charset="0"/>
            </a:endParaRPr>
          </a:p>
          <a:p>
            <a:pPr lvl="1" algn="just"/>
            <a:endParaRPr lang="en-US" dirty="0">
              <a:latin typeface="Arial Narrow" panose="020B0606020202030204" pitchFamily="34" charset="0"/>
            </a:endParaRPr>
          </a:p>
          <a:p>
            <a:pPr lvl="1" algn="just"/>
            <a:endParaRPr lang="en-US" dirty="0">
              <a:latin typeface="Arial Narrow" panose="020B0606020202030204" pitchFamily="34" charset="0"/>
            </a:endParaRPr>
          </a:p>
          <a:p>
            <a:pPr lvl="1" algn="just"/>
            <a:endParaRPr lang="en-US" dirty="0">
              <a:latin typeface="Arial Narrow" panose="020B0606020202030204" pitchFamily="34" charset="0"/>
            </a:endParaRPr>
          </a:p>
          <a:p>
            <a:pPr lvl="1" algn="just"/>
            <a:endParaRPr lang="en-US" dirty="0">
              <a:latin typeface="Arial Narrow" panose="020B0606020202030204" pitchFamily="34" charset="0"/>
            </a:endParaRPr>
          </a:p>
          <a:p>
            <a:pPr lvl="1"/>
            <a:endParaRPr lang="en-US" dirty="0">
              <a:latin typeface="Arial Narrow" panose="020B0606020202030204" pitchFamily="34" charset="0"/>
            </a:endParaRPr>
          </a:p>
        </p:txBody>
      </p:sp>
      <p:pic>
        <p:nvPicPr>
          <p:cNvPr id="29" name="Picture 28" descr="Top Law Firm in Nigeria, Lagos &amp; Abuja // Banwo &amp; Ighodalo">
            <a:extLst>
              <a:ext uri="{FF2B5EF4-FFF2-40B4-BE49-F238E27FC236}">
                <a16:creationId xmlns:a16="http://schemas.microsoft.com/office/drawing/2014/main" id="{E944F6D6-C916-BDAF-7CB1-E21445252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744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44853-C876-7C35-A6B5-01BA0FB7A831}"/>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E7B85054-512D-CF5E-1DCA-2CE1DEB644ED}"/>
              </a:ext>
            </a:extLst>
          </p:cNvPr>
          <p:cNvSpPr/>
          <p:nvPr/>
        </p:nvSpPr>
        <p:spPr>
          <a:xfrm>
            <a:off x="2530343" y="514112"/>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 THE MONTREAL CONVENTION</a:t>
            </a:r>
            <a:endParaRPr lang="en-US" sz="2400" dirty="0">
              <a:solidFill>
                <a:srgbClr val="700000"/>
              </a:solidFill>
              <a:latin typeface="Arial Narrow" panose="020B0606020202030204" pitchFamily="34" charset="0"/>
            </a:endParaRPr>
          </a:p>
        </p:txBody>
      </p:sp>
      <p:sp>
        <p:nvSpPr>
          <p:cNvPr id="6" name="Text 4">
            <a:extLst>
              <a:ext uri="{FF2B5EF4-FFF2-40B4-BE49-F238E27FC236}">
                <a16:creationId xmlns:a16="http://schemas.microsoft.com/office/drawing/2014/main" id="{CFFB6264-28AB-41FE-1CEC-8B34B0EE9C23}"/>
              </a:ext>
            </a:extLst>
          </p:cNvPr>
          <p:cNvSpPr/>
          <p:nvPr/>
        </p:nvSpPr>
        <p:spPr>
          <a:xfrm>
            <a:off x="308610" y="872847"/>
            <a:ext cx="8035290" cy="7356753"/>
          </a:xfrm>
          <a:prstGeom prst="rect">
            <a:avLst/>
          </a:prstGeom>
          <a:noFill/>
          <a:ln/>
        </p:spPr>
        <p:txBody>
          <a:bodyPr wrap="square" lIns="0" tIns="0" rIns="0" bIns="0" rtlCol="0" anchor="t"/>
          <a:lstStyle/>
          <a:p>
            <a:pPr algn="just"/>
            <a:endParaRPr lang="en-US" sz="2300" dirty="0">
              <a:latin typeface="Arial Narrow" panose="020B0606020202030204" pitchFamily="34" charset="0"/>
            </a:endParaRPr>
          </a:p>
          <a:p>
            <a:pPr algn="just"/>
            <a:r>
              <a:rPr lang="en-US" sz="2300" dirty="0">
                <a:latin typeface="Arial Narrow" panose="020B0606020202030204" pitchFamily="34" charset="0"/>
              </a:rPr>
              <a:t>The liability of the  Airline in the case of destruction, loss, damage, or delay of baggage is limited to </a:t>
            </a:r>
            <a:r>
              <a:rPr lang="en-US" sz="2300" b="1" u="sng" dirty="0">
                <a:latin typeface="Arial Narrow" panose="020B0606020202030204" pitchFamily="34" charset="0"/>
              </a:rPr>
              <a:t>1,000 SDRs per passenger</a:t>
            </a:r>
            <a:r>
              <a:rPr lang="en-US" sz="2300" dirty="0">
                <a:latin typeface="Arial Narrow" panose="020B0606020202030204" pitchFamily="34" charset="0"/>
              </a:rPr>
              <a:t>. However, this limitation shall not apply where:</a:t>
            </a:r>
          </a:p>
          <a:p>
            <a:pPr algn="just"/>
            <a:endParaRPr lang="en-US" sz="2300" dirty="0">
              <a:latin typeface="Arial Narrow" panose="020B0606020202030204" pitchFamily="34" charset="0"/>
            </a:endParaRPr>
          </a:p>
          <a:p>
            <a:pPr marL="457200" indent="-457200" algn="just">
              <a:buFont typeface="Wingdings" panose="05000000000000000000" pitchFamily="2" charset="2"/>
              <a:buChar char="Ø"/>
            </a:pPr>
            <a:r>
              <a:rPr lang="en-US" sz="2300" dirty="0">
                <a:latin typeface="Arial Narrow" panose="020B0606020202030204" pitchFamily="34" charset="0"/>
              </a:rPr>
              <a:t>The Passenger, at the time the checked baggage was handed over to the Carrier, made a special declaration of interest such as declaration of the value of the baggage; or</a:t>
            </a:r>
          </a:p>
          <a:p>
            <a:pPr marL="342900" indent="-342900" algn="just">
              <a:buFont typeface="Wingdings" panose="05000000000000000000" pitchFamily="2" charset="2"/>
              <a:buChar char="Ø"/>
            </a:pPr>
            <a:endParaRPr lang="en-US" sz="2300" dirty="0">
              <a:latin typeface="Arial Narrow" panose="020B0606020202030204" pitchFamily="34" charset="0"/>
            </a:endParaRPr>
          </a:p>
          <a:p>
            <a:pPr marL="457200" indent="-457200" algn="just">
              <a:buFont typeface="Wingdings" panose="05000000000000000000" pitchFamily="2" charset="2"/>
              <a:buChar char="Ø"/>
            </a:pPr>
            <a:r>
              <a:rPr lang="en-US" sz="2300" dirty="0">
                <a:latin typeface="Arial Narrow" panose="020B0606020202030204" pitchFamily="34" charset="0"/>
              </a:rPr>
              <a:t>The Passenger paid any supplementary sum required by the Carrier based on such declaration, such as obtaining insurance coverage for a value exceeding the applicable limit.</a:t>
            </a:r>
          </a:p>
          <a:p>
            <a:pPr marL="457200" indent="-457200" algn="just">
              <a:buAutoNum type="alphaLcPeriod"/>
            </a:pPr>
            <a:endParaRPr lang="en-US" sz="2300" dirty="0">
              <a:latin typeface="Arial Narrow" panose="020B0606020202030204" pitchFamily="34" charset="0"/>
            </a:endParaRPr>
          </a:p>
          <a:p>
            <a:pPr algn="just"/>
            <a:r>
              <a:rPr lang="en-US" sz="2300" dirty="0">
                <a:latin typeface="Arial Narrow" panose="020B0606020202030204" pitchFamily="34" charset="0"/>
              </a:rPr>
              <a:t>In such circumstances:</a:t>
            </a:r>
          </a:p>
          <a:p>
            <a:pPr marL="342900" indent="-342900" algn="just">
              <a:buFont typeface="Wingdings" panose="05000000000000000000" pitchFamily="2" charset="2"/>
              <a:buChar char="Ø"/>
            </a:pPr>
            <a:endParaRPr lang="en-US" sz="2300" dirty="0">
              <a:latin typeface="Arial Narrow" panose="020B0606020202030204" pitchFamily="34" charset="0"/>
            </a:endParaRPr>
          </a:p>
          <a:p>
            <a:pPr marL="457200" indent="-457200" algn="just">
              <a:buFont typeface="Wingdings" panose="05000000000000000000" pitchFamily="2" charset="2"/>
              <a:buChar char="Ø"/>
            </a:pPr>
            <a:r>
              <a:rPr lang="en-US" sz="2300" dirty="0">
                <a:latin typeface="Arial Narrow" panose="020B0606020202030204" pitchFamily="34" charset="0"/>
              </a:rPr>
              <a:t>The Carrier shall be liable to pay a sum not exceeding the declared amount; and</a:t>
            </a:r>
          </a:p>
          <a:p>
            <a:pPr algn="just"/>
            <a:endParaRPr lang="en-US" sz="2300" dirty="0">
              <a:latin typeface="Arial Narrow" panose="020B0606020202030204" pitchFamily="34" charset="0"/>
            </a:endParaRPr>
          </a:p>
          <a:p>
            <a:pPr marL="342900" indent="-342900" algn="just">
              <a:buFont typeface="Wingdings" panose="05000000000000000000" pitchFamily="2" charset="2"/>
              <a:buChar char="Ø"/>
            </a:pPr>
            <a:r>
              <a:rPr lang="en-US" sz="2300" dirty="0">
                <a:latin typeface="Arial Narrow" panose="020B0606020202030204" pitchFamily="34" charset="0"/>
              </a:rPr>
              <a:t>The Carrier may avoid liability for the full declared amount if it proves that the declared sum exceeds the passenger’s actual interest in delivery at the destination.</a:t>
            </a:r>
          </a:p>
          <a:p>
            <a:pPr algn="just"/>
            <a:endParaRPr lang="en-US" sz="2300" dirty="0">
              <a:latin typeface="Arial Narrow" panose="020B0606020202030204" pitchFamily="34" charset="0"/>
            </a:endParaRPr>
          </a:p>
          <a:p>
            <a:pPr algn="just"/>
            <a:r>
              <a:rPr lang="en-US" sz="2300" b="1" dirty="0">
                <a:latin typeface="Arial Narrow" panose="020B0606020202030204" pitchFamily="34" charset="0"/>
              </a:rPr>
              <a:t>.</a:t>
            </a:r>
          </a:p>
        </p:txBody>
      </p:sp>
      <p:pic>
        <p:nvPicPr>
          <p:cNvPr id="9" name="Picture 8">
            <a:extLst>
              <a:ext uri="{FF2B5EF4-FFF2-40B4-BE49-F238E27FC236}">
                <a16:creationId xmlns:a16="http://schemas.microsoft.com/office/drawing/2014/main" id="{4A2AB683-7E2F-A6DA-3970-138F83A02951}"/>
              </a:ext>
            </a:extLst>
          </p:cNvPr>
          <p:cNvPicPr preferRelativeResize="0">
            <a:picLocks/>
          </p:cNvPicPr>
          <p:nvPr/>
        </p:nvPicPr>
        <p:blipFill>
          <a:blip r:embed="rId3"/>
          <a:stretch>
            <a:fillRect/>
          </a:stretch>
        </p:blipFill>
        <p:spPr>
          <a:xfrm>
            <a:off x="8634094" y="2194560"/>
            <a:ext cx="5996306" cy="4511040"/>
          </a:xfrm>
          <a:prstGeom prst="rect">
            <a:avLst/>
          </a:prstGeom>
        </p:spPr>
      </p:pic>
    </p:spTree>
    <p:extLst>
      <p:ext uri="{BB962C8B-B14F-4D97-AF65-F5344CB8AC3E}">
        <p14:creationId xmlns:p14="http://schemas.microsoft.com/office/powerpoint/2010/main" val="2710809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48E26-23AE-F8FF-59F5-B9FD765CCAC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31D5F29-3E7B-9DDB-785F-8DE64DD060B9}"/>
              </a:ext>
            </a:extLst>
          </p:cNvPr>
          <p:cNvPicPr>
            <a:picLocks noChangeAspect="1"/>
          </p:cNvPicPr>
          <p:nvPr/>
        </p:nvPicPr>
        <p:blipFill>
          <a:blip r:embed="rId3"/>
          <a:stretch>
            <a:fillRect/>
          </a:stretch>
        </p:blipFill>
        <p:spPr>
          <a:xfrm>
            <a:off x="10332719" y="3935941"/>
            <a:ext cx="4465109" cy="4465109"/>
          </a:xfrm>
          <a:prstGeom prst="rect">
            <a:avLst/>
          </a:prstGeom>
        </p:spPr>
      </p:pic>
      <p:sp>
        <p:nvSpPr>
          <p:cNvPr id="5" name="Text 3">
            <a:extLst>
              <a:ext uri="{FF2B5EF4-FFF2-40B4-BE49-F238E27FC236}">
                <a16:creationId xmlns:a16="http://schemas.microsoft.com/office/drawing/2014/main" id="{732BBDB8-B0E1-D338-FE93-E8993B0F7CFB}"/>
              </a:ext>
            </a:extLst>
          </p:cNvPr>
          <p:cNvSpPr/>
          <p:nvPr/>
        </p:nvSpPr>
        <p:spPr>
          <a:xfrm>
            <a:off x="2530343" y="514112"/>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THE MONTREAL CONVENTION</a:t>
            </a:r>
            <a:endParaRPr lang="en-US" sz="2400" dirty="0">
              <a:solidFill>
                <a:srgbClr val="700000"/>
              </a:solidFill>
              <a:latin typeface="Arial Narrow" panose="020B0606020202030204" pitchFamily="34" charset="0"/>
            </a:endParaRPr>
          </a:p>
        </p:txBody>
      </p:sp>
      <p:sp>
        <p:nvSpPr>
          <p:cNvPr id="6" name="Text 4">
            <a:extLst>
              <a:ext uri="{FF2B5EF4-FFF2-40B4-BE49-F238E27FC236}">
                <a16:creationId xmlns:a16="http://schemas.microsoft.com/office/drawing/2014/main" id="{CB3E6974-51E0-C1E2-854D-C6B52DAD433C}"/>
              </a:ext>
            </a:extLst>
          </p:cNvPr>
          <p:cNvSpPr/>
          <p:nvPr/>
        </p:nvSpPr>
        <p:spPr>
          <a:xfrm>
            <a:off x="560070" y="1010244"/>
            <a:ext cx="13350240" cy="6979326"/>
          </a:xfrm>
          <a:prstGeom prst="rect">
            <a:avLst/>
          </a:prstGeom>
          <a:noFill/>
          <a:ln/>
        </p:spPr>
        <p:txBody>
          <a:bodyPr wrap="square" lIns="0" tIns="0" rIns="0" bIns="0" rtlCol="0" anchor="t"/>
          <a:lstStyle/>
          <a:p>
            <a:pPr algn="just"/>
            <a:endParaRPr lang="en-US" sz="2400" dirty="0">
              <a:latin typeface="Arial Narrow" panose="020B0606020202030204" pitchFamily="34" charset="0"/>
            </a:endParaRPr>
          </a:p>
          <a:p>
            <a:pPr algn="just"/>
            <a:endParaRPr lang="en-US" sz="2400" dirty="0">
              <a:latin typeface="Arial Narrow" panose="020B0606020202030204" pitchFamily="34" charset="0"/>
            </a:endParaRPr>
          </a:p>
          <a:p>
            <a:pPr algn="just"/>
            <a:r>
              <a:rPr lang="en-US" sz="3200" dirty="0">
                <a:latin typeface="Arial Narrow" panose="020B0606020202030204" pitchFamily="34" charset="0"/>
              </a:rPr>
              <a:t>Also, the above limits will not apply where it is proved that the damage resulted from an </a:t>
            </a:r>
            <a:r>
              <a:rPr lang="en-US" sz="3200" b="1" u="sng" dirty="0">
                <a:latin typeface="Arial Narrow" panose="020B0606020202030204" pitchFamily="34" charset="0"/>
              </a:rPr>
              <a:t>act or omission of the Carrier, </a:t>
            </a:r>
            <a:r>
              <a:rPr lang="en-US" sz="3200" dirty="0">
                <a:latin typeface="Arial Narrow" panose="020B0606020202030204" pitchFamily="34" charset="0"/>
              </a:rPr>
              <a:t>its servants or agents, done with intent to cause damage or recklessly and with knowledge that damage would probably result provided that, in the case of such act or omission of a servant or agent, it is also proved that such servant or agent was acting within the scope of its employment.  </a:t>
            </a:r>
            <a:r>
              <a:rPr lang="en-US" sz="3200" dirty="0">
                <a:solidFill>
                  <a:srgbClr val="C00000"/>
                </a:solidFill>
                <a:latin typeface="Arial Narrow" panose="020B0606020202030204" pitchFamily="34" charset="0"/>
              </a:rPr>
              <a:t>However, this will typically require adducing such proofs in litigation</a:t>
            </a:r>
            <a:r>
              <a:rPr lang="en-US" sz="3200" dirty="0">
                <a:latin typeface="Arial Narrow" panose="020B0606020202030204" pitchFamily="34" charset="0"/>
              </a:rPr>
              <a:t>.</a:t>
            </a:r>
            <a:endParaRPr lang="en-US" sz="2400" b="1" dirty="0">
              <a:latin typeface="Arial Narrow" panose="020B0606020202030204" pitchFamily="34" charset="0"/>
            </a:endParaRPr>
          </a:p>
          <a:p>
            <a:pPr algn="just"/>
            <a:endParaRPr lang="en-US" sz="2400" dirty="0">
              <a:latin typeface="Arial Narrow" panose="020B0606020202030204" pitchFamily="34" charset="0"/>
            </a:endParaRPr>
          </a:p>
          <a:p>
            <a:pPr algn="just"/>
            <a:endParaRPr lang="en-US" sz="2400" b="1" dirty="0">
              <a:latin typeface="Arial Narrow" panose="020B0606020202030204" pitchFamily="34" charset="0"/>
            </a:endParaRPr>
          </a:p>
        </p:txBody>
      </p:sp>
      <p:sp>
        <p:nvSpPr>
          <p:cNvPr id="3" name="Rectangle 2">
            <a:extLst>
              <a:ext uri="{FF2B5EF4-FFF2-40B4-BE49-F238E27FC236}">
                <a16:creationId xmlns:a16="http://schemas.microsoft.com/office/drawing/2014/main" id="{CFEA1300-6CC7-925A-6286-F4F98AC5671D}"/>
              </a:ext>
            </a:extLst>
          </p:cNvPr>
          <p:cNvSpPr>
            <a:spLocks noChangeArrowheads="1"/>
          </p:cNvSpPr>
          <p:nvPr/>
        </p:nvSpPr>
        <p:spPr bwMode="auto">
          <a:xfrm>
            <a:off x="0" y="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A1A1A"/>
                </a:solidFill>
                <a:effectLst/>
                <a:latin typeface="Poppins" panose="00000500000000000000" pitchFamily="2" charset="0"/>
                <a:cs typeface="Poppins" panose="00000500000000000000" pitchFamily="2" charset="0"/>
              </a:rPr>
              <a:t>Cameroon Airlines v. Abdulkareem (2003) 11 NWLR (Pt. 830) 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0982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E6A0D-3606-CBE7-629D-6CC9F38158E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1AD2272-6662-347C-66D1-9D5CAA9DB2B0}"/>
              </a:ext>
            </a:extLst>
          </p:cNvPr>
          <p:cNvPicPr>
            <a:picLocks noChangeAspect="1"/>
          </p:cNvPicPr>
          <p:nvPr/>
        </p:nvPicPr>
        <p:blipFill>
          <a:blip r:embed="rId3"/>
          <a:stretch>
            <a:fillRect/>
          </a:stretch>
        </p:blipFill>
        <p:spPr>
          <a:xfrm>
            <a:off x="10332719" y="3935941"/>
            <a:ext cx="4465109" cy="4465109"/>
          </a:xfrm>
          <a:prstGeom prst="rect">
            <a:avLst/>
          </a:prstGeom>
        </p:spPr>
      </p:pic>
      <p:sp>
        <p:nvSpPr>
          <p:cNvPr id="5" name="Text 3">
            <a:extLst>
              <a:ext uri="{FF2B5EF4-FFF2-40B4-BE49-F238E27FC236}">
                <a16:creationId xmlns:a16="http://schemas.microsoft.com/office/drawing/2014/main" id="{A81700D2-BBCA-26D7-0CC8-8AD6B679ECD7}"/>
              </a:ext>
            </a:extLst>
          </p:cNvPr>
          <p:cNvSpPr/>
          <p:nvPr/>
        </p:nvSpPr>
        <p:spPr>
          <a:xfrm>
            <a:off x="2530343" y="514112"/>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THE MONTREAL CONVENTION</a:t>
            </a:r>
            <a:endParaRPr lang="en-US" sz="2400" dirty="0">
              <a:solidFill>
                <a:srgbClr val="700000"/>
              </a:solidFill>
              <a:latin typeface="Arial Narrow" panose="020B0606020202030204" pitchFamily="34" charset="0"/>
            </a:endParaRPr>
          </a:p>
        </p:txBody>
      </p:sp>
      <p:sp>
        <p:nvSpPr>
          <p:cNvPr id="6" name="Text 4">
            <a:extLst>
              <a:ext uri="{FF2B5EF4-FFF2-40B4-BE49-F238E27FC236}">
                <a16:creationId xmlns:a16="http://schemas.microsoft.com/office/drawing/2014/main" id="{0677BA41-5EA8-0923-4502-C9794075F510}"/>
              </a:ext>
            </a:extLst>
          </p:cNvPr>
          <p:cNvSpPr/>
          <p:nvPr/>
        </p:nvSpPr>
        <p:spPr>
          <a:xfrm>
            <a:off x="560070" y="1010244"/>
            <a:ext cx="13350240" cy="6979326"/>
          </a:xfrm>
          <a:prstGeom prst="rect">
            <a:avLst/>
          </a:prstGeom>
          <a:noFill/>
          <a:ln/>
        </p:spPr>
        <p:txBody>
          <a:bodyPr wrap="square" lIns="0" tIns="0" rIns="0" bIns="0" rtlCol="0" anchor="t"/>
          <a:lstStyle/>
          <a:p>
            <a:pPr algn="just"/>
            <a:endParaRPr lang="en-US" sz="2400" dirty="0">
              <a:latin typeface="Arial Narrow" panose="020B0606020202030204" pitchFamily="34" charset="0"/>
            </a:endParaRPr>
          </a:p>
          <a:p>
            <a:pPr algn="just"/>
            <a:r>
              <a:rPr lang="en-US" sz="2800" b="1" dirty="0">
                <a:solidFill>
                  <a:srgbClr val="FF0000"/>
                </a:solidFill>
                <a:latin typeface="Arial Narrow" panose="020B0606020202030204" pitchFamily="34" charset="0"/>
              </a:rPr>
              <a:t>CASE LAW</a:t>
            </a:r>
          </a:p>
          <a:p>
            <a:pPr algn="just"/>
            <a:endParaRPr lang="en-US" sz="2800" b="1" dirty="0">
              <a:solidFill>
                <a:srgbClr val="FF0000"/>
              </a:solidFill>
              <a:latin typeface="Arial Narrow" panose="020B0606020202030204" pitchFamily="34" charset="0"/>
            </a:endParaRPr>
          </a:p>
          <a:p>
            <a:pPr algn="just"/>
            <a:r>
              <a:rPr lang="en-US" altLang="en-US" sz="2400" b="1" dirty="0">
                <a:latin typeface="Arial Narrow" panose="020B0606020202030204" pitchFamily="34" charset="0"/>
                <a:cs typeface="Poppins" panose="00000500000000000000" pitchFamily="2" charset="0"/>
              </a:rPr>
              <a:t>Cameroon Airlines v. Abdulkareem </a:t>
            </a:r>
            <a:r>
              <a:rPr lang="en-US" altLang="en-US" sz="2400" dirty="0">
                <a:latin typeface="Arial Narrow" panose="020B0606020202030204" pitchFamily="34" charset="0"/>
                <a:cs typeface="Poppins" panose="00000500000000000000" pitchFamily="2" charset="0"/>
              </a:rPr>
              <a:t>- </a:t>
            </a:r>
            <a:r>
              <a:rPr lang="en-US" sz="2400" dirty="0">
                <a:latin typeface="Arial Narrow" panose="020B0606020202030204" pitchFamily="34" charset="0"/>
              </a:rPr>
              <a:t>The Respondent, a Lagos-based fashion trader, travelled on the Appellant’s flight from Jeddah to Lagos with three checked-in bags, containing clothing and accessories, for which she paid excess luggage charges. Upon arrival in Lagos, the three bags were missing and could not be traced by the airline. She sued the airline at the Federal High Court, Lagos, claiming ₦4 million in damages for the lost luggage and its contents. The trial court awarded ₦3 million in damages, holding that the claim did not fall within the scope of the Convention. However, the Court of Appeal held that the claim for the loss of baggage during an international flight fell exclusively within the Convention, and not under common law. Consequently, the trial court erred by awarding damages outside the limits prescribed by the Convention. </a:t>
            </a:r>
            <a:r>
              <a:rPr lang="en-US" sz="2400" b="1" dirty="0">
                <a:latin typeface="Arial Narrow" panose="020B0606020202030204" pitchFamily="34" charset="0"/>
              </a:rPr>
              <a:t>The Court further held that the passenger did not prove a valid declaration of value or payment of a supplementary charge as required under the Convention to avoid the limitation of liability</a:t>
            </a:r>
            <a:r>
              <a:rPr lang="en-US" sz="2400" dirty="0">
                <a:latin typeface="Arial Narrow" panose="020B0606020202030204" pitchFamily="34" charset="0"/>
              </a:rPr>
              <a:t>. Additionally, there was no evidence of willful misconduct by the airline (under Article 25), which could have removed the liability limit. As a result, the award of ₦3 million damages was set aside, and the passenger’s claim was dismissed.</a:t>
            </a:r>
          </a:p>
          <a:p>
            <a:pPr algn="just"/>
            <a:endParaRPr lang="en-US" sz="2400" b="1" dirty="0">
              <a:latin typeface="Arial Narrow" panose="020B0606020202030204" pitchFamily="34" charset="0"/>
            </a:endParaRPr>
          </a:p>
        </p:txBody>
      </p:sp>
      <p:sp>
        <p:nvSpPr>
          <p:cNvPr id="3" name="Rectangle 2">
            <a:extLst>
              <a:ext uri="{FF2B5EF4-FFF2-40B4-BE49-F238E27FC236}">
                <a16:creationId xmlns:a16="http://schemas.microsoft.com/office/drawing/2014/main" id="{BE2733E2-172E-123F-27F2-1340E0E6EAAA}"/>
              </a:ext>
            </a:extLst>
          </p:cNvPr>
          <p:cNvSpPr>
            <a:spLocks noChangeArrowheads="1"/>
          </p:cNvSpPr>
          <p:nvPr/>
        </p:nvSpPr>
        <p:spPr bwMode="auto">
          <a:xfrm>
            <a:off x="0" y="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A1A1A"/>
                </a:solidFill>
                <a:effectLst/>
                <a:latin typeface="Poppins" panose="00000500000000000000" pitchFamily="2" charset="0"/>
                <a:cs typeface="Poppins" panose="00000500000000000000" pitchFamily="2" charset="0"/>
              </a:rPr>
              <a:t>Cameroon Airlines v. Abdulkareem (2003) 11 NWLR (Pt. 830) 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38821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608EE-7559-3899-C7A7-2B802892DD0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0CF67AD-2482-A5EC-5908-B8E39E7FB0BE}"/>
              </a:ext>
            </a:extLst>
          </p:cNvPr>
          <p:cNvPicPr>
            <a:picLocks noChangeAspect="1"/>
          </p:cNvPicPr>
          <p:nvPr/>
        </p:nvPicPr>
        <p:blipFill>
          <a:blip r:embed="rId3"/>
          <a:stretch>
            <a:fillRect/>
          </a:stretch>
        </p:blipFill>
        <p:spPr>
          <a:xfrm>
            <a:off x="10332719" y="3935941"/>
            <a:ext cx="4465109" cy="4465109"/>
          </a:xfrm>
          <a:prstGeom prst="rect">
            <a:avLst/>
          </a:prstGeom>
        </p:spPr>
      </p:pic>
      <p:sp>
        <p:nvSpPr>
          <p:cNvPr id="5" name="Text 3">
            <a:extLst>
              <a:ext uri="{FF2B5EF4-FFF2-40B4-BE49-F238E27FC236}">
                <a16:creationId xmlns:a16="http://schemas.microsoft.com/office/drawing/2014/main" id="{6E32BD7A-CEFD-86FD-37AE-00AA545BBC5F}"/>
              </a:ext>
            </a:extLst>
          </p:cNvPr>
          <p:cNvSpPr/>
          <p:nvPr/>
        </p:nvSpPr>
        <p:spPr>
          <a:xfrm>
            <a:off x="2530343" y="514112"/>
            <a:ext cx="9429036" cy="496133"/>
          </a:xfrm>
          <a:prstGeom prst="rect">
            <a:avLst/>
          </a:prstGeom>
          <a:noFill/>
          <a:ln/>
        </p:spPr>
        <p:txBody>
          <a:bodyPr wrap="none" lIns="0" tIns="0" rIns="0" bIns="0" rtlCol="0" anchor="t"/>
          <a:lstStyle/>
          <a:p>
            <a:pPr marL="0" marR="0" lvl="0" indent="0" algn="ctr" defTabSz="914400" rtl="0" eaLnBrk="1" fontAlgn="auto" latinLnBrk="0" hangingPunct="1">
              <a:lnSpc>
                <a:spcPts val="39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0000"/>
                </a:solidFill>
                <a:effectLst/>
                <a:uLnTx/>
                <a:uFillTx/>
                <a:latin typeface="Arial Narrow" panose="020B0606020202030204" pitchFamily="34" charset="0"/>
                <a:ea typeface="Merriweather Bold" pitchFamily="34" charset="-122"/>
                <a:cs typeface="Merriweather Bold" pitchFamily="34" charset="-120"/>
              </a:rPr>
              <a:t>THE MONTREAL CONVENTION</a:t>
            </a:r>
            <a:endParaRPr kumimoji="0" lang="en-US" sz="2400" b="0" i="0" u="none" strike="noStrike" kern="1200" cap="none" spc="0" normalizeH="0" baseline="0" noProof="0" dirty="0">
              <a:ln>
                <a:noFill/>
              </a:ln>
              <a:solidFill>
                <a:srgbClr val="700000"/>
              </a:solidFill>
              <a:effectLst/>
              <a:uLnTx/>
              <a:uFillTx/>
              <a:latin typeface="Arial Narrow" panose="020B0606020202030204" pitchFamily="34" charset="0"/>
              <a:ea typeface="+mn-ea"/>
              <a:cs typeface="+mn-cs"/>
            </a:endParaRPr>
          </a:p>
        </p:txBody>
      </p:sp>
      <p:sp>
        <p:nvSpPr>
          <p:cNvPr id="6" name="Text 4">
            <a:extLst>
              <a:ext uri="{FF2B5EF4-FFF2-40B4-BE49-F238E27FC236}">
                <a16:creationId xmlns:a16="http://schemas.microsoft.com/office/drawing/2014/main" id="{1B5D79DF-C865-4154-387E-06764F05BBBE}"/>
              </a:ext>
            </a:extLst>
          </p:cNvPr>
          <p:cNvSpPr/>
          <p:nvPr/>
        </p:nvSpPr>
        <p:spPr>
          <a:xfrm>
            <a:off x="960120" y="1368149"/>
            <a:ext cx="12275820" cy="5455561"/>
          </a:xfrm>
          <a:prstGeom prst="rect">
            <a:avLst/>
          </a:prstGeom>
          <a:noFill/>
          <a:ln/>
        </p:spPr>
        <p:txBody>
          <a:bodyPr wrap="square" lIns="0" tIns="0" r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 Narrow" panose="020B0606020202030204" pitchFamily="34" charset="0"/>
              </a:rPr>
              <a:t>CASE LAW</a:t>
            </a:r>
            <a:endParaRPr kumimoji="0" lang="en-US" sz="28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 </a:t>
            </a:r>
            <a:r>
              <a:rPr kumimoji="0" lang="en-US" sz="23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Emirates Airline v. </a:t>
            </a:r>
            <a:r>
              <a:rPr kumimoji="0" lang="en-US" sz="23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Aforka</a:t>
            </a:r>
            <a:r>
              <a:rPr kumimoji="0" lang="en-US" sz="23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2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Respondents contracted the Appellant airline to airfreight 18 bags of ink cartridges (880 kg) from Dubai to Lagos, but the cargo was never delivered. The trial court held the airline liable for breach of contract and awarded 29,319 UAE Dirham and ₦5 million in general damages. On appeal, the Court of Appeal held that the contract was governed by the Montreal Convention, which limits the liability of air carriers for cargo loss to 17 Special Drawing Rights (SDR) per kilogram unless a special declaration of value is made. Since no valid declaration of value was submitted, the airline’s liability was limited under the Convention. The Appellate Court therefore set aside the trial court’s award of ₦5 million in general damages and held that the Respondents were only entitled to compensation calculated under the Montreal Convention, plus a refund of freight charges.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66600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Safety Management in Aviation - F24">
            <a:extLst>
              <a:ext uri="{FF2B5EF4-FFF2-40B4-BE49-F238E27FC236}">
                <a16:creationId xmlns:a16="http://schemas.microsoft.com/office/drawing/2014/main" id="{B94D23A7-BF2E-4DAE-4ADB-D7C01ACC564D}"/>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33333"/>
          <a:stretch>
            <a:fillRect/>
          </a:stretch>
        </p:blipFill>
        <p:spPr bwMode="auto">
          <a:xfrm>
            <a:off x="20" y="10"/>
            <a:ext cx="14630380" cy="8229590"/>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512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9BB5EF-7070-3F53-FC16-9E92B8B41C66}"/>
              </a:ext>
            </a:extLst>
          </p:cNvPr>
          <p:cNvSpPr txBox="1"/>
          <p:nvPr/>
        </p:nvSpPr>
        <p:spPr>
          <a:xfrm>
            <a:off x="628651" y="6380688"/>
            <a:ext cx="13453110" cy="893803"/>
          </a:xfrm>
          <a:prstGeom prst="rect">
            <a:avLst/>
          </a:prstGeom>
        </p:spPr>
        <p:txBody>
          <a:bodyPr vert="horz" lIns="91440" tIns="45720" rIns="91440" bIns="45720" rtlCol="0" anchor="ctr">
            <a:normAutofit/>
          </a:bodyPr>
          <a:lstStyle/>
          <a:p>
            <a:pPr algn="ctr">
              <a:lnSpc>
                <a:spcPct val="90000"/>
              </a:lnSpc>
              <a:spcBef>
                <a:spcPct val="0"/>
              </a:spcBef>
              <a:spcAft>
                <a:spcPts val="720"/>
              </a:spcAft>
            </a:pPr>
            <a:r>
              <a:rPr lang="en-US" sz="4000" b="1">
                <a:latin typeface="Arial Narrow" panose="020B0606020202030204" pitchFamily="34" charset="0"/>
                <a:ea typeface="+mj-ea"/>
                <a:cs typeface="+mj-cs"/>
              </a:rPr>
              <a:t>01. INTRODUCTION </a:t>
            </a:r>
          </a:p>
        </p:txBody>
      </p:sp>
      <p:cxnSp>
        <p:nvCxnSpPr>
          <p:cNvPr id="5133" name="Straight Connector 51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5" name="Straight Connector 51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432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38449-3991-605A-E2A2-0D95D081867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CE8B95C-77F4-0C37-84B2-3D4265602EEE}"/>
              </a:ext>
            </a:extLst>
          </p:cNvPr>
          <p:cNvPicPr>
            <a:picLocks noChangeAspect="1"/>
          </p:cNvPicPr>
          <p:nvPr/>
        </p:nvPicPr>
        <p:blipFill>
          <a:blip r:embed="rId3"/>
          <a:stretch>
            <a:fillRect/>
          </a:stretch>
        </p:blipFill>
        <p:spPr>
          <a:xfrm>
            <a:off x="10332719" y="3935941"/>
            <a:ext cx="4465109" cy="4465109"/>
          </a:xfrm>
          <a:prstGeom prst="rect">
            <a:avLst/>
          </a:prstGeom>
        </p:spPr>
      </p:pic>
      <p:sp>
        <p:nvSpPr>
          <p:cNvPr id="5" name="Text 3">
            <a:extLst>
              <a:ext uri="{FF2B5EF4-FFF2-40B4-BE49-F238E27FC236}">
                <a16:creationId xmlns:a16="http://schemas.microsoft.com/office/drawing/2014/main" id="{D16E3F3F-86B8-DADA-C5AF-7EAC62056437}"/>
              </a:ext>
            </a:extLst>
          </p:cNvPr>
          <p:cNvSpPr/>
          <p:nvPr/>
        </p:nvSpPr>
        <p:spPr>
          <a:xfrm>
            <a:off x="2530343" y="514112"/>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THE MONTREAL CONVENTION</a:t>
            </a:r>
            <a:endParaRPr lang="en-US" sz="2400" dirty="0">
              <a:solidFill>
                <a:srgbClr val="700000"/>
              </a:solidFill>
              <a:latin typeface="Arial Narrow" panose="020B0606020202030204" pitchFamily="34" charset="0"/>
            </a:endParaRPr>
          </a:p>
        </p:txBody>
      </p:sp>
      <p:sp>
        <p:nvSpPr>
          <p:cNvPr id="6" name="Text 4">
            <a:extLst>
              <a:ext uri="{FF2B5EF4-FFF2-40B4-BE49-F238E27FC236}">
                <a16:creationId xmlns:a16="http://schemas.microsoft.com/office/drawing/2014/main" id="{AD7AE738-5C63-252A-CDA3-B95FCC416C0F}"/>
              </a:ext>
            </a:extLst>
          </p:cNvPr>
          <p:cNvSpPr/>
          <p:nvPr/>
        </p:nvSpPr>
        <p:spPr>
          <a:xfrm>
            <a:off x="422910" y="952857"/>
            <a:ext cx="13213080" cy="6979326"/>
          </a:xfrm>
          <a:prstGeom prst="rect">
            <a:avLst/>
          </a:prstGeom>
          <a:noFill/>
          <a:ln/>
        </p:spPr>
        <p:txBody>
          <a:bodyPr wrap="square" lIns="0" tIns="0" rIns="0" bIns="0" rtlCol="0" anchor="t"/>
          <a:lstStyle/>
          <a:p>
            <a:pPr algn="just"/>
            <a:endParaRPr lang="en-US" sz="2800" b="1" dirty="0">
              <a:solidFill>
                <a:srgbClr val="FF0000"/>
              </a:solidFill>
              <a:latin typeface="Arial Narrow" panose="020B0606020202030204" pitchFamily="34" charset="0"/>
            </a:endParaRPr>
          </a:p>
          <a:p>
            <a:pPr algn="just"/>
            <a:r>
              <a:rPr lang="en-US" sz="2800" b="1" dirty="0">
                <a:solidFill>
                  <a:srgbClr val="FF0000"/>
                </a:solidFill>
                <a:latin typeface="Arial Narrow" panose="020B0606020202030204" pitchFamily="34" charset="0"/>
              </a:rPr>
              <a:t>CASE LAW</a:t>
            </a:r>
          </a:p>
          <a:p>
            <a:pPr algn="just"/>
            <a:endParaRPr lang="en-US" sz="2800" dirty="0">
              <a:latin typeface="Arial Narrow" panose="020B0606020202030204" pitchFamily="34" charset="0"/>
            </a:endParaRPr>
          </a:p>
          <a:p>
            <a:pPr algn="just"/>
            <a:r>
              <a:rPr lang="en-US" sz="2800" dirty="0">
                <a:latin typeface="Arial Narrow" panose="020B0606020202030204" pitchFamily="34" charset="0"/>
              </a:rPr>
              <a:t>In </a:t>
            </a:r>
            <a:r>
              <a:rPr lang="en-US" sz="2800" b="1" dirty="0">
                <a:latin typeface="Arial Narrow" panose="020B0606020202030204" pitchFamily="34" charset="0"/>
              </a:rPr>
              <a:t>British Airways v. Atoyebi</a:t>
            </a:r>
            <a:r>
              <a:rPr lang="en-US" sz="2800" dirty="0">
                <a:latin typeface="Arial Narrow" panose="020B0606020202030204" pitchFamily="34" charset="0"/>
              </a:rPr>
              <a:t>, the Respondent traveled first class on a British Airways flight from London Heathrow to Lagos Murtala Muhammed International Airport on 8 May 2000. Upon arrival, one of his hand luggage items, which had been properly tagged and checked in, did not arrive. Despite being informed that the bag had been located at Heathrow and would be sent to Lagos, the bag was not delivered. The Respondent visited the Lagos airport twice daily between 8 and 10 May,2000, but the luggage never arrived. When he instructed an associate in London to collect it, the airline refused. Consequently, on 10 May, the Respondent returned to London on a business class ticket to retrieve the bag personally, finding it intact among other bags at the airline’s facility. The Respondent sued British Airways for the inconvenience and losses suffered, rejecting the airline’s offer of £508.48 in compensation. The Supreme Court held the Convention governs baggage claims.</a:t>
            </a:r>
            <a:r>
              <a:rPr lang="en-US" sz="2800" b="1" u="sng" dirty="0">
                <a:latin typeface="Arial Narrow" panose="020B0606020202030204" pitchFamily="34" charset="0"/>
              </a:rPr>
              <a:t> The airline’s refusal to release the bag and misleading conduct amounted to willful misconduct, removing liability limits.</a:t>
            </a:r>
            <a:r>
              <a:rPr lang="en-US" sz="2800" dirty="0">
                <a:latin typeface="Arial Narrow" panose="020B0606020202030204" pitchFamily="34" charset="0"/>
              </a:rPr>
              <a:t> Special damages for actual losses were upheld, but £100,000 general damages for stress were set aside as excessive. </a:t>
            </a:r>
            <a:endParaRPr lang="en-US" sz="2800" b="1" dirty="0">
              <a:latin typeface="Arial Narrow" panose="020B0606020202030204" pitchFamily="34" charset="0"/>
            </a:endParaRPr>
          </a:p>
        </p:txBody>
      </p:sp>
      <p:sp>
        <p:nvSpPr>
          <p:cNvPr id="3" name="Rectangle 2">
            <a:extLst>
              <a:ext uri="{FF2B5EF4-FFF2-40B4-BE49-F238E27FC236}">
                <a16:creationId xmlns:a16="http://schemas.microsoft.com/office/drawing/2014/main" id="{01DE3179-0A98-5874-FE28-4D44B02C4210}"/>
              </a:ext>
            </a:extLst>
          </p:cNvPr>
          <p:cNvSpPr>
            <a:spLocks noChangeArrowheads="1"/>
          </p:cNvSpPr>
          <p:nvPr/>
        </p:nvSpPr>
        <p:spPr bwMode="auto">
          <a:xfrm>
            <a:off x="0" y="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A1A1A"/>
                </a:solidFill>
                <a:effectLst/>
                <a:latin typeface="Poppins" panose="00000500000000000000" pitchFamily="2" charset="0"/>
                <a:cs typeface="Poppins" panose="00000500000000000000" pitchFamily="2" charset="0"/>
              </a:rPr>
              <a:t>Cameroon Airlines v. Abdulkareem (2003) 11 NWLR (Pt. 830) 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4392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16E06B-FCD6-06B3-55C0-8C5BBF1581ED}"/>
            </a:ext>
          </a:extLst>
        </p:cNvPr>
        <p:cNvGrpSpPr/>
        <p:nvPr/>
      </p:nvGrpSpPr>
      <p:grpSpPr>
        <a:xfrm>
          <a:off x="0" y="0"/>
          <a:ext cx="0" cy="0"/>
          <a:chOff x="0" y="0"/>
          <a:chExt cx="0" cy="0"/>
        </a:xfrm>
      </p:grpSpPr>
      <p:pic>
        <p:nvPicPr>
          <p:cNvPr id="1028" name="Picture 4" descr="Safety Management in Aviation - F24">
            <a:extLst>
              <a:ext uri="{FF2B5EF4-FFF2-40B4-BE49-F238E27FC236}">
                <a16:creationId xmlns:a16="http://schemas.microsoft.com/office/drawing/2014/main" id="{65F84E5C-9ACC-1F63-7540-CAC354D2A605}"/>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33333"/>
          <a:stretch>
            <a:fillRect/>
          </a:stretch>
        </p:blipFill>
        <p:spPr bwMode="auto">
          <a:xfrm>
            <a:off x="20" y="10"/>
            <a:ext cx="14630380" cy="8229590"/>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5127">
            <a:extLst>
              <a:ext uri="{FF2B5EF4-FFF2-40B4-BE49-F238E27FC236}">
                <a16:creationId xmlns:a16="http://schemas.microsoft.com/office/drawing/2014/main" id="{0E54BBDA-3D0E-83F1-683D-3A9EAF4A9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AB28FCF-B547-F4AD-4980-D09D0CC79C50}"/>
              </a:ext>
            </a:extLst>
          </p:cNvPr>
          <p:cNvSpPr txBox="1"/>
          <p:nvPr/>
        </p:nvSpPr>
        <p:spPr>
          <a:xfrm>
            <a:off x="628651" y="6380688"/>
            <a:ext cx="13453110" cy="893803"/>
          </a:xfrm>
          <a:prstGeom prst="rect">
            <a:avLst/>
          </a:prstGeom>
        </p:spPr>
        <p:txBody>
          <a:bodyPr vert="horz" lIns="91440" tIns="45720" rIns="91440" bIns="45720" rtlCol="0" anchor="ctr">
            <a:normAutofit/>
          </a:bodyPr>
          <a:lstStyle/>
          <a:p>
            <a:pPr algn="ctr">
              <a:lnSpc>
                <a:spcPct val="90000"/>
              </a:lnSpc>
              <a:spcBef>
                <a:spcPct val="0"/>
              </a:spcBef>
              <a:spcAft>
                <a:spcPts val="720"/>
              </a:spcAft>
            </a:pPr>
            <a:r>
              <a:rPr lang="en-US" sz="4000" b="1" dirty="0">
                <a:latin typeface="Arial Narrow" panose="020B0606020202030204" pitchFamily="34" charset="0"/>
                <a:ea typeface="+mj-ea"/>
                <a:cs typeface="+mj-cs"/>
              </a:rPr>
              <a:t>03. NIGERIAN LAW</a:t>
            </a:r>
          </a:p>
        </p:txBody>
      </p:sp>
      <p:cxnSp>
        <p:nvCxnSpPr>
          <p:cNvPr id="5133" name="Straight Connector 5132">
            <a:extLst>
              <a:ext uri="{FF2B5EF4-FFF2-40B4-BE49-F238E27FC236}">
                <a16:creationId xmlns:a16="http://schemas.microsoft.com/office/drawing/2014/main" id="{E72E909D-AA35-A39A-C222-C58F1C749D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5" name="Straight Connector 5134">
            <a:extLst>
              <a:ext uri="{FF2B5EF4-FFF2-40B4-BE49-F238E27FC236}">
                <a16:creationId xmlns:a16="http://schemas.microsoft.com/office/drawing/2014/main" id="{8124E639-0E03-B862-A162-8AF941E93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945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33515" y="403901"/>
            <a:ext cx="7538799" cy="620078"/>
          </a:xfrm>
          <a:prstGeom prst="rect">
            <a:avLst/>
          </a:prstGeom>
          <a:noFill/>
          <a:ln/>
        </p:spPr>
        <p:txBody>
          <a:bodyPr wrap="none" lIns="0" tIns="0" rIns="0" bIns="0" rtlCol="0" anchor="t"/>
          <a:lstStyle/>
          <a:p>
            <a:pPr marL="0" indent="0" algn="l">
              <a:lnSpc>
                <a:spcPts val="4850"/>
              </a:lnSpc>
              <a:buNone/>
            </a:pPr>
            <a:r>
              <a:rPr lang="en-US" sz="2800" b="1" dirty="0">
                <a:solidFill>
                  <a:srgbClr val="700000"/>
                </a:solidFill>
                <a:latin typeface="Arial Narrow" panose="020B0606020202030204" pitchFamily="34" charset="0"/>
                <a:ea typeface="Merriweather Bold" pitchFamily="34" charset="-122"/>
                <a:cs typeface="Merriweather Bold" pitchFamily="34" charset="-120"/>
              </a:rPr>
              <a:t>Nigeria Civil Aviation Act, 2022</a:t>
            </a:r>
            <a:endParaRPr lang="en-US" sz="2800" dirty="0">
              <a:solidFill>
                <a:srgbClr val="700000"/>
              </a:solidFill>
              <a:latin typeface="Arial Narrow" panose="020B0606020202030204" pitchFamily="34" charset="0"/>
            </a:endParaRPr>
          </a:p>
        </p:txBody>
      </p:sp>
      <p:sp>
        <p:nvSpPr>
          <p:cNvPr id="3" name="Shape 1"/>
          <p:cNvSpPr/>
          <p:nvPr/>
        </p:nvSpPr>
        <p:spPr>
          <a:xfrm>
            <a:off x="485204" y="1047664"/>
            <a:ext cx="8321913" cy="7067636"/>
          </a:xfrm>
          <a:prstGeom prst="roundRect">
            <a:avLst>
              <a:gd name="adj" fmla="val 2657"/>
            </a:avLst>
          </a:prstGeom>
          <a:solidFill>
            <a:schemeClr val="bg1"/>
          </a:solidFill>
          <a:ln>
            <a:solidFill>
              <a:srgbClr val="700000"/>
            </a:solidFill>
          </a:ln>
        </p:spPr>
        <p:txBody>
          <a:bodyPr/>
          <a:lstStyle/>
          <a:p>
            <a:endParaRPr lang="en-NG"/>
          </a:p>
        </p:txBody>
      </p:sp>
      <p:sp>
        <p:nvSpPr>
          <p:cNvPr id="4" name="Text 2"/>
          <p:cNvSpPr/>
          <p:nvPr/>
        </p:nvSpPr>
        <p:spPr>
          <a:xfrm>
            <a:off x="889039" y="1399818"/>
            <a:ext cx="7317701" cy="6269712"/>
          </a:xfrm>
          <a:prstGeom prst="rect">
            <a:avLst/>
          </a:prstGeom>
          <a:noFill/>
          <a:ln/>
        </p:spPr>
        <p:txBody>
          <a:bodyPr wrap="square" lIns="0" tIns="0" rIns="0" bIns="0" rtlCol="0" anchor="t"/>
          <a:lstStyle/>
          <a:p>
            <a:pPr algn="just"/>
            <a:r>
              <a:rPr lang="en-US" sz="2000" dirty="0">
                <a:latin typeface="Arial Narrow" panose="020B0606020202030204" pitchFamily="34" charset="0"/>
                <a:ea typeface="Open Sans" pitchFamily="34" charset="-122"/>
                <a:cs typeface="Open Sans" pitchFamily="34" charset="-120"/>
              </a:rPr>
              <a:t>The Nigeria Civil Aviation Act 2022 (the “</a:t>
            </a:r>
            <a:r>
              <a:rPr lang="en-US" sz="2000" b="1" dirty="0">
                <a:latin typeface="Arial Narrow" panose="020B0606020202030204" pitchFamily="34" charset="0"/>
                <a:ea typeface="Open Sans" pitchFamily="34" charset="-122"/>
                <a:cs typeface="Open Sans" pitchFamily="34" charset="-120"/>
              </a:rPr>
              <a:t>NCAA Act</a:t>
            </a:r>
            <a:r>
              <a:rPr lang="en-US" sz="2000" dirty="0">
                <a:latin typeface="Arial Narrow" panose="020B0606020202030204" pitchFamily="34" charset="0"/>
                <a:ea typeface="Open Sans" pitchFamily="34" charset="-122"/>
                <a:cs typeface="Open Sans" pitchFamily="34" charset="-120"/>
              </a:rPr>
              <a:t>”), incorporates and domesticates  the Montreal Convention (in Section 55) in respect of international and non-international carriage by air</a:t>
            </a:r>
            <a:r>
              <a:rPr lang="en-US" sz="2000" dirty="0">
                <a:latin typeface="Arial Narrow" panose="020B0606020202030204" pitchFamily="34" charset="0"/>
              </a:rPr>
              <a:t>. Thus, the  NCAA Act governs the rights and liability of air carriers, passengers, consignors, consignees and other persons.</a:t>
            </a:r>
          </a:p>
          <a:p>
            <a:pPr algn="just"/>
            <a:endParaRPr lang="en-US" sz="2000" dirty="0">
              <a:latin typeface="Arial Narrow" panose="020B0606020202030204" pitchFamily="34" charset="0"/>
            </a:endParaRPr>
          </a:p>
          <a:p>
            <a:pPr algn="just"/>
            <a:r>
              <a:rPr lang="en-US" sz="2000" dirty="0">
                <a:latin typeface="Arial Narrow" panose="020B0606020202030204" pitchFamily="34" charset="0"/>
              </a:rPr>
              <a:t>In </a:t>
            </a:r>
            <a:r>
              <a:rPr lang="en-US" sz="2000" b="1" dirty="0" err="1">
                <a:latin typeface="Arial Narrow" panose="020B0606020202030204" pitchFamily="34" charset="0"/>
              </a:rPr>
              <a:t>Mekwunye</a:t>
            </a:r>
            <a:r>
              <a:rPr lang="en-US" sz="2000" b="1" dirty="0">
                <a:latin typeface="Arial Narrow" panose="020B0606020202030204" pitchFamily="34" charset="0"/>
              </a:rPr>
              <a:t> v. Emirates Airlines</a:t>
            </a:r>
            <a:r>
              <a:rPr lang="en-US" sz="2000" b="1" dirty="0">
                <a:latin typeface="Arial Narrow" panose="020B0606020202030204" pitchFamily="34" charset="0"/>
                <a:ea typeface="Open Sans" pitchFamily="34" charset="-122"/>
                <a:cs typeface="Open Sans" pitchFamily="34" charset="-120"/>
              </a:rPr>
              <a:t>, </a:t>
            </a:r>
            <a:r>
              <a:rPr lang="en-US" sz="2000" dirty="0">
                <a:latin typeface="Arial Narrow" panose="020B0606020202030204" pitchFamily="34" charset="0"/>
              </a:rPr>
              <a:t>the Court stated the provisions of the Montreal Convention should be interpreted in a way that fulfils its purpose, which is to provide better protection and compensation for passengers and consumers, while also facilitating efficient air transport. </a:t>
            </a:r>
          </a:p>
          <a:p>
            <a:pPr algn="just"/>
            <a:endParaRPr lang="en-US" sz="2000" dirty="0">
              <a:latin typeface="Arial Narrow" panose="020B0606020202030204" pitchFamily="34" charset="0"/>
            </a:endParaRPr>
          </a:p>
          <a:p>
            <a:pPr algn="just"/>
            <a:r>
              <a:rPr lang="en-US" sz="2000" dirty="0">
                <a:latin typeface="Arial Narrow" panose="020B0606020202030204" pitchFamily="34" charset="0"/>
              </a:rPr>
              <a:t>In </a:t>
            </a:r>
            <a:r>
              <a:rPr lang="en-US" sz="2000" b="1" dirty="0" err="1">
                <a:latin typeface="Arial Narrow" panose="020B0606020202030204" pitchFamily="34" charset="0"/>
              </a:rPr>
              <a:t>Anibaba</a:t>
            </a:r>
            <a:r>
              <a:rPr lang="en-US" sz="2000" b="1" dirty="0">
                <a:latin typeface="Arial Narrow" panose="020B0606020202030204" pitchFamily="34" charset="0"/>
              </a:rPr>
              <a:t> v. Dana Airlines Ltd</a:t>
            </a:r>
            <a:r>
              <a:rPr lang="en-US" sz="2000" dirty="0">
                <a:latin typeface="Arial Narrow" panose="020B0606020202030204" pitchFamily="34" charset="0"/>
              </a:rPr>
              <a:t>., the Supreme Court of Nigeria stated that the Montreal Convention establishes a comprehensive legal framework governing the rights and liabilities of air carriers, passengers, and third parties. The Court explained that the Convention was adopted to </a:t>
            </a:r>
            <a:r>
              <a:rPr lang="en-US" sz="2000" dirty="0" err="1">
                <a:latin typeface="Arial Narrow" panose="020B0606020202030204" pitchFamily="34" charset="0"/>
              </a:rPr>
              <a:t>modernise</a:t>
            </a:r>
            <a:r>
              <a:rPr lang="en-US" sz="2000" dirty="0">
                <a:latin typeface="Arial Narrow" panose="020B0606020202030204" pitchFamily="34" charset="0"/>
              </a:rPr>
              <a:t> and </a:t>
            </a:r>
            <a:r>
              <a:rPr lang="en-US" sz="2000" dirty="0" err="1">
                <a:latin typeface="Arial Narrow" panose="020B0606020202030204" pitchFamily="34" charset="0"/>
              </a:rPr>
              <a:t>harmonise</a:t>
            </a:r>
            <a:r>
              <a:rPr lang="en-US" sz="2000" dirty="0">
                <a:latin typeface="Arial Narrow" panose="020B0606020202030204" pitchFamily="34" charset="0"/>
              </a:rPr>
              <a:t> the liability regime for international air carriage. Its main objective is to create a uniform legal system that balances the interests of both passengers and airlines, ensures predictability and consistency in liability claims, and provides a fair and efficient compensation system for passengers and their </a:t>
            </a:r>
            <a:r>
              <a:rPr lang="en-US" sz="2000" dirty="0" err="1">
                <a:latin typeface="Arial Narrow" panose="020B0606020202030204" pitchFamily="34" charset="0"/>
              </a:rPr>
              <a:t>dependants</a:t>
            </a:r>
            <a:r>
              <a:rPr lang="en-US" sz="2000" dirty="0">
                <a:latin typeface="Arial Narrow" panose="020B0606020202030204" pitchFamily="34" charset="0"/>
              </a:rPr>
              <a:t>. </a:t>
            </a:r>
          </a:p>
          <a:p>
            <a:pPr algn="just"/>
            <a:endParaRPr lang="en-US" sz="2000" b="1" dirty="0">
              <a:latin typeface="Arial Narrow" panose="020B0606020202030204" pitchFamily="34" charset="0"/>
              <a:ea typeface="Open Sans" pitchFamily="34" charset="-122"/>
              <a:cs typeface="Open Sans" pitchFamily="34" charset="-120"/>
            </a:endParaRPr>
          </a:p>
        </p:txBody>
      </p:sp>
      <p:pic>
        <p:nvPicPr>
          <p:cNvPr id="9" name="Picture 8" descr="Top Law Firm in Nigeria, Lagos &amp; Abuja // Banwo &amp; Ighodalo">
            <a:extLst>
              <a:ext uri="{FF2B5EF4-FFF2-40B4-BE49-F238E27FC236}">
                <a16:creationId xmlns:a16="http://schemas.microsoft.com/office/drawing/2014/main" id="{A504F958-2D81-28FC-A345-55780B93E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B31661B-EE96-0CE6-B8E7-2E298B8CE5AC}"/>
              </a:ext>
            </a:extLst>
          </p:cNvPr>
          <p:cNvPicPr>
            <a:picLocks noChangeAspect="1"/>
          </p:cNvPicPr>
          <p:nvPr/>
        </p:nvPicPr>
        <p:blipFill>
          <a:blip r:embed="rId4"/>
          <a:stretch>
            <a:fillRect/>
          </a:stretch>
        </p:blipFill>
        <p:spPr>
          <a:xfrm>
            <a:off x="9192126" y="2609175"/>
            <a:ext cx="5053264" cy="360607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4F06D-C21E-1B5D-0B16-3AAA0C63735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6E72CFD-9D5E-28AD-A3C6-85BC9518B274}"/>
              </a:ext>
            </a:extLst>
          </p:cNvPr>
          <p:cNvSpPr/>
          <p:nvPr/>
        </p:nvSpPr>
        <p:spPr>
          <a:xfrm>
            <a:off x="485204" y="427586"/>
            <a:ext cx="7538799" cy="620078"/>
          </a:xfrm>
          <a:prstGeom prst="rect">
            <a:avLst/>
          </a:prstGeom>
          <a:noFill/>
          <a:ln/>
        </p:spPr>
        <p:txBody>
          <a:bodyPr wrap="none" lIns="0" tIns="0" rIns="0" bIns="0" rtlCol="0" anchor="t"/>
          <a:lstStyle/>
          <a:p>
            <a:pPr marL="0" indent="0" algn="l">
              <a:lnSpc>
                <a:spcPts val="4850"/>
              </a:lnSpc>
              <a:buNone/>
            </a:pPr>
            <a:r>
              <a:rPr lang="en-US" sz="2800" b="1" dirty="0">
                <a:solidFill>
                  <a:srgbClr val="700000"/>
                </a:solidFill>
                <a:latin typeface="Arial Narrow" panose="020B0606020202030204" pitchFamily="34" charset="0"/>
                <a:ea typeface="Merriweather Bold" pitchFamily="34" charset="-122"/>
                <a:cs typeface="Merriweather Bold" pitchFamily="34" charset="-120"/>
              </a:rPr>
              <a:t>Compensation under the Nigeria Civil Aviation Act, 2022</a:t>
            </a:r>
            <a:endParaRPr lang="en-US" sz="2800" dirty="0">
              <a:solidFill>
                <a:srgbClr val="700000"/>
              </a:solidFill>
              <a:latin typeface="Arial Narrow" panose="020B0606020202030204" pitchFamily="34" charset="0"/>
            </a:endParaRPr>
          </a:p>
        </p:txBody>
      </p:sp>
      <p:sp>
        <p:nvSpPr>
          <p:cNvPr id="3" name="Shape 1">
            <a:extLst>
              <a:ext uri="{FF2B5EF4-FFF2-40B4-BE49-F238E27FC236}">
                <a16:creationId xmlns:a16="http://schemas.microsoft.com/office/drawing/2014/main" id="{5E917E0F-7A08-32C5-8136-5EF2F2A1536D}"/>
              </a:ext>
            </a:extLst>
          </p:cNvPr>
          <p:cNvSpPr/>
          <p:nvPr/>
        </p:nvSpPr>
        <p:spPr>
          <a:xfrm>
            <a:off x="485203" y="1104049"/>
            <a:ext cx="8321913" cy="6576911"/>
          </a:xfrm>
          <a:prstGeom prst="roundRect">
            <a:avLst>
              <a:gd name="adj" fmla="val 2657"/>
            </a:avLst>
          </a:prstGeom>
          <a:solidFill>
            <a:schemeClr val="bg1"/>
          </a:solidFill>
          <a:ln>
            <a:solidFill>
              <a:srgbClr val="700000"/>
            </a:solidFill>
          </a:ln>
        </p:spPr>
        <p:txBody>
          <a:bodyPr/>
          <a:lstStyle/>
          <a:p>
            <a:endParaRPr lang="en-NG"/>
          </a:p>
        </p:txBody>
      </p:sp>
      <p:sp>
        <p:nvSpPr>
          <p:cNvPr id="4" name="Text 2">
            <a:extLst>
              <a:ext uri="{FF2B5EF4-FFF2-40B4-BE49-F238E27FC236}">
                <a16:creationId xmlns:a16="http://schemas.microsoft.com/office/drawing/2014/main" id="{9451BC32-C834-1D4B-DE52-F58968708D27}"/>
              </a:ext>
            </a:extLst>
          </p:cNvPr>
          <p:cNvSpPr/>
          <p:nvPr/>
        </p:nvSpPr>
        <p:spPr>
          <a:xfrm>
            <a:off x="889039" y="1399818"/>
            <a:ext cx="7592021" cy="5725733"/>
          </a:xfrm>
          <a:prstGeom prst="rect">
            <a:avLst/>
          </a:prstGeom>
          <a:noFill/>
          <a:ln/>
        </p:spPr>
        <p:txBody>
          <a:bodyPr wrap="square" lIns="0" tIns="0" rIns="0" bIns="0" rtlCol="0" anchor="t"/>
          <a:lstStyle/>
          <a:p>
            <a:pPr algn="just"/>
            <a:endParaRPr lang="en-US" sz="2400" b="1" dirty="0">
              <a:latin typeface="Arial Narrow" panose="020B0606020202030204" pitchFamily="34" charset="0"/>
              <a:ea typeface="Open Sans" pitchFamily="34" charset="-122"/>
              <a:cs typeface="Open Sans" pitchFamily="34" charset="-120"/>
            </a:endParaRPr>
          </a:p>
          <a:p>
            <a:pPr algn="just"/>
            <a:endParaRPr lang="en-US" sz="2400" dirty="0">
              <a:latin typeface="Arial Narrow" panose="020B0606020202030204" pitchFamily="34" charset="0"/>
              <a:ea typeface="Open Sans" pitchFamily="34" charset="-122"/>
              <a:cs typeface="Open Sans" pitchFamily="34" charset="-120"/>
            </a:endParaRPr>
          </a:p>
          <a:p>
            <a:pPr marL="342900" indent="-342900" algn="just">
              <a:buFont typeface="Wingdings" panose="05000000000000000000" pitchFamily="2" charset="2"/>
              <a:buChar char="Ø"/>
            </a:pPr>
            <a:r>
              <a:rPr lang="en-US" sz="2400" dirty="0">
                <a:latin typeface="Arial Narrow" panose="020B0606020202030204" pitchFamily="34" charset="0"/>
                <a:ea typeface="Open Sans" pitchFamily="34" charset="-122"/>
                <a:cs typeface="Open Sans" pitchFamily="34" charset="-120"/>
              </a:rPr>
              <a:t>Section 50 – confirms application of the Montreal Convention</a:t>
            </a:r>
          </a:p>
          <a:p>
            <a:pPr marL="342900" indent="-342900" algn="just">
              <a:buFont typeface="Wingdings" panose="05000000000000000000" pitchFamily="2" charset="2"/>
              <a:buChar char="Ø"/>
            </a:pPr>
            <a:endParaRPr lang="en-US" sz="2400" dirty="0">
              <a:latin typeface="Arial Narrow" panose="020B0606020202030204" pitchFamily="34" charset="0"/>
              <a:ea typeface="Open Sans" pitchFamily="34" charset="-122"/>
              <a:cs typeface="Open Sans" pitchFamily="34" charset="-120"/>
            </a:endParaRPr>
          </a:p>
          <a:p>
            <a:pPr marL="342900" indent="-342900" algn="just">
              <a:buFont typeface="Wingdings" panose="05000000000000000000" pitchFamily="2" charset="2"/>
              <a:buChar char="Ø"/>
            </a:pPr>
            <a:r>
              <a:rPr lang="en-US" sz="2400" dirty="0">
                <a:latin typeface="Arial Narrow" panose="020B0606020202030204" pitchFamily="34" charset="0"/>
                <a:ea typeface="Open Sans" pitchFamily="34" charset="-122"/>
                <a:cs typeface="Open Sans" pitchFamily="34" charset="-120"/>
              </a:rPr>
              <a:t>Section 55(3) of the NCAA Act provides that: “</a:t>
            </a:r>
            <a:r>
              <a:rPr lang="en-US" sz="2400" dirty="0">
                <a:latin typeface="Arial Narrow" panose="020B0606020202030204" pitchFamily="34" charset="0"/>
              </a:rPr>
              <a:t>In any case of </a:t>
            </a:r>
            <a:r>
              <a:rPr lang="en-US" sz="2400" u="sng" dirty="0">
                <a:latin typeface="Arial Narrow" panose="020B0606020202030204" pitchFamily="34" charset="0"/>
              </a:rPr>
              <a:t>aircraft accident </a:t>
            </a:r>
            <a:r>
              <a:rPr lang="en-US" sz="2400" dirty="0">
                <a:latin typeface="Arial Narrow" panose="020B0606020202030204" pitchFamily="34" charset="0"/>
              </a:rPr>
              <a:t>resulting </a:t>
            </a:r>
            <a:r>
              <a:rPr lang="en-US" sz="2400" u="sng" dirty="0">
                <a:latin typeface="Arial Narrow" panose="020B0606020202030204" pitchFamily="34" charset="0"/>
              </a:rPr>
              <a:t>in death or injury of passengers</a:t>
            </a:r>
            <a:r>
              <a:rPr lang="en-US" sz="2400" dirty="0">
                <a:latin typeface="Arial Narrow" panose="020B0606020202030204" pitchFamily="34" charset="0"/>
              </a:rPr>
              <a:t>, the airline operator or carrier shall make advance payments of Naira equivalent of at least 30,000 United States Dollars within 30 days from the date of such accident, to the natural person or such natural persons who are entitled to claim compensation </a:t>
            </a:r>
            <a:r>
              <a:rPr lang="en-US" sz="2400" u="sng" dirty="0">
                <a:latin typeface="Arial Narrow" panose="020B0606020202030204" pitchFamily="34" charset="0"/>
              </a:rPr>
              <a:t>in order to meet the immediate economic needs of such persons and such advance payments shall not constitute recognition of liability </a:t>
            </a:r>
            <a:r>
              <a:rPr lang="en-US" sz="2400" dirty="0">
                <a:latin typeface="Arial Narrow" panose="020B0606020202030204" pitchFamily="34" charset="0"/>
              </a:rPr>
              <a:t>and may be offset against any amount subsequently paid as damages by the carrier.”</a:t>
            </a:r>
            <a:r>
              <a:rPr lang="en-US" sz="2400" b="1" dirty="0">
                <a:solidFill>
                  <a:srgbClr val="700000"/>
                </a:solidFill>
                <a:latin typeface="Arial Narrow" panose="020B0606020202030204" pitchFamily="34" charset="0"/>
              </a:rPr>
              <a:t> (Strict liability)</a:t>
            </a:r>
            <a:endParaRPr lang="en-US" sz="2400" b="1" dirty="0">
              <a:solidFill>
                <a:srgbClr val="700000"/>
              </a:solidFill>
              <a:latin typeface="Arial Narrow" panose="020B0606020202030204" pitchFamily="34" charset="0"/>
              <a:ea typeface="Open Sans" pitchFamily="34" charset="-122"/>
              <a:cs typeface="Open Sans" pitchFamily="34" charset="-120"/>
            </a:endParaRPr>
          </a:p>
          <a:p>
            <a:pPr algn="just"/>
            <a:endParaRPr lang="en-US" sz="2400" b="1" dirty="0">
              <a:latin typeface="Arial Narrow" panose="020B0606020202030204" pitchFamily="34" charset="0"/>
              <a:ea typeface="Open Sans" pitchFamily="34" charset="-122"/>
              <a:cs typeface="Open Sans" pitchFamily="34" charset="-120"/>
            </a:endParaRPr>
          </a:p>
        </p:txBody>
      </p:sp>
      <p:pic>
        <p:nvPicPr>
          <p:cNvPr id="9" name="Picture 8" descr="Top Law Firm in Nigeria, Lagos &amp; Abuja // Banwo &amp; Ighodalo">
            <a:extLst>
              <a:ext uri="{FF2B5EF4-FFF2-40B4-BE49-F238E27FC236}">
                <a16:creationId xmlns:a16="http://schemas.microsoft.com/office/drawing/2014/main" id="{F7841636-8E2B-B2B2-65AC-07D2BF4C8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FBCA191-9D16-FCF5-7542-22ED8B87C104}"/>
              </a:ext>
            </a:extLst>
          </p:cNvPr>
          <p:cNvPicPr>
            <a:picLocks noChangeAspect="1"/>
          </p:cNvPicPr>
          <p:nvPr/>
        </p:nvPicPr>
        <p:blipFill>
          <a:blip r:embed="rId4"/>
          <a:stretch>
            <a:fillRect/>
          </a:stretch>
        </p:blipFill>
        <p:spPr>
          <a:xfrm>
            <a:off x="9192126" y="2609175"/>
            <a:ext cx="5053264" cy="3606076"/>
          </a:xfrm>
          <a:prstGeom prst="rect">
            <a:avLst/>
          </a:prstGeom>
        </p:spPr>
      </p:pic>
    </p:spTree>
    <p:extLst>
      <p:ext uri="{BB962C8B-B14F-4D97-AF65-F5344CB8AC3E}">
        <p14:creationId xmlns:p14="http://schemas.microsoft.com/office/powerpoint/2010/main" val="3811587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50459-918C-D36D-2867-37B12A14B02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5175A92E-219C-CECA-D1EE-9BB2F33E06E1}"/>
              </a:ext>
            </a:extLst>
          </p:cNvPr>
          <p:cNvSpPr/>
          <p:nvPr/>
        </p:nvSpPr>
        <p:spPr>
          <a:xfrm>
            <a:off x="485204" y="427586"/>
            <a:ext cx="7538799" cy="620078"/>
          </a:xfrm>
          <a:prstGeom prst="rect">
            <a:avLst/>
          </a:prstGeom>
          <a:noFill/>
          <a:ln/>
        </p:spPr>
        <p:txBody>
          <a:bodyPr wrap="none" lIns="0" tIns="0" rIns="0" bIns="0" rtlCol="0" anchor="t"/>
          <a:lstStyle/>
          <a:p>
            <a:pPr marL="0" indent="0" algn="l">
              <a:lnSpc>
                <a:spcPts val="4850"/>
              </a:lnSpc>
              <a:buNone/>
            </a:pPr>
            <a:r>
              <a:rPr lang="en-US" sz="2800" b="1" dirty="0">
                <a:solidFill>
                  <a:srgbClr val="700000"/>
                </a:solidFill>
                <a:latin typeface="Arial Narrow" panose="020B0606020202030204" pitchFamily="34" charset="0"/>
                <a:ea typeface="Merriweather Bold" pitchFamily="34" charset="-122"/>
                <a:cs typeface="Merriweather Bold" pitchFamily="34" charset="-120"/>
              </a:rPr>
              <a:t>Compensation under the Nigeria Civil Aviation Act, 2022</a:t>
            </a:r>
            <a:endParaRPr lang="en-US" sz="2800" dirty="0">
              <a:solidFill>
                <a:srgbClr val="700000"/>
              </a:solidFill>
              <a:latin typeface="Arial Narrow" panose="020B0606020202030204" pitchFamily="34" charset="0"/>
            </a:endParaRPr>
          </a:p>
        </p:txBody>
      </p:sp>
      <p:sp>
        <p:nvSpPr>
          <p:cNvPr id="3" name="Shape 1">
            <a:extLst>
              <a:ext uri="{FF2B5EF4-FFF2-40B4-BE49-F238E27FC236}">
                <a16:creationId xmlns:a16="http://schemas.microsoft.com/office/drawing/2014/main" id="{835346E6-E554-ADA0-2844-179FDE9D4FBA}"/>
              </a:ext>
            </a:extLst>
          </p:cNvPr>
          <p:cNvSpPr/>
          <p:nvPr/>
        </p:nvSpPr>
        <p:spPr>
          <a:xfrm>
            <a:off x="292101" y="1104049"/>
            <a:ext cx="8661400" cy="6909651"/>
          </a:xfrm>
          <a:prstGeom prst="roundRect">
            <a:avLst>
              <a:gd name="adj" fmla="val 2657"/>
            </a:avLst>
          </a:prstGeom>
          <a:solidFill>
            <a:schemeClr val="bg1"/>
          </a:solidFill>
          <a:ln>
            <a:solidFill>
              <a:srgbClr val="700000"/>
            </a:solidFill>
          </a:ln>
        </p:spPr>
        <p:txBody>
          <a:bodyPr/>
          <a:lstStyle/>
          <a:p>
            <a:endParaRPr lang="en-NG"/>
          </a:p>
        </p:txBody>
      </p:sp>
      <p:sp>
        <p:nvSpPr>
          <p:cNvPr id="4" name="Text 2">
            <a:extLst>
              <a:ext uri="{FF2B5EF4-FFF2-40B4-BE49-F238E27FC236}">
                <a16:creationId xmlns:a16="http://schemas.microsoft.com/office/drawing/2014/main" id="{CE1970C7-7A7C-E077-C599-1988CFC28FCF}"/>
              </a:ext>
            </a:extLst>
          </p:cNvPr>
          <p:cNvSpPr/>
          <p:nvPr/>
        </p:nvSpPr>
        <p:spPr>
          <a:xfrm>
            <a:off x="714238" y="1219199"/>
            <a:ext cx="7870961" cy="4996051"/>
          </a:xfrm>
          <a:prstGeom prst="rect">
            <a:avLst/>
          </a:prstGeom>
          <a:noFill/>
          <a:ln/>
        </p:spPr>
        <p:txBody>
          <a:bodyPr wrap="square" lIns="0" tIns="0" rIns="0" bIns="0" rtlCol="0" anchor="t"/>
          <a:lstStyle/>
          <a:p>
            <a:pPr algn="just"/>
            <a:r>
              <a:rPr lang="en-US" sz="2400" dirty="0">
                <a:latin typeface="Arial Narrow" panose="020B0606020202030204" pitchFamily="34" charset="0"/>
              </a:rPr>
              <a:t>In </a:t>
            </a:r>
            <a:r>
              <a:rPr lang="en-US" sz="2400" b="1" dirty="0" err="1">
                <a:latin typeface="Arial Narrow" panose="020B0606020202030204" pitchFamily="34" charset="0"/>
              </a:rPr>
              <a:t>Anibaba</a:t>
            </a:r>
            <a:r>
              <a:rPr lang="en-US" sz="2400" b="1" dirty="0">
                <a:latin typeface="Arial Narrow" panose="020B0606020202030204" pitchFamily="34" charset="0"/>
              </a:rPr>
              <a:t> v. Dana Airlines Ltd (2025)</a:t>
            </a:r>
            <a:r>
              <a:rPr lang="en-US" sz="2400" dirty="0">
                <a:latin typeface="Arial Narrow" panose="020B0606020202030204" pitchFamily="34" charset="0"/>
              </a:rPr>
              <a:t>, the Nigerian Supreme Court clarified the legal position on claims and compensation arising from air carriage under the </a:t>
            </a:r>
            <a:r>
              <a:rPr lang="en-US" sz="2400" b="1" dirty="0">
                <a:latin typeface="Arial Narrow" panose="020B0606020202030204" pitchFamily="34" charset="0"/>
              </a:rPr>
              <a:t>Convention</a:t>
            </a:r>
            <a:r>
              <a:rPr lang="en-US" sz="2400" dirty="0">
                <a:latin typeface="Arial Narrow" panose="020B0606020202030204" pitchFamily="34" charset="0"/>
              </a:rPr>
              <a:t>. The Supreme Court held that:</a:t>
            </a:r>
          </a:p>
          <a:p>
            <a:pPr algn="just"/>
            <a:endParaRPr lang="en-US" sz="2400" dirty="0">
              <a:latin typeface="Arial Narrow" panose="020B0606020202030204" pitchFamily="34" charset="0"/>
            </a:endParaRPr>
          </a:p>
          <a:p>
            <a:pPr algn="just"/>
            <a:r>
              <a:rPr lang="en-US" sz="2400" dirty="0">
                <a:latin typeface="Arial Narrow" panose="020B0606020202030204" pitchFamily="34" charset="0"/>
              </a:rPr>
              <a:t>“By virtue of the </a:t>
            </a:r>
            <a:r>
              <a:rPr lang="en-US" sz="2400" b="1" dirty="0">
                <a:latin typeface="Arial Narrow" panose="020B0606020202030204" pitchFamily="34" charset="0"/>
              </a:rPr>
              <a:t>Nigerian Civil Aviation Act</a:t>
            </a:r>
            <a:r>
              <a:rPr lang="en-US" sz="2400" dirty="0">
                <a:latin typeface="Arial Narrow" panose="020B0606020202030204" pitchFamily="34" charset="0"/>
              </a:rPr>
              <a:t>, </a:t>
            </a:r>
            <a:r>
              <a:rPr lang="en-US" sz="2400" b="1" dirty="0">
                <a:latin typeface="Arial Narrow" panose="020B0606020202030204" pitchFamily="34" charset="0"/>
              </a:rPr>
              <a:t>the Convention applies to both international and domestic carriage by air</a:t>
            </a:r>
            <a:r>
              <a:rPr lang="en-US" sz="2400" dirty="0">
                <a:latin typeface="Arial Narrow" panose="020B0606020202030204" pitchFamily="34" charset="0"/>
              </a:rPr>
              <a:t>. Given the comprehensive nature of the liability regime established by the Convention as domesticated in Nigeria, </a:t>
            </a:r>
            <a:r>
              <a:rPr lang="en-US" sz="2400" b="1" dirty="0">
                <a:latin typeface="Arial Narrow" panose="020B0606020202030204" pitchFamily="34" charset="0"/>
              </a:rPr>
              <a:t>it operates as the exclusive framework for addressing claims arising from carriage by air. </a:t>
            </a:r>
            <a:r>
              <a:rPr lang="en-US" sz="2400" dirty="0">
                <a:latin typeface="Arial Narrow" panose="020B0606020202030204" pitchFamily="34" charset="0"/>
              </a:rPr>
              <a:t>Accordingly, </a:t>
            </a:r>
            <a:r>
              <a:rPr lang="en-US" sz="2400" b="1" dirty="0">
                <a:latin typeface="Arial Narrow" panose="020B0606020202030204" pitchFamily="34" charset="0"/>
              </a:rPr>
              <a:t>claims for damages in Nigeria arising from the death of a passenger during carriage by air must be brought solely under the Montreal Convention as domesticated</a:t>
            </a:r>
            <a:r>
              <a:rPr lang="en-US" sz="2400" dirty="0">
                <a:solidFill>
                  <a:srgbClr val="FF0000"/>
                </a:solidFill>
                <a:latin typeface="Arial Narrow" panose="020B0606020202030204" pitchFamily="34" charset="0"/>
              </a:rPr>
              <a:t>, </a:t>
            </a:r>
            <a:r>
              <a:rPr lang="en-US" sz="2400" b="1" dirty="0">
                <a:solidFill>
                  <a:srgbClr val="FF0000"/>
                </a:solidFill>
                <a:latin typeface="Arial Narrow" panose="020B0606020202030204" pitchFamily="34" charset="0"/>
              </a:rPr>
              <a:t>subject to its conditions and limits. </a:t>
            </a:r>
            <a:r>
              <a:rPr lang="en-US" sz="2400" dirty="0">
                <a:latin typeface="Arial Narrow" panose="020B0606020202030204" pitchFamily="34" charset="0"/>
              </a:rPr>
              <a:t>A passenger is not at liberty to choose between the provisions of the Convention and domestic or common law in pursuing claims for damages against the carrier</a:t>
            </a:r>
            <a:r>
              <a:rPr lang="en-US" sz="2400" b="1" dirty="0">
                <a:latin typeface="Arial Narrow" panose="020B0606020202030204" pitchFamily="34" charset="0"/>
              </a:rPr>
              <a:t>. Such claims must be asserted only in accordance with, and subject to, the terms and conditions of the Convention and cannot be pursued under any other law.”</a:t>
            </a:r>
          </a:p>
        </p:txBody>
      </p:sp>
      <p:pic>
        <p:nvPicPr>
          <p:cNvPr id="9" name="Picture 8" descr="Top Law Firm in Nigeria, Lagos &amp; Abuja // Banwo &amp; Ighodalo">
            <a:extLst>
              <a:ext uri="{FF2B5EF4-FFF2-40B4-BE49-F238E27FC236}">
                <a16:creationId xmlns:a16="http://schemas.microsoft.com/office/drawing/2014/main" id="{CC819212-E6A8-EB4B-12E7-2CF88AF11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9B370AE-03FE-3372-5B64-E1E9A4F5B6C3}"/>
              </a:ext>
            </a:extLst>
          </p:cNvPr>
          <p:cNvPicPr>
            <a:picLocks noChangeAspect="1"/>
          </p:cNvPicPr>
          <p:nvPr/>
        </p:nvPicPr>
        <p:blipFill>
          <a:blip r:embed="rId4"/>
          <a:stretch>
            <a:fillRect/>
          </a:stretch>
        </p:blipFill>
        <p:spPr>
          <a:xfrm>
            <a:off x="9375638" y="2609174"/>
            <a:ext cx="5053264" cy="3606076"/>
          </a:xfrm>
          <a:prstGeom prst="rect">
            <a:avLst/>
          </a:prstGeom>
        </p:spPr>
      </p:pic>
    </p:spTree>
    <p:extLst>
      <p:ext uri="{BB962C8B-B14F-4D97-AF65-F5344CB8AC3E}">
        <p14:creationId xmlns:p14="http://schemas.microsoft.com/office/powerpoint/2010/main" val="485111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1CEB1-6C8B-04A9-D6F7-748F6F6C14B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C2CBC76-C88E-9148-214F-2FE89216B690}"/>
              </a:ext>
            </a:extLst>
          </p:cNvPr>
          <p:cNvPicPr>
            <a:picLocks noChangeAspect="1"/>
          </p:cNvPicPr>
          <p:nvPr/>
        </p:nvPicPr>
        <p:blipFill>
          <a:blip r:embed="rId3"/>
          <a:stretch>
            <a:fillRect/>
          </a:stretch>
        </p:blipFill>
        <p:spPr>
          <a:xfrm>
            <a:off x="10332719" y="3935941"/>
            <a:ext cx="4465109" cy="4465109"/>
          </a:xfrm>
          <a:prstGeom prst="rect">
            <a:avLst/>
          </a:prstGeom>
        </p:spPr>
      </p:pic>
      <p:sp>
        <p:nvSpPr>
          <p:cNvPr id="5" name="Text 3">
            <a:extLst>
              <a:ext uri="{FF2B5EF4-FFF2-40B4-BE49-F238E27FC236}">
                <a16:creationId xmlns:a16="http://schemas.microsoft.com/office/drawing/2014/main" id="{899BAB10-48EE-60B9-E46C-3C1BA68D00C1}"/>
              </a:ext>
            </a:extLst>
          </p:cNvPr>
          <p:cNvSpPr/>
          <p:nvPr/>
        </p:nvSpPr>
        <p:spPr>
          <a:xfrm>
            <a:off x="2530343" y="514112"/>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rPr>
              <a:t>RIGHTS FOR LOSS OF BAGGAGE UNDER NIGERIAN LAW </a:t>
            </a:r>
            <a:endParaRPr lang="en-US" sz="2400" dirty="0">
              <a:solidFill>
                <a:srgbClr val="700000"/>
              </a:solidFill>
              <a:latin typeface="Arial Narrow" panose="020B0606020202030204" pitchFamily="34" charset="0"/>
            </a:endParaRPr>
          </a:p>
        </p:txBody>
      </p:sp>
      <p:sp>
        <p:nvSpPr>
          <p:cNvPr id="6" name="Text 4">
            <a:extLst>
              <a:ext uri="{FF2B5EF4-FFF2-40B4-BE49-F238E27FC236}">
                <a16:creationId xmlns:a16="http://schemas.microsoft.com/office/drawing/2014/main" id="{803D8095-F294-B72C-E8EB-69C47149C63D}"/>
              </a:ext>
            </a:extLst>
          </p:cNvPr>
          <p:cNvSpPr/>
          <p:nvPr/>
        </p:nvSpPr>
        <p:spPr>
          <a:xfrm>
            <a:off x="410210" y="999323"/>
            <a:ext cx="13213080" cy="6979326"/>
          </a:xfrm>
          <a:prstGeom prst="rect">
            <a:avLst/>
          </a:prstGeom>
          <a:noFill/>
          <a:ln/>
        </p:spPr>
        <p:txBody>
          <a:bodyPr wrap="square" lIns="0" tIns="0" rIns="0" bIns="0" rtlCol="0" anchor="t"/>
          <a:lstStyle/>
          <a:p>
            <a:pPr algn="just"/>
            <a:endParaRPr lang="en-US" sz="2800" dirty="0">
              <a:latin typeface="Arial Narrow" panose="020B0606020202030204" pitchFamily="34" charset="0"/>
            </a:endParaRPr>
          </a:p>
          <a:p>
            <a:pPr algn="just"/>
            <a:r>
              <a:rPr lang="en-US" sz="2800" dirty="0">
                <a:latin typeface="Arial Narrow" panose="020B0606020202030204" pitchFamily="34" charset="0"/>
              </a:rPr>
              <a:t>Article 19.18 of the Nigerian Civil Aviation Regulations 2023 provides that a passenger shall have the right to his/her baggage carried on the same flight that such passenger takes, subject to the considerations of safety, security, or any other legal and valid cause. However </a:t>
            </a:r>
          </a:p>
          <a:p>
            <a:pPr algn="just"/>
            <a:endParaRPr lang="en-US" sz="2800" dirty="0">
              <a:latin typeface="Arial Narrow" panose="020B0606020202030204" pitchFamily="34" charset="0"/>
            </a:endParaRPr>
          </a:p>
          <a:p>
            <a:pPr marL="457200" indent="-457200" algn="just">
              <a:buFont typeface="Arial" panose="020B0604020202020204" pitchFamily="34" charset="0"/>
              <a:buChar char="•"/>
            </a:pPr>
            <a:r>
              <a:rPr lang="en-US" sz="2800" dirty="0">
                <a:latin typeface="Arial Narrow" panose="020B0606020202030204" pitchFamily="34" charset="0"/>
              </a:rPr>
              <a:t>If checked baggage is off-loaded for operational, safety, or security reasons, the Airline must promptly notify the passenger. Off-loaded baggage must be carried on the next available flight, with immediate compensation for inconvenience: </a:t>
            </a:r>
            <a:r>
              <a:rPr lang="en-US" sz="2800" b="1" dirty="0">
                <a:latin typeface="Arial Narrow" panose="020B0606020202030204" pitchFamily="34" charset="0"/>
              </a:rPr>
              <a:t>₦10,000</a:t>
            </a:r>
            <a:r>
              <a:rPr lang="en-US" sz="2800" dirty="0">
                <a:latin typeface="Arial Narrow" panose="020B0606020202030204" pitchFamily="34" charset="0"/>
              </a:rPr>
              <a:t> for domestic and </a:t>
            </a:r>
            <a:r>
              <a:rPr lang="en-US" sz="2800" b="1" dirty="0">
                <a:latin typeface="Arial Narrow" panose="020B0606020202030204" pitchFamily="34" charset="0"/>
              </a:rPr>
              <a:t>$170</a:t>
            </a:r>
            <a:r>
              <a:rPr lang="en-US" sz="2800" dirty="0">
                <a:latin typeface="Arial Narrow" panose="020B0606020202030204" pitchFamily="34" charset="0"/>
              </a:rPr>
              <a:t> for international flights. </a:t>
            </a:r>
          </a:p>
          <a:p>
            <a:pPr marL="457200" indent="-457200" algn="just">
              <a:buFont typeface="Arial" panose="020B0604020202020204" pitchFamily="34" charset="0"/>
              <a:buChar char="•"/>
            </a:pPr>
            <a:endParaRPr lang="en-US" sz="2800" dirty="0">
              <a:latin typeface="Arial Narrow" panose="020B0606020202030204" pitchFamily="34" charset="0"/>
            </a:endParaRPr>
          </a:p>
          <a:p>
            <a:pPr marL="457200" indent="-457200" algn="just">
              <a:buFont typeface="Arial" panose="020B0604020202020204" pitchFamily="34" charset="0"/>
              <a:buChar char="•"/>
            </a:pPr>
            <a:r>
              <a:rPr lang="en-US" sz="2800" dirty="0">
                <a:latin typeface="Arial Narrow" panose="020B0606020202030204" pitchFamily="34" charset="0"/>
              </a:rPr>
              <a:t>Baggage is presumed permanently lost if not delivered within </a:t>
            </a:r>
            <a:r>
              <a:rPr lang="en-US" sz="2800" b="1" dirty="0">
                <a:latin typeface="Arial Narrow" panose="020B0606020202030204" pitchFamily="34" charset="0"/>
              </a:rPr>
              <a:t>7 days</a:t>
            </a:r>
            <a:r>
              <a:rPr lang="en-US" sz="2800" dirty="0">
                <a:latin typeface="Arial Narrow" panose="020B0606020202030204" pitchFamily="34" charset="0"/>
              </a:rPr>
              <a:t> (domestic) or </a:t>
            </a:r>
            <a:r>
              <a:rPr lang="en-US" sz="2800" b="1" dirty="0">
                <a:latin typeface="Arial Narrow" panose="020B0606020202030204" pitchFamily="34" charset="0"/>
              </a:rPr>
              <a:t>21 days</a:t>
            </a:r>
            <a:r>
              <a:rPr lang="en-US" sz="2800" dirty="0">
                <a:latin typeface="Arial Narrow" panose="020B0606020202030204" pitchFamily="34" charset="0"/>
              </a:rPr>
              <a:t> (international). Refunds of baggage fees apply if baggage is not delivered within </a:t>
            </a:r>
            <a:r>
              <a:rPr lang="en-US" sz="2800" b="1" dirty="0">
                <a:latin typeface="Arial Narrow" panose="020B0606020202030204" pitchFamily="34" charset="0"/>
              </a:rPr>
              <a:t>24 hours</a:t>
            </a:r>
            <a:r>
              <a:rPr lang="en-US" sz="2800" dirty="0">
                <a:latin typeface="Arial Narrow" panose="020B0606020202030204" pitchFamily="34" charset="0"/>
              </a:rPr>
              <a:t> of flight arrival. Compensation for loss or damage generally follows </a:t>
            </a:r>
            <a:r>
              <a:rPr lang="en-US" sz="2800" b="1" dirty="0">
                <a:solidFill>
                  <a:srgbClr val="FF0000"/>
                </a:solidFill>
                <a:latin typeface="Arial Narrow" panose="020B0606020202030204" pitchFamily="34" charset="0"/>
              </a:rPr>
              <a:t>the Convention</a:t>
            </a:r>
            <a:r>
              <a:rPr lang="en-US" sz="2800" dirty="0">
                <a:solidFill>
                  <a:srgbClr val="FF0000"/>
                </a:solidFill>
                <a:latin typeface="Arial Narrow" panose="020B0606020202030204" pitchFamily="34" charset="0"/>
              </a:rPr>
              <a:t>.</a:t>
            </a:r>
            <a:endParaRPr lang="en-US" sz="2800" b="1" dirty="0">
              <a:solidFill>
                <a:srgbClr val="FF0000"/>
              </a:solidFill>
              <a:latin typeface="Arial Narrow" panose="020B0606020202030204" pitchFamily="34" charset="0"/>
            </a:endParaRPr>
          </a:p>
        </p:txBody>
      </p:sp>
      <p:sp>
        <p:nvSpPr>
          <p:cNvPr id="3" name="Rectangle 2">
            <a:extLst>
              <a:ext uri="{FF2B5EF4-FFF2-40B4-BE49-F238E27FC236}">
                <a16:creationId xmlns:a16="http://schemas.microsoft.com/office/drawing/2014/main" id="{97A786B1-1F53-C6D0-B6AE-535011C6B84B}"/>
              </a:ext>
            </a:extLst>
          </p:cNvPr>
          <p:cNvSpPr>
            <a:spLocks noChangeArrowheads="1"/>
          </p:cNvSpPr>
          <p:nvPr/>
        </p:nvSpPr>
        <p:spPr bwMode="auto">
          <a:xfrm>
            <a:off x="0" y="0"/>
            <a:ext cx="146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A1A1A"/>
                </a:solidFill>
                <a:effectLst/>
                <a:latin typeface="Poppins" panose="00000500000000000000" pitchFamily="2" charset="0"/>
                <a:cs typeface="Poppins" panose="00000500000000000000" pitchFamily="2" charset="0"/>
              </a:rPr>
              <a:t>Cameroon Airlines v. Abdulkareem (2003) 11 NWLR (Pt. 830) 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92676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5E23F-ECC9-3E3C-2D9F-50273253C5E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F954385-AB32-8861-7C71-62D50C4D5D93}"/>
              </a:ext>
            </a:extLst>
          </p:cNvPr>
          <p:cNvSpPr/>
          <p:nvPr/>
        </p:nvSpPr>
        <p:spPr>
          <a:xfrm>
            <a:off x="485204" y="427586"/>
            <a:ext cx="10516472" cy="620078"/>
          </a:xfrm>
          <a:prstGeom prst="rect">
            <a:avLst/>
          </a:prstGeom>
          <a:noFill/>
          <a:ln/>
        </p:spPr>
        <p:txBody>
          <a:bodyPr wrap="none" lIns="0" tIns="0" rIns="0" bIns="0" rtlCol="0" anchor="t"/>
          <a:lstStyle/>
          <a:p>
            <a:pPr marL="0" indent="0" algn="l">
              <a:lnSpc>
                <a:spcPts val="485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Entitlements under the Nigeria Civil Aviation Regulations – Part 19 (Customer Protection)</a:t>
            </a:r>
          </a:p>
          <a:p>
            <a:pPr marL="0" indent="0" algn="l">
              <a:lnSpc>
                <a:spcPts val="4850"/>
              </a:lnSpc>
              <a:buNone/>
            </a:pPr>
            <a:endParaRPr lang="en-US" sz="2400" b="1" dirty="0">
              <a:solidFill>
                <a:srgbClr val="700000"/>
              </a:solidFill>
              <a:latin typeface="Arial Narrow" panose="020B0606020202030204" pitchFamily="34" charset="0"/>
              <a:ea typeface="Merriweather Bold" pitchFamily="34" charset="-122"/>
              <a:cs typeface="Merriweather Bold" pitchFamily="34" charset="-120"/>
            </a:endParaRPr>
          </a:p>
        </p:txBody>
      </p:sp>
      <p:pic>
        <p:nvPicPr>
          <p:cNvPr id="9" name="Picture 8" descr="Top Law Firm in Nigeria, Lagos &amp; Abuja // Banwo &amp; Ighodalo">
            <a:extLst>
              <a:ext uri="{FF2B5EF4-FFF2-40B4-BE49-F238E27FC236}">
                <a16:creationId xmlns:a16="http://schemas.microsoft.com/office/drawing/2014/main" id="{CE4F621D-E957-2238-B642-657C705BB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4DF788A7-7A52-2F33-4A8D-308C5819A9EC}"/>
              </a:ext>
            </a:extLst>
          </p:cNvPr>
          <p:cNvGraphicFramePr>
            <a:graphicFrameLocks noGrp="1"/>
          </p:cNvGraphicFramePr>
          <p:nvPr>
            <p:extLst>
              <p:ext uri="{D42A27DB-BD31-4B8C-83A1-F6EECF244321}">
                <p14:modId xmlns:p14="http://schemas.microsoft.com/office/powerpoint/2010/main" val="607730767"/>
              </p:ext>
            </p:extLst>
          </p:nvPr>
        </p:nvGraphicFramePr>
        <p:xfrm>
          <a:off x="340825" y="1229636"/>
          <a:ext cx="13625431" cy="6436886"/>
        </p:xfrm>
        <a:graphic>
          <a:graphicData uri="http://schemas.openxmlformats.org/drawingml/2006/table">
            <a:tbl>
              <a:tblPr firstRow="1" bandRow="1">
                <a:tableStyleId>{5C22544A-7EE6-4342-B048-85BDC9FD1C3A}</a:tableStyleId>
              </a:tblPr>
              <a:tblGrid>
                <a:gridCol w="640952">
                  <a:extLst>
                    <a:ext uri="{9D8B030D-6E8A-4147-A177-3AD203B41FA5}">
                      <a16:colId xmlns:a16="http://schemas.microsoft.com/office/drawing/2014/main" val="3597533475"/>
                    </a:ext>
                  </a:extLst>
                </a:gridCol>
                <a:gridCol w="3041583">
                  <a:extLst>
                    <a:ext uri="{9D8B030D-6E8A-4147-A177-3AD203B41FA5}">
                      <a16:colId xmlns:a16="http://schemas.microsoft.com/office/drawing/2014/main" val="2220039243"/>
                    </a:ext>
                  </a:extLst>
                </a:gridCol>
                <a:gridCol w="9942896">
                  <a:extLst>
                    <a:ext uri="{9D8B030D-6E8A-4147-A177-3AD203B41FA5}">
                      <a16:colId xmlns:a16="http://schemas.microsoft.com/office/drawing/2014/main" val="4092603185"/>
                    </a:ext>
                  </a:extLst>
                </a:gridCol>
              </a:tblGrid>
              <a:tr h="635283">
                <a:tc>
                  <a:txBody>
                    <a:bodyPr/>
                    <a:lstStyle/>
                    <a:p>
                      <a:pPr algn="ctr"/>
                      <a:r>
                        <a:rPr lang="en-US" dirty="0">
                          <a:latin typeface="Arial Narrow" panose="020B0606020202030204" pitchFamily="34" charset="0"/>
                        </a:rPr>
                        <a:t>S/N</a:t>
                      </a:r>
                    </a:p>
                  </a:txBody>
                  <a:tcPr/>
                </a:tc>
                <a:tc>
                  <a:txBody>
                    <a:bodyPr/>
                    <a:lstStyle/>
                    <a:p>
                      <a:pPr algn="ctr"/>
                      <a:r>
                        <a:rPr lang="en-US" dirty="0">
                          <a:latin typeface="Arial Narrow" panose="020B0606020202030204" pitchFamily="34" charset="0"/>
                        </a:rPr>
                        <a:t>Rights/Obligations </a:t>
                      </a:r>
                    </a:p>
                  </a:txBody>
                  <a:tcPr/>
                </a:tc>
                <a:tc>
                  <a:txBody>
                    <a:bodyPr/>
                    <a:lstStyle/>
                    <a:p>
                      <a:pPr algn="ctr"/>
                      <a:r>
                        <a:rPr lang="en-US" dirty="0">
                          <a:latin typeface="Arial Narrow" panose="020B0606020202030204" pitchFamily="34" charset="0"/>
                        </a:rPr>
                        <a:t>Compensation </a:t>
                      </a:r>
                    </a:p>
                  </a:txBody>
                  <a:tcPr/>
                </a:tc>
                <a:extLst>
                  <a:ext uri="{0D108BD9-81ED-4DB2-BD59-A6C34878D82A}">
                    <a16:rowId xmlns:a16="http://schemas.microsoft.com/office/drawing/2014/main" val="2911068769"/>
                  </a:ext>
                </a:extLst>
              </a:tr>
              <a:tr h="1503923">
                <a:tc>
                  <a:txBody>
                    <a:bodyPr/>
                    <a:lstStyle/>
                    <a:p>
                      <a:r>
                        <a:rPr lang="en-US" dirty="0">
                          <a:latin typeface="Arial Narrow" panose="020B0606020202030204" pitchFamily="34" charset="0"/>
                        </a:rPr>
                        <a:t>1. </a:t>
                      </a:r>
                    </a:p>
                  </a:txBody>
                  <a:tcPr/>
                </a:tc>
                <a:tc>
                  <a:txBody>
                    <a:bodyPr/>
                    <a:lstStyle/>
                    <a:p>
                      <a:r>
                        <a:rPr lang="en-US" b="1" dirty="0">
                          <a:latin typeface="Arial Narrow" panose="020B0606020202030204" pitchFamily="34" charset="0"/>
                        </a:rPr>
                        <a:t>Overbooked Flight</a:t>
                      </a:r>
                    </a:p>
                  </a:txBody>
                  <a:tcPr/>
                </a:tc>
                <a:tc>
                  <a:txBody>
                    <a:bodyPr/>
                    <a:lstStyle/>
                    <a:p>
                      <a:pPr algn="just"/>
                      <a:r>
                        <a:rPr lang="en-US" b="0" dirty="0">
                          <a:latin typeface="Arial Narrow" panose="020B0606020202030204" pitchFamily="34" charset="0"/>
                        </a:rPr>
                        <a:t>When a flight is oversold, the airline must first ask passengers to volunteer to give up their seats with compensation. Only if enough volunteers are not found can the airline involuntarily deny boarding based on its boarding priority rules. If not enough passengers volunteer, the airline may deny boarding to some passengers involuntarily according to its boarding priority rules. If a passenger is involuntarily denied boarding, the airline must immediately compensate the passenger and provide assistance.</a:t>
                      </a:r>
                    </a:p>
                  </a:txBody>
                  <a:tcPr/>
                </a:tc>
                <a:extLst>
                  <a:ext uri="{0D108BD9-81ED-4DB2-BD59-A6C34878D82A}">
                    <a16:rowId xmlns:a16="http://schemas.microsoft.com/office/drawing/2014/main" val="820628422"/>
                  </a:ext>
                </a:extLst>
              </a:tr>
              <a:tr h="635283">
                <a:tc>
                  <a:txBody>
                    <a:bodyPr/>
                    <a:lstStyle/>
                    <a:p>
                      <a:r>
                        <a:rPr lang="en-US" dirty="0">
                          <a:latin typeface="Arial Narrow" panose="020B0606020202030204" pitchFamily="34" charset="0"/>
                        </a:rPr>
                        <a:t>2. </a:t>
                      </a:r>
                    </a:p>
                  </a:txBody>
                  <a:tcPr/>
                </a:tc>
                <a:tc>
                  <a:txBody>
                    <a:bodyPr/>
                    <a:lstStyle/>
                    <a:p>
                      <a:r>
                        <a:rPr lang="en-US" b="1" dirty="0">
                          <a:latin typeface="Arial Narrow" panose="020B0606020202030204" pitchFamily="34" charset="0"/>
                        </a:rPr>
                        <a:t>Boarding Priority Rules </a:t>
                      </a:r>
                    </a:p>
                  </a:txBody>
                  <a:tcPr/>
                </a:tc>
                <a:tc>
                  <a:txBody>
                    <a:bodyPr/>
                    <a:lstStyle/>
                    <a:p>
                      <a:pPr algn="just"/>
                      <a:r>
                        <a:rPr lang="en-US" b="0" dirty="0">
                          <a:latin typeface="Arial Narrow" panose="020B0606020202030204" pitchFamily="34" charset="0"/>
                        </a:rPr>
                        <a:t>Every airline must have clear boarding priority procedures to decide persons who will be (preferentially) granted boarding and those who will be denied boarding (if necessary). These rules must be fair and understandable to passengers to avoid unfair discrimination or unreasonable preference. The Airline may determine priority  by:</a:t>
                      </a:r>
                    </a:p>
                    <a:p>
                      <a:pPr marL="400050" indent="-400050">
                        <a:buAutoNum type="romanLcPeriod"/>
                      </a:pPr>
                      <a:r>
                        <a:rPr lang="en-US" b="0" dirty="0">
                          <a:latin typeface="Arial Narrow" panose="020B0606020202030204" pitchFamily="34" charset="0"/>
                        </a:rPr>
                        <a:t>Urgent medical travel</a:t>
                      </a:r>
                    </a:p>
                    <a:p>
                      <a:pPr marL="400050" indent="-400050">
                        <a:buAutoNum type="romanLcPeriod"/>
                      </a:pPr>
                      <a:r>
                        <a:rPr lang="en-US" b="0" dirty="0">
                          <a:latin typeface="Arial Narrow" panose="020B0606020202030204" pitchFamily="34" charset="0"/>
                        </a:rPr>
                        <a:t>Time of check-in</a:t>
                      </a:r>
                    </a:p>
                    <a:p>
                      <a:pPr marL="400050" indent="-400050">
                        <a:buAutoNum type="romanLcPeriod"/>
                      </a:pPr>
                      <a:r>
                        <a:rPr lang="en-US" b="0" dirty="0">
                          <a:latin typeface="Arial Narrow" panose="020B0606020202030204" pitchFamily="34" charset="0"/>
                        </a:rPr>
                        <a:t>Whether the passenger already has a seat assignment</a:t>
                      </a:r>
                    </a:p>
                    <a:p>
                      <a:pPr marL="400050" indent="-400050">
                        <a:buAutoNum type="romanLcPeriod"/>
                      </a:pPr>
                      <a:r>
                        <a:rPr lang="en-US" b="0" dirty="0">
                          <a:latin typeface="Arial Narrow" panose="020B0606020202030204" pitchFamily="34" charset="0"/>
                        </a:rPr>
                        <a:t>Fare paid</a:t>
                      </a:r>
                    </a:p>
                    <a:p>
                      <a:pPr marL="400050" indent="-400050">
                        <a:buAutoNum type="romanLcPeriod"/>
                      </a:pPr>
                      <a:r>
                        <a:rPr lang="en-US" b="0" dirty="0">
                          <a:latin typeface="Arial Narrow" panose="020B0606020202030204" pitchFamily="34" charset="0"/>
                        </a:rPr>
                        <a:t>Frequent flyer status</a:t>
                      </a:r>
                    </a:p>
                    <a:p>
                      <a:pPr marL="400050" indent="-400050">
                        <a:buAutoNum type="romanLcPeriod"/>
                      </a:pPr>
                      <a:r>
                        <a:rPr lang="en-US" b="0" dirty="0">
                          <a:latin typeface="Arial Narrow" panose="020B0606020202030204" pitchFamily="34" charset="0"/>
                        </a:rPr>
                        <a:t>Passengers with reduced mobility or unaccompanied minors</a:t>
                      </a:r>
                    </a:p>
                    <a:p>
                      <a:pPr marL="400050" indent="-400050">
                        <a:buAutoNum type="romanLcPeriod"/>
                      </a:pPr>
                      <a:r>
                        <a:rPr lang="en-US" b="0" dirty="0">
                          <a:latin typeface="Arial Narrow" panose="020B0606020202030204" pitchFamily="34" charset="0"/>
                        </a:rPr>
                        <a:t>Families with young children (5 years or younger)</a:t>
                      </a:r>
                    </a:p>
                    <a:p>
                      <a:endParaRPr lang="en-US" b="0" dirty="0">
                        <a:latin typeface="Arial Narrow" panose="020B0606020202030204" pitchFamily="34" charset="0"/>
                      </a:endParaRPr>
                    </a:p>
                  </a:txBody>
                  <a:tcPr/>
                </a:tc>
                <a:extLst>
                  <a:ext uri="{0D108BD9-81ED-4DB2-BD59-A6C34878D82A}">
                    <a16:rowId xmlns:a16="http://schemas.microsoft.com/office/drawing/2014/main" val="2738023656"/>
                  </a:ext>
                </a:extLst>
              </a:tr>
              <a:tr h="635283">
                <a:tc>
                  <a:txBody>
                    <a:bodyPr/>
                    <a:lstStyle/>
                    <a:p>
                      <a:r>
                        <a:rPr lang="en-US" dirty="0">
                          <a:latin typeface="Arial Narrow" panose="020B0606020202030204" pitchFamily="34" charset="0"/>
                        </a:rPr>
                        <a:t>3. </a:t>
                      </a:r>
                    </a:p>
                  </a:txBody>
                  <a:tcPr/>
                </a:tc>
                <a:tc>
                  <a:txBody>
                    <a:bodyPr/>
                    <a:lstStyle/>
                    <a:p>
                      <a:r>
                        <a:rPr lang="en-US" b="1" dirty="0">
                          <a:latin typeface="Arial Narrow" panose="020B0606020202030204" pitchFamily="34" charset="0"/>
                        </a:rPr>
                        <a:t>Flight Change </a:t>
                      </a:r>
                    </a:p>
                  </a:txBody>
                  <a:tcPr/>
                </a:tc>
                <a:tc>
                  <a:txBody>
                    <a:bodyPr/>
                    <a:lstStyle/>
                    <a:p>
                      <a:pPr algn="just"/>
                      <a:r>
                        <a:rPr lang="en-US" b="0" dirty="0">
                          <a:latin typeface="Arial Narrow" panose="020B0606020202030204" pitchFamily="34" charset="0"/>
                        </a:rPr>
                        <a:t>When an airline makes a significant change to a flight, the airline shall provide the passengers with notice of the change </a:t>
                      </a:r>
                      <a:r>
                        <a:rPr lang="en-US" b="1" u="sng" dirty="0">
                          <a:latin typeface="Arial Narrow" panose="020B0606020202030204" pitchFamily="34" charset="0"/>
                        </a:rPr>
                        <a:t>not later than 12 hours before the scheduled time of departure</a:t>
                      </a:r>
                      <a:r>
                        <a:rPr lang="en-US" b="0" dirty="0">
                          <a:latin typeface="Arial Narrow" panose="020B0606020202030204" pitchFamily="34" charset="0"/>
                        </a:rPr>
                        <a:t> (for domestic flights) and </a:t>
                      </a:r>
                      <a:r>
                        <a:rPr lang="en-US" b="1" u="sng" dirty="0">
                          <a:latin typeface="Arial Narrow" panose="020B0606020202030204" pitchFamily="34" charset="0"/>
                        </a:rPr>
                        <a:t>not later than 14 days before the date of departure</a:t>
                      </a:r>
                      <a:r>
                        <a:rPr lang="en-US" b="0" dirty="0">
                          <a:latin typeface="Arial Narrow" panose="020B0606020202030204" pitchFamily="34" charset="0"/>
                        </a:rPr>
                        <a:t> (for international flights) and the assistance specified and reimbursement  or rerouting as applicable. </a:t>
                      </a:r>
                    </a:p>
                  </a:txBody>
                  <a:tcPr/>
                </a:tc>
                <a:extLst>
                  <a:ext uri="{0D108BD9-81ED-4DB2-BD59-A6C34878D82A}">
                    <a16:rowId xmlns:a16="http://schemas.microsoft.com/office/drawing/2014/main" val="1148331597"/>
                  </a:ext>
                </a:extLst>
              </a:tr>
            </a:tbl>
          </a:graphicData>
        </a:graphic>
      </p:graphicFrame>
    </p:spTree>
    <p:extLst>
      <p:ext uri="{BB962C8B-B14F-4D97-AF65-F5344CB8AC3E}">
        <p14:creationId xmlns:p14="http://schemas.microsoft.com/office/powerpoint/2010/main" val="3592623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BA2E4-9C37-FEA4-FD20-36379F97D397}"/>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77DFAEE-5542-9911-86B0-7CB4E823F55E}"/>
              </a:ext>
            </a:extLst>
          </p:cNvPr>
          <p:cNvSpPr/>
          <p:nvPr/>
        </p:nvSpPr>
        <p:spPr>
          <a:xfrm>
            <a:off x="508064" y="-118784"/>
            <a:ext cx="10516472" cy="620078"/>
          </a:xfrm>
          <a:prstGeom prst="rect">
            <a:avLst/>
          </a:prstGeom>
          <a:noFill/>
          <a:ln/>
        </p:spPr>
        <p:txBody>
          <a:bodyPr wrap="none" lIns="0" tIns="0" rIns="0" bIns="0" rtlCol="0" anchor="t"/>
          <a:lstStyle/>
          <a:p>
            <a:pPr marL="0" indent="0" algn="l">
              <a:lnSpc>
                <a:spcPts val="485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Nigeria Civil Aviation Regulations – Part 19 Customer Protection</a:t>
            </a:r>
          </a:p>
          <a:p>
            <a:pPr marL="0" indent="0" algn="l">
              <a:lnSpc>
                <a:spcPts val="4850"/>
              </a:lnSpc>
              <a:buNone/>
            </a:pPr>
            <a:endParaRPr lang="en-US" sz="2400" b="1" dirty="0">
              <a:solidFill>
                <a:srgbClr val="700000"/>
              </a:solidFill>
              <a:latin typeface="Arial Narrow" panose="020B0606020202030204" pitchFamily="34" charset="0"/>
              <a:ea typeface="Merriweather Bold" pitchFamily="34" charset="-122"/>
              <a:cs typeface="Merriweather Bold" pitchFamily="34" charset="-120"/>
            </a:endParaRPr>
          </a:p>
        </p:txBody>
      </p:sp>
      <p:pic>
        <p:nvPicPr>
          <p:cNvPr id="9" name="Picture 8" descr="Top Law Firm in Nigeria, Lagos &amp; Abuja // Banwo &amp; Ighodalo">
            <a:extLst>
              <a:ext uri="{FF2B5EF4-FFF2-40B4-BE49-F238E27FC236}">
                <a16:creationId xmlns:a16="http://schemas.microsoft.com/office/drawing/2014/main" id="{84739208-32A1-E50A-1268-9470E33FD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1">
            <a:extLst>
              <a:ext uri="{FF2B5EF4-FFF2-40B4-BE49-F238E27FC236}">
                <a16:creationId xmlns:a16="http://schemas.microsoft.com/office/drawing/2014/main" id="{A8B0BD29-8574-712A-E883-F4228990B92A}"/>
              </a:ext>
            </a:extLst>
          </p:cNvPr>
          <p:cNvSpPr/>
          <p:nvPr/>
        </p:nvSpPr>
        <p:spPr>
          <a:xfrm>
            <a:off x="889040" y="779740"/>
            <a:ext cx="654487" cy="182880"/>
          </a:xfrm>
          <a:prstGeom prst="rect">
            <a:avLst/>
          </a:prstGeom>
          <a:noFill/>
          <a:ln/>
        </p:spPr>
        <p:txBody>
          <a:bodyPr wrap="none" lIns="0" tIns="0" rIns="0" bIns="0" rtlCol="0" anchor="t"/>
          <a:lstStyle/>
          <a:p>
            <a:pPr marL="0" indent="0" algn="l">
              <a:lnSpc>
                <a:spcPts val="1400"/>
              </a:lnSpc>
              <a:buNone/>
            </a:pPr>
            <a:r>
              <a:rPr lang="en-US" sz="1000" b="1">
                <a:solidFill>
                  <a:schemeClr val="bg1"/>
                </a:solidFill>
                <a:latin typeface="Arial Narrow" panose="020B0606020202030204" pitchFamily="34" charset="0"/>
                <a:ea typeface="Open Sans" pitchFamily="34" charset="-122"/>
                <a:cs typeface="Open Sans" pitchFamily="34" charset="-120"/>
              </a:rPr>
              <a:t>CHAPTER 2</a:t>
            </a:r>
            <a:endParaRPr lang="en-US" sz="1000" b="1">
              <a:solidFill>
                <a:schemeClr val="bg1"/>
              </a:solidFill>
              <a:latin typeface="Arial Narrow" panose="020B0606020202030204" pitchFamily="34" charset="0"/>
            </a:endParaRPr>
          </a:p>
        </p:txBody>
      </p:sp>
      <p:graphicFrame>
        <p:nvGraphicFramePr>
          <p:cNvPr id="13" name="Table 12">
            <a:extLst>
              <a:ext uri="{FF2B5EF4-FFF2-40B4-BE49-F238E27FC236}">
                <a16:creationId xmlns:a16="http://schemas.microsoft.com/office/drawing/2014/main" id="{50C7B8DA-3EB4-D81A-5EF1-FAA8FA31D294}"/>
              </a:ext>
            </a:extLst>
          </p:cNvPr>
          <p:cNvGraphicFramePr>
            <a:graphicFrameLocks noGrp="1"/>
          </p:cNvGraphicFramePr>
          <p:nvPr>
            <p:extLst>
              <p:ext uri="{D42A27DB-BD31-4B8C-83A1-F6EECF244321}">
                <p14:modId xmlns:p14="http://schemas.microsoft.com/office/powerpoint/2010/main" val="3718506711"/>
              </p:ext>
            </p:extLst>
          </p:nvPr>
        </p:nvGraphicFramePr>
        <p:xfrm>
          <a:off x="251460" y="501294"/>
          <a:ext cx="13921740" cy="7380311"/>
        </p:xfrm>
        <a:graphic>
          <a:graphicData uri="http://schemas.openxmlformats.org/drawingml/2006/table">
            <a:tbl>
              <a:tblPr firstRow="1" bandRow="1">
                <a:tableStyleId>{5C22544A-7EE6-4342-B048-85BDC9FD1C3A}</a:tableStyleId>
              </a:tblPr>
              <a:tblGrid>
                <a:gridCol w="498149">
                  <a:extLst>
                    <a:ext uri="{9D8B030D-6E8A-4147-A177-3AD203B41FA5}">
                      <a16:colId xmlns:a16="http://schemas.microsoft.com/office/drawing/2014/main" val="3597533475"/>
                    </a:ext>
                  </a:extLst>
                </a:gridCol>
                <a:gridCol w="2077025">
                  <a:extLst>
                    <a:ext uri="{9D8B030D-6E8A-4147-A177-3AD203B41FA5}">
                      <a16:colId xmlns:a16="http://schemas.microsoft.com/office/drawing/2014/main" val="2220039243"/>
                    </a:ext>
                  </a:extLst>
                </a:gridCol>
                <a:gridCol w="11346566">
                  <a:extLst>
                    <a:ext uri="{9D8B030D-6E8A-4147-A177-3AD203B41FA5}">
                      <a16:colId xmlns:a16="http://schemas.microsoft.com/office/drawing/2014/main" val="4092603185"/>
                    </a:ext>
                  </a:extLst>
                </a:gridCol>
              </a:tblGrid>
              <a:tr h="621371">
                <a:tc>
                  <a:txBody>
                    <a:bodyPr/>
                    <a:lstStyle/>
                    <a:p>
                      <a:pPr algn="ctr"/>
                      <a:r>
                        <a:rPr lang="en-US" b="1" dirty="0">
                          <a:latin typeface="Arial Narrow" panose="020B0606020202030204" pitchFamily="34" charset="0"/>
                        </a:rPr>
                        <a:t>S/N</a:t>
                      </a:r>
                    </a:p>
                  </a:txBody>
                  <a:tcPr/>
                </a:tc>
                <a:tc>
                  <a:txBody>
                    <a:bodyPr/>
                    <a:lstStyle/>
                    <a:p>
                      <a:pPr algn="ctr"/>
                      <a:r>
                        <a:rPr lang="en-US" b="1" dirty="0">
                          <a:latin typeface="Arial Narrow" panose="020B0606020202030204" pitchFamily="34" charset="0"/>
                        </a:rPr>
                        <a:t>Rights/Obligations </a:t>
                      </a:r>
                    </a:p>
                  </a:txBody>
                  <a:tcPr/>
                </a:tc>
                <a:tc>
                  <a:txBody>
                    <a:bodyPr/>
                    <a:lstStyle/>
                    <a:p>
                      <a:pPr algn="ctr"/>
                      <a:r>
                        <a:rPr lang="en-US" b="1" dirty="0">
                          <a:latin typeface="Arial Narrow" panose="020B0606020202030204" pitchFamily="34" charset="0"/>
                        </a:rPr>
                        <a:t>Compensation </a:t>
                      </a:r>
                    </a:p>
                  </a:txBody>
                  <a:tcPr/>
                </a:tc>
                <a:extLst>
                  <a:ext uri="{0D108BD9-81ED-4DB2-BD59-A6C34878D82A}">
                    <a16:rowId xmlns:a16="http://schemas.microsoft.com/office/drawing/2014/main" val="2911068769"/>
                  </a:ext>
                </a:extLst>
              </a:tr>
              <a:tr h="6698336">
                <a:tc>
                  <a:txBody>
                    <a:bodyPr/>
                    <a:lstStyle/>
                    <a:p>
                      <a:r>
                        <a:rPr lang="en-US" b="1" dirty="0">
                          <a:latin typeface="Arial Narrow" panose="020B0606020202030204" pitchFamily="34" charset="0"/>
                        </a:rPr>
                        <a:t>3. </a:t>
                      </a:r>
                    </a:p>
                  </a:txBody>
                  <a:tcPr/>
                </a:tc>
                <a:tc>
                  <a:txBody>
                    <a:bodyPr/>
                    <a:lstStyle/>
                    <a:p>
                      <a:pPr>
                        <a:lnSpc>
                          <a:spcPct val="100000"/>
                        </a:lnSpc>
                      </a:pPr>
                      <a:r>
                        <a:rPr lang="en-US" sz="1700" b="1" dirty="0">
                          <a:latin typeface="Arial Narrow" panose="020B0606020202030204" pitchFamily="34" charset="0"/>
                        </a:rPr>
                        <a:t>Delayed Flights</a:t>
                      </a:r>
                    </a:p>
                  </a:txBody>
                  <a:tcPr/>
                </a:tc>
                <a:tc>
                  <a:txBody>
                    <a:bodyPr/>
                    <a:lstStyle/>
                    <a:p>
                      <a:pPr>
                        <a:lnSpc>
                          <a:spcPct val="100000"/>
                        </a:lnSpc>
                      </a:pPr>
                      <a:r>
                        <a:rPr lang="en-US" sz="1750" b="0" dirty="0">
                          <a:latin typeface="Arial Narrow" panose="020B0606020202030204" pitchFamily="34" charset="0"/>
                        </a:rPr>
                        <a:t>If a Domestic Flight is delayed:</a:t>
                      </a:r>
                    </a:p>
                    <a:p>
                      <a:pPr>
                        <a:lnSpc>
                          <a:spcPct val="100000"/>
                        </a:lnSpc>
                      </a:pPr>
                      <a:endParaRPr lang="en-US" sz="175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50" b="0" dirty="0">
                          <a:latin typeface="Arial Narrow" panose="020B0606020202030204" pitchFamily="34" charset="0"/>
                        </a:rPr>
                        <a:t>Within 30 minutes: The airline must inform passengers of the reason for the delay, within 30 minutes after the scheduled departure time.</a:t>
                      </a:r>
                    </a:p>
                    <a:p>
                      <a:pPr marL="285750" indent="-285750">
                        <a:lnSpc>
                          <a:spcPct val="100000"/>
                        </a:lnSpc>
                        <a:buFont typeface="Arial" panose="020B0604020202020204" pitchFamily="34" charset="0"/>
                        <a:buChar char="•"/>
                      </a:pPr>
                      <a:endParaRPr lang="en-US" sz="175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50" b="0" dirty="0">
                          <a:latin typeface="Arial Narrow" panose="020B0606020202030204" pitchFamily="34" charset="0"/>
                        </a:rPr>
                        <a:t>After 2 hours: Passengers are entitled to receive refreshments and make up to two phone calls, send SMS, or emails.</a:t>
                      </a:r>
                    </a:p>
                    <a:p>
                      <a:pPr marL="285750" indent="-285750">
                        <a:lnSpc>
                          <a:spcPct val="100000"/>
                        </a:lnSpc>
                        <a:buFont typeface="Arial" panose="020B0604020202020204" pitchFamily="34" charset="0"/>
                        <a:buChar char="•"/>
                      </a:pPr>
                      <a:endParaRPr lang="en-US" sz="175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50" b="0" dirty="0">
                          <a:latin typeface="Arial Narrow" panose="020B0606020202030204" pitchFamily="34" charset="0"/>
                        </a:rPr>
                        <a:t>After 3 hours: Passengers must be offered either a full ticket refund or an alternative flight.</a:t>
                      </a:r>
                    </a:p>
                    <a:p>
                      <a:pPr marL="285750" indent="-285750">
                        <a:lnSpc>
                          <a:spcPct val="100000"/>
                        </a:lnSpc>
                        <a:buFont typeface="Arial" panose="020B0604020202020204" pitchFamily="34" charset="0"/>
                        <a:buChar char="•"/>
                      </a:pPr>
                      <a:endParaRPr lang="en-US" sz="175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50" b="0" dirty="0">
                          <a:latin typeface="Arial Narrow" panose="020B0606020202030204" pitchFamily="34" charset="0"/>
                        </a:rPr>
                        <a:t>Delays between 10:00 PM and 4:00 AM, or if the airport is closed: The airline must provide hotel accommodation and transport to and from the hotel.</a:t>
                      </a:r>
                    </a:p>
                    <a:p>
                      <a:pPr marL="285750" indent="-285750">
                        <a:lnSpc>
                          <a:spcPct val="100000"/>
                        </a:lnSpc>
                        <a:buFont typeface="Arial" panose="020B0604020202020204" pitchFamily="34" charset="0"/>
                        <a:buChar char="•"/>
                      </a:pPr>
                      <a:endParaRPr lang="en-US" sz="175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50" b="0" dirty="0">
                          <a:latin typeface="Arial Narrow" panose="020B0606020202030204" pitchFamily="34" charset="0"/>
                        </a:rPr>
                        <a:t>After 6 hours: Passengers are entitled to compensation. However, airlines are not required to pay compensation if the delay was caused by extraordinary circumstances beyond their control.</a:t>
                      </a:r>
                    </a:p>
                    <a:p>
                      <a:pPr>
                        <a:lnSpc>
                          <a:spcPct val="100000"/>
                        </a:lnSpc>
                      </a:pPr>
                      <a:endParaRPr lang="en-US" sz="1750" b="0"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750" b="0" dirty="0">
                          <a:latin typeface="Arial Narrow" panose="020B0606020202030204" pitchFamily="34" charset="0"/>
                        </a:rPr>
                        <a:t>If an International Flight is delayed: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750" b="0" dirty="0">
                        <a:latin typeface="Arial Narrow" panose="020B0606020202030204" pitchFamily="34" charset="0"/>
                      </a:endParaRPr>
                    </a:p>
                    <a:p>
                      <a:pPr marL="285750" indent="-285750" algn="just">
                        <a:lnSpc>
                          <a:spcPct val="100000"/>
                        </a:lnSpc>
                        <a:buFont typeface="Arial" panose="020B0604020202020204" pitchFamily="34" charset="0"/>
                        <a:buChar char="•"/>
                      </a:pPr>
                      <a:r>
                        <a:rPr lang="en-US" sz="1750" b="0" dirty="0">
                          <a:latin typeface="Arial Narrow" panose="020B0606020202030204" pitchFamily="34" charset="0"/>
                        </a:rPr>
                        <a:t>Delay of 2–4 hours: Passengers are entitled to compensation and assistance for making phone calls, sending SMS, or emails.</a:t>
                      </a:r>
                    </a:p>
                    <a:p>
                      <a:pPr marL="285750" indent="-285750">
                        <a:lnSpc>
                          <a:spcPct val="100000"/>
                        </a:lnSpc>
                        <a:buFont typeface="Arial" panose="020B0604020202020204" pitchFamily="34" charset="0"/>
                        <a:buChar char="•"/>
                      </a:pPr>
                      <a:endParaRPr lang="en-US" sz="175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50" b="0" dirty="0">
                          <a:latin typeface="Arial Narrow" panose="020B0606020202030204" pitchFamily="34" charset="0"/>
                        </a:rPr>
                        <a:t>Delay of more than 4 hours: Passengers are entitled to meals and communication assistance.</a:t>
                      </a:r>
                    </a:p>
                    <a:p>
                      <a:pPr marL="285750" indent="-285750">
                        <a:lnSpc>
                          <a:spcPct val="100000"/>
                        </a:lnSpc>
                        <a:buFont typeface="Arial" panose="020B0604020202020204" pitchFamily="34" charset="0"/>
                        <a:buChar char="•"/>
                      </a:pPr>
                      <a:endParaRPr lang="en-US" sz="175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50" b="0" dirty="0">
                          <a:latin typeface="Arial Narrow" panose="020B0606020202030204" pitchFamily="34" charset="0"/>
                        </a:rPr>
                        <a:t>Expected delay of 6 hours or more: Passengers are entitled to hotel accommodation and transport to and from the hotel.</a:t>
                      </a:r>
                    </a:p>
                    <a:p>
                      <a:pPr>
                        <a:lnSpc>
                          <a:spcPct val="100000"/>
                        </a:lnSpc>
                      </a:pPr>
                      <a:endParaRPr lang="en-US" sz="1750" b="0" dirty="0">
                        <a:latin typeface="Arial Narrow" panose="020B0606020202030204" pitchFamily="34" charset="0"/>
                      </a:endParaRPr>
                    </a:p>
                    <a:p>
                      <a:pPr algn="just">
                        <a:lnSpc>
                          <a:spcPct val="100000"/>
                        </a:lnSpc>
                      </a:pPr>
                      <a:r>
                        <a:rPr lang="en-US" sz="1750" b="1" dirty="0">
                          <a:solidFill>
                            <a:srgbClr val="700000"/>
                          </a:solidFill>
                          <a:latin typeface="Arial Narrow" panose="020B0606020202030204" pitchFamily="34" charset="0"/>
                        </a:rPr>
                        <a:t>Compensation is: 25% of the fares or passenger ticket price for (Domestic Flights); and 30% of the passenger ticket price (for international flights).</a:t>
                      </a:r>
                    </a:p>
                  </a:txBody>
                  <a:tcPr/>
                </a:tc>
                <a:extLst>
                  <a:ext uri="{0D108BD9-81ED-4DB2-BD59-A6C34878D82A}">
                    <a16:rowId xmlns:a16="http://schemas.microsoft.com/office/drawing/2014/main" val="820628422"/>
                  </a:ext>
                </a:extLst>
              </a:tr>
            </a:tbl>
          </a:graphicData>
        </a:graphic>
      </p:graphicFrame>
    </p:spTree>
    <p:extLst>
      <p:ext uri="{BB962C8B-B14F-4D97-AF65-F5344CB8AC3E}">
        <p14:creationId xmlns:p14="http://schemas.microsoft.com/office/powerpoint/2010/main" val="2748633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EE3BF-E343-3EBA-F4EC-987323A46B7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996FF12-67A8-0556-4ACE-570FACE2D5C5}"/>
              </a:ext>
            </a:extLst>
          </p:cNvPr>
          <p:cNvSpPr/>
          <p:nvPr/>
        </p:nvSpPr>
        <p:spPr>
          <a:xfrm>
            <a:off x="508064" y="-118784"/>
            <a:ext cx="10516472" cy="620078"/>
          </a:xfrm>
          <a:prstGeom prst="rect">
            <a:avLst/>
          </a:prstGeom>
          <a:noFill/>
          <a:ln/>
        </p:spPr>
        <p:txBody>
          <a:bodyPr wrap="none" lIns="0" tIns="0" rIns="0" bIns="0" rtlCol="0" anchor="t"/>
          <a:lstStyle/>
          <a:p>
            <a:pPr marL="0" indent="0" algn="l">
              <a:lnSpc>
                <a:spcPts val="485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Nigeria Civil Aviation Regulations – Part 19 Customer Protection</a:t>
            </a:r>
          </a:p>
          <a:p>
            <a:pPr marL="0" indent="0" algn="l">
              <a:lnSpc>
                <a:spcPts val="4850"/>
              </a:lnSpc>
              <a:buNone/>
            </a:pPr>
            <a:endParaRPr lang="en-US" sz="2400" b="1" dirty="0">
              <a:solidFill>
                <a:srgbClr val="700000"/>
              </a:solidFill>
              <a:latin typeface="Arial Narrow" panose="020B0606020202030204" pitchFamily="34" charset="0"/>
              <a:ea typeface="Merriweather Bold" pitchFamily="34" charset="-122"/>
              <a:cs typeface="Merriweather Bold" pitchFamily="34" charset="-120"/>
            </a:endParaRPr>
          </a:p>
        </p:txBody>
      </p:sp>
      <p:pic>
        <p:nvPicPr>
          <p:cNvPr id="9" name="Picture 8" descr="Top Law Firm in Nigeria, Lagos &amp; Abuja // Banwo &amp; Ighodalo">
            <a:extLst>
              <a:ext uri="{FF2B5EF4-FFF2-40B4-BE49-F238E27FC236}">
                <a16:creationId xmlns:a16="http://schemas.microsoft.com/office/drawing/2014/main" id="{D8AD8C28-1FF1-8870-6E5C-121A827FD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1">
            <a:extLst>
              <a:ext uri="{FF2B5EF4-FFF2-40B4-BE49-F238E27FC236}">
                <a16:creationId xmlns:a16="http://schemas.microsoft.com/office/drawing/2014/main" id="{D9E3A875-CCA2-5C9B-AADD-7ACE576FB8AF}"/>
              </a:ext>
            </a:extLst>
          </p:cNvPr>
          <p:cNvSpPr/>
          <p:nvPr/>
        </p:nvSpPr>
        <p:spPr>
          <a:xfrm>
            <a:off x="889040" y="779740"/>
            <a:ext cx="654487" cy="182880"/>
          </a:xfrm>
          <a:prstGeom prst="rect">
            <a:avLst/>
          </a:prstGeom>
          <a:noFill/>
          <a:ln/>
        </p:spPr>
        <p:txBody>
          <a:bodyPr wrap="none" lIns="0" tIns="0" rIns="0" bIns="0" rtlCol="0" anchor="t"/>
          <a:lstStyle/>
          <a:p>
            <a:pPr marL="0" indent="0" algn="l">
              <a:lnSpc>
                <a:spcPts val="1400"/>
              </a:lnSpc>
              <a:buNone/>
            </a:pPr>
            <a:r>
              <a:rPr lang="en-US" sz="1000" b="1">
                <a:solidFill>
                  <a:schemeClr val="bg1"/>
                </a:solidFill>
                <a:latin typeface="Arial Narrow" panose="020B0606020202030204" pitchFamily="34" charset="0"/>
                <a:ea typeface="Open Sans" pitchFamily="34" charset="-122"/>
                <a:cs typeface="Open Sans" pitchFamily="34" charset="-120"/>
              </a:rPr>
              <a:t>CHAPTER 2</a:t>
            </a:r>
            <a:endParaRPr lang="en-US" sz="1000" b="1">
              <a:solidFill>
                <a:schemeClr val="bg1"/>
              </a:solidFill>
              <a:latin typeface="Arial Narrow" panose="020B0606020202030204" pitchFamily="34" charset="0"/>
            </a:endParaRPr>
          </a:p>
        </p:txBody>
      </p:sp>
      <p:graphicFrame>
        <p:nvGraphicFramePr>
          <p:cNvPr id="13" name="Table 12">
            <a:extLst>
              <a:ext uri="{FF2B5EF4-FFF2-40B4-BE49-F238E27FC236}">
                <a16:creationId xmlns:a16="http://schemas.microsoft.com/office/drawing/2014/main" id="{70A78F3C-DCC0-7573-C6BB-C041DBA94D52}"/>
              </a:ext>
            </a:extLst>
          </p:cNvPr>
          <p:cNvGraphicFramePr>
            <a:graphicFrameLocks noGrp="1"/>
          </p:cNvGraphicFramePr>
          <p:nvPr>
            <p:extLst>
              <p:ext uri="{D42A27DB-BD31-4B8C-83A1-F6EECF244321}">
                <p14:modId xmlns:p14="http://schemas.microsoft.com/office/powerpoint/2010/main" val="2063905774"/>
              </p:ext>
            </p:extLst>
          </p:nvPr>
        </p:nvGraphicFramePr>
        <p:xfrm>
          <a:off x="297180" y="692723"/>
          <a:ext cx="14036040" cy="7254240"/>
        </p:xfrm>
        <a:graphic>
          <a:graphicData uri="http://schemas.openxmlformats.org/drawingml/2006/table">
            <a:tbl>
              <a:tblPr firstRow="1" bandRow="1">
                <a:tableStyleId>{5C22544A-7EE6-4342-B048-85BDC9FD1C3A}</a:tableStyleId>
              </a:tblPr>
              <a:tblGrid>
                <a:gridCol w="502239">
                  <a:extLst>
                    <a:ext uri="{9D8B030D-6E8A-4147-A177-3AD203B41FA5}">
                      <a16:colId xmlns:a16="http://schemas.microsoft.com/office/drawing/2014/main" val="3597533475"/>
                    </a:ext>
                  </a:extLst>
                </a:gridCol>
                <a:gridCol w="1972657">
                  <a:extLst>
                    <a:ext uri="{9D8B030D-6E8A-4147-A177-3AD203B41FA5}">
                      <a16:colId xmlns:a16="http://schemas.microsoft.com/office/drawing/2014/main" val="2220039243"/>
                    </a:ext>
                  </a:extLst>
                </a:gridCol>
                <a:gridCol w="11561144">
                  <a:extLst>
                    <a:ext uri="{9D8B030D-6E8A-4147-A177-3AD203B41FA5}">
                      <a16:colId xmlns:a16="http://schemas.microsoft.com/office/drawing/2014/main" val="4092603185"/>
                    </a:ext>
                  </a:extLst>
                </a:gridCol>
              </a:tblGrid>
              <a:tr h="319387">
                <a:tc>
                  <a:txBody>
                    <a:bodyPr/>
                    <a:lstStyle/>
                    <a:p>
                      <a:pPr algn="ctr"/>
                      <a:r>
                        <a:rPr lang="en-US" sz="1600" b="1" dirty="0">
                          <a:latin typeface="Arial Narrow" panose="020B0606020202030204" pitchFamily="34" charset="0"/>
                        </a:rPr>
                        <a:t>S/N</a:t>
                      </a:r>
                    </a:p>
                  </a:txBody>
                  <a:tcPr/>
                </a:tc>
                <a:tc>
                  <a:txBody>
                    <a:bodyPr/>
                    <a:lstStyle/>
                    <a:p>
                      <a:pPr algn="ctr"/>
                      <a:r>
                        <a:rPr lang="en-US" sz="1600" b="1" dirty="0">
                          <a:latin typeface="Arial Narrow" panose="020B0606020202030204" pitchFamily="34" charset="0"/>
                        </a:rPr>
                        <a:t>Rights/Obligations </a:t>
                      </a:r>
                    </a:p>
                  </a:txBody>
                  <a:tcPr/>
                </a:tc>
                <a:tc>
                  <a:txBody>
                    <a:bodyPr/>
                    <a:lstStyle/>
                    <a:p>
                      <a:pPr algn="ctr"/>
                      <a:r>
                        <a:rPr lang="en-US" sz="1600" b="1" dirty="0">
                          <a:latin typeface="Arial Narrow" panose="020B0606020202030204" pitchFamily="34" charset="0"/>
                        </a:rPr>
                        <a:t>Compensation </a:t>
                      </a:r>
                    </a:p>
                  </a:txBody>
                  <a:tcPr/>
                </a:tc>
                <a:extLst>
                  <a:ext uri="{0D108BD9-81ED-4DB2-BD59-A6C34878D82A}">
                    <a16:rowId xmlns:a16="http://schemas.microsoft.com/office/drawing/2014/main" val="2911068769"/>
                  </a:ext>
                </a:extLst>
              </a:tr>
              <a:tr h="3736502">
                <a:tc>
                  <a:txBody>
                    <a:bodyPr/>
                    <a:lstStyle/>
                    <a:p>
                      <a:r>
                        <a:rPr lang="en-US" sz="1600" b="1" dirty="0">
                          <a:latin typeface="Arial Narrow" panose="020B0606020202030204" pitchFamily="34" charset="0"/>
                        </a:rPr>
                        <a:t>4. </a:t>
                      </a:r>
                    </a:p>
                  </a:txBody>
                  <a:tcPr/>
                </a:tc>
                <a:tc>
                  <a:txBody>
                    <a:bodyPr/>
                    <a:lstStyle/>
                    <a:p>
                      <a:pPr>
                        <a:lnSpc>
                          <a:spcPct val="100000"/>
                        </a:lnSpc>
                      </a:pPr>
                      <a:r>
                        <a:rPr lang="en-US" sz="1600" b="1" dirty="0">
                          <a:latin typeface="Arial Narrow" panose="020B0606020202030204" pitchFamily="34" charset="0"/>
                        </a:rPr>
                        <a:t>Tarmac Delay</a:t>
                      </a:r>
                    </a:p>
                  </a:txBody>
                  <a:tcPr/>
                </a:tc>
                <a:tc>
                  <a:txBody>
                    <a:bodyPr/>
                    <a:lstStyle/>
                    <a:p>
                      <a:pPr>
                        <a:lnSpc>
                          <a:spcPct val="100000"/>
                        </a:lnSpc>
                      </a:pPr>
                      <a:r>
                        <a:rPr lang="en-US" sz="1700" b="0" dirty="0">
                          <a:latin typeface="Arial Narrow" panose="020B0606020202030204" pitchFamily="34" charset="0"/>
                        </a:rPr>
                        <a:t>If a flight is delayed on the tarmac after the aircraft doors are closed for take-off or after landing, the air carrier shall provide:</a:t>
                      </a:r>
                    </a:p>
                    <a:p>
                      <a:pPr>
                        <a:lnSpc>
                          <a:spcPct val="100000"/>
                        </a:lnSpc>
                      </a:pPr>
                      <a:endParaRPr lang="en-US" sz="170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00" b="0" dirty="0">
                          <a:latin typeface="Arial Narrow" panose="020B0606020202030204" pitchFamily="34" charset="0"/>
                        </a:rPr>
                        <a:t>Information updates: Provide passengers with the reason for the delay and status updates every 30 minutes.</a:t>
                      </a:r>
                    </a:p>
                    <a:p>
                      <a:pPr marL="285750" indent="-285750">
                        <a:lnSpc>
                          <a:spcPct val="100000"/>
                        </a:lnSpc>
                        <a:buFont typeface="Arial" panose="020B0604020202020204" pitchFamily="34" charset="0"/>
                        <a:buChar char="•"/>
                      </a:pPr>
                      <a:endParaRPr lang="en-US" sz="170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00" b="0" dirty="0">
                          <a:latin typeface="Arial Narrow" panose="020B0606020202030204" pitchFamily="34" charset="0"/>
                        </a:rPr>
                        <a:t>Basic facilities: Ensure access to lavatories and adequate ventilation or cooling.</a:t>
                      </a:r>
                      <a:br>
                        <a:rPr lang="en-US" sz="1700" b="0" dirty="0">
                          <a:latin typeface="Arial Narrow" panose="020B0606020202030204" pitchFamily="34" charset="0"/>
                        </a:rPr>
                      </a:br>
                      <a:endParaRPr lang="en-US" sz="170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00" b="0" dirty="0">
                          <a:latin typeface="Arial Narrow" panose="020B0606020202030204" pitchFamily="34" charset="0"/>
                        </a:rPr>
                        <a:t>Food and drink: Provide food and beverages in reasonable quantities no later than 2 hours after the start of the tarmac delay.</a:t>
                      </a:r>
                    </a:p>
                    <a:p>
                      <a:pPr marL="285750" indent="-285750">
                        <a:lnSpc>
                          <a:spcPct val="100000"/>
                        </a:lnSpc>
                        <a:buFont typeface="Arial" panose="020B0604020202020204" pitchFamily="34" charset="0"/>
                        <a:buChar char="•"/>
                      </a:pPr>
                      <a:endParaRPr lang="en-US" sz="170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00" b="0" dirty="0">
                          <a:latin typeface="Arial Narrow" panose="020B0606020202030204" pitchFamily="34" charset="0"/>
                        </a:rPr>
                        <a:t>Disembarkation: Offer passengers the opportunity to disembark before the tarmac delay exceeds three hours.</a:t>
                      </a:r>
                    </a:p>
                    <a:p>
                      <a:pPr marL="285750" indent="-285750">
                        <a:lnSpc>
                          <a:spcPct val="100000"/>
                        </a:lnSpc>
                        <a:buFont typeface="Arial" panose="020B0604020202020204" pitchFamily="34" charset="0"/>
                        <a:buChar char="•"/>
                      </a:pPr>
                      <a:endParaRPr lang="en-US" sz="170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00" b="0" dirty="0">
                          <a:latin typeface="Arial Narrow" panose="020B0606020202030204" pitchFamily="34" charset="0"/>
                        </a:rPr>
                        <a:t>Contingency plan: Maintain and adhere to a Contingency Plan for lengthy tarmac delays for flights at each airport where it operates or markets air service.</a:t>
                      </a:r>
                    </a:p>
                    <a:p>
                      <a:pPr marL="285750" indent="-285750">
                        <a:lnSpc>
                          <a:spcPct val="100000"/>
                        </a:lnSpc>
                        <a:buFont typeface="Arial" panose="020B0604020202020204" pitchFamily="34" charset="0"/>
                        <a:buChar char="•"/>
                      </a:pPr>
                      <a:endParaRPr lang="en-US" sz="1700" b="0" dirty="0">
                        <a:latin typeface="Arial Narrow" panose="020B0606020202030204" pitchFamily="34" charset="0"/>
                      </a:endParaRPr>
                    </a:p>
                    <a:p>
                      <a:pPr marL="285750" indent="-285750">
                        <a:lnSpc>
                          <a:spcPct val="100000"/>
                        </a:lnSpc>
                        <a:buFont typeface="Arial" panose="020B0604020202020204" pitchFamily="34" charset="0"/>
                        <a:buChar char="•"/>
                      </a:pPr>
                      <a:r>
                        <a:rPr lang="en-US" sz="1700" b="0" dirty="0">
                          <a:latin typeface="Arial Narrow" panose="020B0606020202030204" pitchFamily="34" charset="0"/>
                        </a:rPr>
                        <a:t>Reporting: Submit a completed mandatory tarmac delay report to the relevant Authority. For domestic flights, the report is required after two hours; for international flights, after three hours.</a:t>
                      </a:r>
                    </a:p>
                  </a:txBody>
                  <a:tcPr/>
                </a:tc>
                <a:extLst>
                  <a:ext uri="{0D108BD9-81ED-4DB2-BD59-A6C34878D82A}">
                    <a16:rowId xmlns:a16="http://schemas.microsoft.com/office/drawing/2014/main" val="820628422"/>
                  </a:ext>
                </a:extLst>
              </a:tr>
              <a:tr h="2714789">
                <a:tc>
                  <a:txBody>
                    <a:bodyPr/>
                    <a:lstStyle/>
                    <a:p>
                      <a:r>
                        <a:rPr lang="en-US" sz="1600" b="1" dirty="0">
                          <a:latin typeface="Arial Narrow" panose="020B0606020202030204" pitchFamily="34" charset="0"/>
                        </a:rPr>
                        <a:t>5. </a:t>
                      </a:r>
                    </a:p>
                  </a:txBody>
                  <a:tcPr/>
                </a:tc>
                <a:tc>
                  <a:txBody>
                    <a:bodyPr/>
                    <a:lstStyle/>
                    <a:p>
                      <a:pPr>
                        <a:lnSpc>
                          <a:spcPct val="100000"/>
                        </a:lnSpc>
                      </a:pPr>
                      <a:r>
                        <a:rPr lang="en-US" sz="1600" b="1" dirty="0">
                          <a:latin typeface="Arial Narrow" panose="020B0606020202030204" pitchFamily="34" charset="0"/>
                        </a:rPr>
                        <a:t>Cancellation </a:t>
                      </a:r>
                    </a:p>
                  </a:txBody>
                  <a:tcPr/>
                </a:tc>
                <a:tc>
                  <a:txBody>
                    <a:bodyPr/>
                    <a:lstStyle/>
                    <a:p>
                      <a:r>
                        <a:rPr lang="en-US" sz="1700" b="0" dirty="0">
                          <a:latin typeface="Arial Narrow" panose="020B0606020202030204" pitchFamily="34" charset="0"/>
                        </a:rPr>
                        <a:t>If a flight is cancelled, the passengers are entitled to receive: </a:t>
                      </a:r>
                    </a:p>
                    <a:p>
                      <a:endParaRPr lang="en-US" sz="1700" b="0" dirty="0">
                        <a:latin typeface="Arial Narrow" panose="020B0606020202030204" pitchFamily="34" charset="0"/>
                      </a:endParaRPr>
                    </a:p>
                    <a:p>
                      <a:r>
                        <a:rPr lang="en-US" sz="1700" b="0" dirty="0">
                          <a:latin typeface="Arial Narrow" panose="020B0606020202030204" pitchFamily="34" charset="0"/>
                        </a:rPr>
                        <a:t>Assistance and care: Meals, communication support (phone calls, SMS, emails), and hotel accommodation, full refund or rebooking on an alternative flight.</a:t>
                      </a:r>
                    </a:p>
                    <a:p>
                      <a:endParaRPr lang="en-US" sz="1700" b="0" dirty="0">
                        <a:latin typeface="Arial Narrow" panose="020B0606020202030204" pitchFamily="34" charset="0"/>
                      </a:endParaRPr>
                    </a:p>
                    <a:p>
                      <a:r>
                        <a:rPr lang="en-US" sz="1700" b="0" dirty="0">
                          <a:latin typeface="Arial Narrow" panose="020B0606020202030204" pitchFamily="34" charset="0"/>
                        </a:rPr>
                        <a:t>Compensation: Passengers are entitled to compensation unless:</a:t>
                      </a:r>
                    </a:p>
                    <a:p>
                      <a:r>
                        <a:rPr lang="en-US" sz="1700" b="0" dirty="0">
                          <a:latin typeface="Arial Narrow" panose="020B0606020202030204" pitchFamily="34" charset="0"/>
                        </a:rPr>
                        <a:t>For domestic flights, they were informed at least 24 hours before departure; or</a:t>
                      </a:r>
                    </a:p>
                    <a:p>
                      <a:r>
                        <a:rPr lang="en-US" sz="1700" b="0" dirty="0">
                          <a:latin typeface="Arial Narrow" panose="020B0606020202030204" pitchFamily="34" charset="0"/>
                        </a:rPr>
                        <a:t>For international flights, they were informed at least 7 days before departure.</a:t>
                      </a:r>
                    </a:p>
                    <a:p>
                      <a:endParaRPr lang="en-US" sz="1700" b="0" dirty="0">
                        <a:latin typeface="Arial Narrow" panose="020B0606020202030204" pitchFamily="34" charset="0"/>
                      </a:endParaRPr>
                    </a:p>
                    <a:p>
                      <a:r>
                        <a:rPr lang="en-US" sz="1700" b="0" dirty="0">
                          <a:latin typeface="Arial Narrow" panose="020B0606020202030204" pitchFamily="34" charset="0"/>
                        </a:rPr>
                        <a:t>Limitations: Airlines are not liable for cancellations caused by extraordinary circumstances beyond their control</a:t>
                      </a:r>
                    </a:p>
                    <a:p>
                      <a:pPr marL="0" indent="0">
                        <a:lnSpc>
                          <a:spcPct val="100000"/>
                        </a:lnSpc>
                        <a:buFont typeface="Arial" panose="020B0604020202020204" pitchFamily="34" charset="0"/>
                        <a:buNone/>
                      </a:pPr>
                      <a:endParaRPr lang="en-US" sz="1700" b="0" dirty="0">
                        <a:latin typeface="Arial Narrow" panose="020B0606020202030204" pitchFamily="34" charset="0"/>
                      </a:endParaRPr>
                    </a:p>
                  </a:txBody>
                  <a:tcPr/>
                </a:tc>
                <a:extLst>
                  <a:ext uri="{0D108BD9-81ED-4DB2-BD59-A6C34878D82A}">
                    <a16:rowId xmlns:a16="http://schemas.microsoft.com/office/drawing/2014/main" val="2229341352"/>
                  </a:ext>
                </a:extLst>
              </a:tr>
            </a:tbl>
          </a:graphicData>
        </a:graphic>
      </p:graphicFrame>
    </p:spTree>
    <p:extLst>
      <p:ext uri="{BB962C8B-B14F-4D97-AF65-F5344CB8AC3E}">
        <p14:creationId xmlns:p14="http://schemas.microsoft.com/office/powerpoint/2010/main" val="1089573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4C65B1-9F33-2DB4-5C2E-C46BC62C3954}"/>
            </a:ext>
          </a:extLst>
        </p:cNvPr>
        <p:cNvGrpSpPr/>
        <p:nvPr/>
      </p:nvGrpSpPr>
      <p:grpSpPr>
        <a:xfrm>
          <a:off x="0" y="0"/>
          <a:ext cx="0" cy="0"/>
          <a:chOff x="0" y="0"/>
          <a:chExt cx="0" cy="0"/>
        </a:xfrm>
      </p:grpSpPr>
      <p:pic>
        <p:nvPicPr>
          <p:cNvPr id="1028" name="Picture 4" descr="Safety Management in Aviation - F24">
            <a:extLst>
              <a:ext uri="{FF2B5EF4-FFF2-40B4-BE49-F238E27FC236}">
                <a16:creationId xmlns:a16="http://schemas.microsoft.com/office/drawing/2014/main" id="{5664CCF8-8427-985F-8187-C4E83BE130C8}"/>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33333"/>
          <a:stretch>
            <a:fillRect/>
          </a:stretch>
        </p:blipFill>
        <p:spPr bwMode="auto">
          <a:xfrm>
            <a:off x="20" y="10"/>
            <a:ext cx="14630380" cy="8229590"/>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5127">
            <a:extLst>
              <a:ext uri="{FF2B5EF4-FFF2-40B4-BE49-F238E27FC236}">
                <a16:creationId xmlns:a16="http://schemas.microsoft.com/office/drawing/2014/main" id="{0AA807F3-E29D-38FD-490D-09925D94B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B9FC77-3BA0-99AB-7C6C-D9E495ECDF05}"/>
              </a:ext>
            </a:extLst>
          </p:cNvPr>
          <p:cNvSpPr txBox="1"/>
          <p:nvPr/>
        </p:nvSpPr>
        <p:spPr>
          <a:xfrm>
            <a:off x="628651" y="6380688"/>
            <a:ext cx="13453110" cy="893803"/>
          </a:xfrm>
          <a:prstGeom prst="rect">
            <a:avLst/>
          </a:prstGeom>
        </p:spPr>
        <p:txBody>
          <a:bodyPr vert="horz" lIns="91440" tIns="45720" rIns="91440" bIns="45720" rtlCol="0" anchor="ctr">
            <a:normAutofit/>
          </a:bodyPr>
          <a:lstStyle/>
          <a:p>
            <a:pPr algn="ctr">
              <a:lnSpc>
                <a:spcPct val="90000"/>
              </a:lnSpc>
              <a:spcBef>
                <a:spcPct val="0"/>
              </a:spcBef>
              <a:spcAft>
                <a:spcPts val="720"/>
              </a:spcAft>
            </a:pPr>
            <a:r>
              <a:rPr lang="en-US" sz="4000" b="1" dirty="0">
                <a:latin typeface="Arial Narrow" panose="020B0606020202030204" pitchFamily="34" charset="0"/>
                <a:ea typeface="+mj-ea"/>
                <a:cs typeface="+mj-cs"/>
              </a:rPr>
              <a:t>04. COMPLAINT AND CLAIMS</a:t>
            </a:r>
          </a:p>
        </p:txBody>
      </p:sp>
      <p:cxnSp>
        <p:nvCxnSpPr>
          <p:cNvPr id="5133" name="Straight Connector 5132">
            <a:extLst>
              <a:ext uri="{FF2B5EF4-FFF2-40B4-BE49-F238E27FC236}">
                <a16:creationId xmlns:a16="http://schemas.microsoft.com/office/drawing/2014/main" id="{069280C4-D185-0F8E-5FAF-37512A65DD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5" name="Straight Connector 5134">
            <a:extLst>
              <a:ext uri="{FF2B5EF4-FFF2-40B4-BE49-F238E27FC236}">
                <a16:creationId xmlns:a16="http://schemas.microsoft.com/office/drawing/2014/main" id="{0A82DE96-9353-EAA1-9044-4A8286F1EE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510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793790" y="857369"/>
            <a:ext cx="1056561" cy="373142"/>
          </a:xfrm>
          <a:prstGeom prst="roundRect">
            <a:avLst>
              <a:gd name="adj" fmla="val 17872"/>
            </a:avLst>
          </a:prstGeom>
          <a:solidFill>
            <a:srgbClr val="700000"/>
          </a:solidFill>
          <a:ln/>
        </p:spPr>
        <p:txBody>
          <a:bodyPr/>
          <a:lstStyle/>
          <a:p>
            <a:endParaRPr lang="en-NG" b="1">
              <a:solidFill>
                <a:schemeClr val="bg1"/>
              </a:solidFill>
              <a:latin typeface="Arial Narrow" panose="020B0606020202030204" pitchFamily="34" charset="0"/>
              <a:cs typeface="Raavi" panose="020B0502040204020203" pitchFamily="34" charset="0"/>
            </a:endParaRPr>
          </a:p>
        </p:txBody>
      </p:sp>
      <p:sp>
        <p:nvSpPr>
          <p:cNvPr id="3" name="Text 1"/>
          <p:cNvSpPr/>
          <p:nvPr/>
        </p:nvSpPr>
        <p:spPr>
          <a:xfrm>
            <a:off x="912852" y="916900"/>
            <a:ext cx="818436" cy="254079"/>
          </a:xfrm>
          <a:prstGeom prst="rect">
            <a:avLst/>
          </a:prstGeom>
          <a:noFill/>
          <a:ln/>
        </p:spPr>
        <p:txBody>
          <a:bodyPr wrap="none" lIns="0" tIns="0" rIns="0" bIns="0" rtlCol="0" anchor="t"/>
          <a:lstStyle/>
          <a:p>
            <a:pPr marL="0" indent="0" algn="l">
              <a:lnSpc>
                <a:spcPts val="2000"/>
              </a:lnSpc>
              <a:buNone/>
            </a:pPr>
            <a:r>
              <a:rPr lang="en-US" sz="1250" b="1">
                <a:solidFill>
                  <a:schemeClr val="bg1"/>
                </a:solidFill>
                <a:latin typeface="Arial Narrow" panose="020B0606020202030204" pitchFamily="34" charset="0"/>
                <a:ea typeface="Open Sans" pitchFamily="34" charset="-122"/>
                <a:cs typeface="Raavi" panose="020B0502040204020203" pitchFamily="34" charset="0"/>
              </a:rPr>
              <a:t>CHAPTER 1</a:t>
            </a:r>
            <a:endParaRPr lang="en-US" sz="1250" b="1">
              <a:solidFill>
                <a:schemeClr val="bg1"/>
              </a:solidFill>
              <a:latin typeface="Arial Narrow" panose="020B0606020202030204" pitchFamily="34" charset="0"/>
              <a:cs typeface="Raavi" panose="020B0502040204020203" pitchFamily="34" charset="0"/>
            </a:endParaRPr>
          </a:p>
        </p:txBody>
      </p:sp>
      <p:sp>
        <p:nvSpPr>
          <p:cNvPr id="4" name="Text 2"/>
          <p:cNvSpPr/>
          <p:nvPr/>
        </p:nvSpPr>
        <p:spPr>
          <a:xfrm>
            <a:off x="1949529" y="916900"/>
            <a:ext cx="1178242" cy="254079"/>
          </a:xfrm>
          <a:prstGeom prst="rect">
            <a:avLst/>
          </a:prstGeom>
          <a:noFill/>
          <a:ln/>
        </p:spPr>
        <p:txBody>
          <a:bodyPr wrap="none" lIns="0" tIns="0" rIns="0" bIns="0" rtlCol="0" anchor="t"/>
          <a:lstStyle/>
          <a:p>
            <a:pPr marL="0" indent="0" algn="l">
              <a:lnSpc>
                <a:spcPts val="2000"/>
              </a:lnSpc>
              <a:buNone/>
            </a:pPr>
            <a:r>
              <a:rPr lang="en-US" sz="1250" b="1">
                <a:solidFill>
                  <a:srgbClr val="700000"/>
                </a:solidFill>
                <a:latin typeface="Arial Narrow" panose="020B0606020202030204" pitchFamily="34" charset="0"/>
                <a:ea typeface="Open Sans" pitchFamily="34" charset="-122"/>
                <a:cs typeface="Raavi" panose="020B0502040204020203" pitchFamily="34" charset="0"/>
              </a:rPr>
              <a:t>INTRODUCTION</a:t>
            </a:r>
            <a:endParaRPr lang="en-US" sz="1250" b="1">
              <a:solidFill>
                <a:srgbClr val="700000"/>
              </a:solidFill>
              <a:latin typeface="Arial Narrow" panose="020B0606020202030204" pitchFamily="34" charset="0"/>
              <a:cs typeface="Raavi" panose="020B0502040204020203" pitchFamily="34" charset="0"/>
            </a:endParaRPr>
          </a:p>
        </p:txBody>
      </p:sp>
      <p:sp>
        <p:nvSpPr>
          <p:cNvPr id="5" name="Text 3"/>
          <p:cNvSpPr/>
          <p:nvPr/>
        </p:nvSpPr>
        <p:spPr>
          <a:xfrm>
            <a:off x="1471553" y="515514"/>
            <a:ext cx="11070074" cy="898982"/>
          </a:xfrm>
          <a:prstGeom prst="rect">
            <a:avLst/>
          </a:prstGeom>
          <a:noFill/>
          <a:ln/>
        </p:spPr>
        <p:txBody>
          <a:bodyPr wrap="none" lIns="0" tIns="0" rIns="0" bIns="0" rtlCol="0" anchor="t"/>
          <a:lstStyle/>
          <a:p>
            <a:pPr marL="0" indent="0" algn="ctr">
              <a:lnSpc>
                <a:spcPts val="4850"/>
              </a:lnSpc>
              <a:buNone/>
            </a:pPr>
            <a:r>
              <a:rPr lang="en-US" sz="3200" b="1" dirty="0">
                <a:solidFill>
                  <a:srgbClr val="700000"/>
                </a:solidFill>
                <a:latin typeface="Arial Narrow" panose="020B0606020202030204" pitchFamily="34" charset="0"/>
                <a:ea typeface="Merriweather Bold" pitchFamily="34" charset="-122"/>
                <a:cs typeface="Raavi" panose="020B0502040204020203" pitchFamily="34" charset="0"/>
              </a:rPr>
              <a:t>INTRODUCTION</a:t>
            </a:r>
            <a:r>
              <a:rPr lang="en-US" sz="2400" b="1" dirty="0">
                <a:solidFill>
                  <a:srgbClr val="700000"/>
                </a:solidFill>
                <a:latin typeface="Arial Narrow" panose="020B0606020202030204" pitchFamily="34" charset="0"/>
                <a:ea typeface="Merriweather Bold" pitchFamily="34" charset="-122"/>
                <a:cs typeface="Raavi" panose="020B0502040204020203" pitchFamily="34" charset="0"/>
              </a:rPr>
              <a:t> </a:t>
            </a:r>
            <a:endParaRPr lang="en-US" sz="2400" dirty="0">
              <a:solidFill>
                <a:srgbClr val="700000"/>
              </a:solidFill>
              <a:latin typeface="Arial Narrow" panose="020B0606020202030204" pitchFamily="34" charset="0"/>
              <a:cs typeface="Raavi" panose="020B0502040204020203" pitchFamily="34" charset="0"/>
            </a:endParaRPr>
          </a:p>
        </p:txBody>
      </p:sp>
      <p:sp>
        <p:nvSpPr>
          <p:cNvPr id="6" name="Text 4"/>
          <p:cNvSpPr/>
          <p:nvPr/>
        </p:nvSpPr>
        <p:spPr>
          <a:xfrm>
            <a:off x="2198913" y="1844960"/>
            <a:ext cx="10945587" cy="1879653"/>
          </a:xfrm>
          <a:prstGeom prst="rect">
            <a:avLst/>
          </a:prstGeom>
          <a:noFill/>
          <a:ln/>
        </p:spPr>
        <p:txBody>
          <a:bodyPr wrap="square" lIns="0" tIns="0" rIns="0" bIns="0" rtlCol="0" anchor="t"/>
          <a:lstStyle/>
          <a:p>
            <a:pPr algn="just">
              <a:lnSpc>
                <a:spcPts val="2500"/>
              </a:lnSpc>
            </a:pPr>
            <a:r>
              <a:rPr lang="en-US" sz="2400" dirty="0">
                <a:latin typeface="Arial Narrow" panose="020B0606020202030204" pitchFamily="34" charset="0"/>
                <a:ea typeface="Open Sans" pitchFamily="34" charset="-122"/>
                <a:cs typeface="Raavi" panose="020B0502040204020203" pitchFamily="34" charset="0"/>
              </a:rPr>
              <a:t>Air passengers/ consignors occupy a structurally weaker position, relative to airline operators (who control pricing, scheduling, safety decisions and general terms of the carriage), who typically use standard-form tickets to regulate the contractual relationship, with minimal or no room for negotiations. </a:t>
            </a:r>
            <a:r>
              <a:rPr lang="en-US" sz="2400" dirty="0">
                <a:solidFill>
                  <a:srgbClr val="C00000"/>
                </a:solidFill>
                <a:latin typeface="Arial Narrow" panose="020B0606020202030204" pitchFamily="34" charset="0"/>
                <a:ea typeface="Open Sans" pitchFamily="34" charset="-122"/>
                <a:cs typeface="Raavi" panose="020B0502040204020203" pitchFamily="34" charset="0"/>
              </a:rPr>
              <a:t>Therefore, mandatory c</a:t>
            </a:r>
            <a:r>
              <a:rPr lang="en-US" sz="2400" dirty="0">
                <a:solidFill>
                  <a:srgbClr val="C00000"/>
                </a:solidFill>
                <a:latin typeface="Arial Narrow" panose="020B0606020202030204" pitchFamily="34" charset="0"/>
              </a:rPr>
              <a:t>ompensation frameworks serve to provide a mechanism for redress for customers, while taking into consideration and balancing the need to preserve the sustainability of the aviation industry and maintaining a fair relationship between both parties</a:t>
            </a:r>
            <a:r>
              <a:rPr lang="en-US" sz="2400" dirty="0">
                <a:latin typeface="Arial Narrow" panose="020B0606020202030204" pitchFamily="34" charset="0"/>
              </a:rPr>
              <a:t>. </a:t>
            </a:r>
            <a:endParaRPr lang="en-US" sz="2400" dirty="0">
              <a:latin typeface="Arial Narrow" panose="020B0606020202030204" pitchFamily="34" charset="0"/>
              <a:cs typeface="Raavi" panose="020B0502040204020203" pitchFamily="34" charset="0"/>
            </a:endParaRPr>
          </a:p>
        </p:txBody>
      </p:sp>
      <p:sp>
        <p:nvSpPr>
          <p:cNvPr id="7" name="Text 5"/>
          <p:cNvSpPr/>
          <p:nvPr/>
        </p:nvSpPr>
        <p:spPr>
          <a:xfrm>
            <a:off x="2198912" y="4092835"/>
            <a:ext cx="11185617" cy="1083453"/>
          </a:xfrm>
          <a:prstGeom prst="rect">
            <a:avLst/>
          </a:prstGeom>
          <a:noFill/>
          <a:ln/>
        </p:spPr>
        <p:txBody>
          <a:bodyPr wrap="square" lIns="0" tIns="0" rIns="0" bIns="0" rtlCol="0" anchor="t"/>
          <a:lstStyle/>
          <a:p>
            <a:pPr marL="0" indent="0" algn="just">
              <a:lnSpc>
                <a:spcPts val="2500"/>
              </a:lnSpc>
              <a:buNone/>
            </a:pPr>
            <a:r>
              <a:rPr lang="en-US" sz="2400" dirty="0">
                <a:latin typeface="Arial Narrow" panose="020B0606020202030204" pitchFamily="34" charset="0"/>
                <a:ea typeface="Open Sans" pitchFamily="34" charset="-122"/>
                <a:cs typeface="Raavi" panose="020B0502040204020203" pitchFamily="34" charset="0"/>
              </a:rPr>
              <a:t>Compensation regimes seek to ensure protection of consumer interests (through the equitable principle of restitution and strict liability for carriers), while affirming the sustainability of international air transport operations.</a:t>
            </a:r>
            <a:endParaRPr lang="en-US" sz="2400" dirty="0">
              <a:latin typeface="Arial Narrow" panose="020B0606020202030204" pitchFamily="34" charset="0"/>
              <a:cs typeface="Raavi" panose="020B0502040204020203" pitchFamily="34" charset="0"/>
            </a:endParaRPr>
          </a:p>
        </p:txBody>
      </p:sp>
      <p:sp>
        <p:nvSpPr>
          <p:cNvPr id="8" name="Text 6"/>
          <p:cNvSpPr/>
          <p:nvPr/>
        </p:nvSpPr>
        <p:spPr>
          <a:xfrm>
            <a:off x="2282634" y="5544510"/>
            <a:ext cx="5032566" cy="400315"/>
          </a:xfrm>
          <a:prstGeom prst="rect">
            <a:avLst/>
          </a:prstGeom>
          <a:noFill/>
          <a:ln/>
        </p:spPr>
        <p:txBody>
          <a:bodyPr wrap="none" lIns="0" tIns="0" rIns="0" bIns="0" rtlCol="0" anchor="t"/>
          <a:lstStyle/>
          <a:p>
            <a:pPr marL="0" indent="0" algn="just">
              <a:lnSpc>
                <a:spcPts val="2900"/>
              </a:lnSpc>
              <a:buNone/>
            </a:pPr>
            <a:r>
              <a:rPr lang="en-US" sz="2400" b="1" u="sng" dirty="0">
                <a:latin typeface="Arial Narrow" panose="020B0606020202030204" pitchFamily="34" charset="0"/>
                <a:ea typeface="Merriweather Bold" pitchFamily="34" charset="-122"/>
                <a:cs typeface="Raavi" panose="020B0502040204020203" pitchFamily="34" charset="0"/>
              </a:rPr>
              <a:t>Objectives of Compensation Frameworks</a:t>
            </a:r>
            <a:endParaRPr lang="en-US" sz="2400" u="sng" dirty="0">
              <a:latin typeface="Arial Narrow" panose="020B0606020202030204" pitchFamily="34" charset="0"/>
              <a:cs typeface="Raavi" panose="020B0502040204020203" pitchFamily="34" charset="0"/>
            </a:endParaRPr>
          </a:p>
        </p:txBody>
      </p:sp>
      <p:sp>
        <p:nvSpPr>
          <p:cNvPr id="9" name="Text 7"/>
          <p:cNvSpPr/>
          <p:nvPr/>
        </p:nvSpPr>
        <p:spPr>
          <a:xfrm>
            <a:off x="2217722" y="6313047"/>
            <a:ext cx="11601147" cy="1541580"/>
          </a:xfrm>
          <a:prstGeom prst="rect">
            <a:avLst/>
          </a:prstGeom>
          <a:noFill/>
          <a:ln/>
        </p:spPr>
        <p:txBody>
          <a:bodyPr wrap="square" lIns="0" tIns="0" rIns="0" bIns="0" rtlCol="0" anchor="t"/>
          <a:lstStyle/>
          <a:p>
            <a:pPr marL="342900" indent="-342900" algn="just">
              <a:lnSpc>
                <a:spcPts val="2500"/>
              </a:lnSpc>
              <a:buSzPct val="100000"/>
              <a:buFont typeface="Wingdings" panose="05000000000000000000" pitchFamily="2" charset="2"/>
              <a:buChar char="q"/>
            </a:pPr>
            <a:r>
              <a:rPr lang="en-US" sz="2400" dirty="0">
                <a:latin typeface="Arial Narrow" panose="020B0606020202030204" pitchFamily="34" charset="0"/>
                <a:ea typeface="Open Sans" pitchFamily="34" charset="-122"/>
                <a:cs typeface="Raavi" panose="020B0502040204020203" pitchFamily="34" charset="0"/>
              </a:rPr>
              <a:t>Establishing a </a:t>
            </a:r>
            <a:r>
              <a:rPr lang="en-US" sz="2400" b="1" u="sng" dirty="0">
                <a:latin typeface="Arial Narrow" panose="020B0606020202030204" pitchFamily="34" charset="0"/>
                <a:ea typeface="Open Sans" pitchFamily="34" charset="-122"/>
                <a:cs typeface="Raavi" panose="020B0502040204020203" pitchFamily="34" charset="0"/>
              </a:rPr>
              <a:t>uniform (and, where feasible, universal) legal framework</a:t>
            </a:r>
            <a:r>
              <a:rPr lang="en-US" sz="2400" dirty="0">
                <a:latin typeface="Arial Narrow" panose="020B0606020202030204" pitchFamily="34" charset="0"/>
                <a:ea typeface="Open Sans" pitchFamily="34" charset="-122"/>
                <a:cs typeface="Raavi" panose="020B0502040204020203" pitchFamily="34" charset="0"/>
              </a:rPr>
              <a:t> for air carrier liability;</a:t>
            </a:r>
            <a:endParaRPr lang="en-US" sz="2400" dirty="0">
              <a:latin typeface="Arial Narrow" panose="020B0606020202030204" pitchFamily="34" charset="0"/>
              <a:cs typeface="Raavi" panose="020B0502040204020203" pitchFamily="34" charset="0"/>
            </a:endParaRPr>
          </a:p>
          <a:p>
            <a:pPr marL="342900" indent="-342900" algn="just">
              <a:lnSpc>
                <a:spcPts val="2500"/>
              </a:lnSpc>
              <a:buSzPct val="100000"/>
              <a:buFont typeface="Wingdings" panose="05000000000000000000" pitchFamily="2" charset="2"/>
              <a:buChar char="q"/>
            </a:pPr>
            <a:r>
              <a:rPr lang="en-US" sz="2400" dirty="0">
                <a:latin typeface="Arial Narrow" panose="020B0606020202030204" pitchFamily="34" charset="0"/>
                <a:ea typeface="Open Sans" pitchFamily="34" charset="-122"/>
                <a:cs typeface="Raavi" panose="020B0502040204020203" pitchFamily="34" charset="0"/>
              </a:rPr>
              <a:t>Ensuring protection for passengers in cases of </a:t>
            </a:r>
            <a:r>
              <a:rPr lang="en-US" sz="2400" b="1" u="sng" dirty="0">
                <a:latin typeface="Arial Narrow" panose="020B0606020202030204" pitchFamily="34" charset="0"/>
                <a:ea typeface="Open Sans" pitchFamily="34" charset="-122"/>
                <a:cs typeface="Raavi" panose="020B0502040204020203" pitchFamily="34" charset="0"/>
              </a:rPr>
              <a:t>delay, damage, loss, or injury</a:t>
            </a:r>
            <a:r>
              <a:rPr lang="en-US" sz="2400" dirty="0">
                <a:latin typeface="Arial Narrow" panose="020B0606020202030204" pitchFamily="34" charset="0"/>
                <a:ea typeface="Open Sans" pitchFamily="34" charset="-122"/>
                <a:cs typeface="Raavi" panose="020B0502040204020203" pitchFamily="34" charset="0"/>
              </a:rPr>
              <a:t>;</a:t>
            </a:r>
            <a:endParaRPr lang="en-US" sz="2400" dirty="0">
              <a:latin typeface="Arial Narrow" panose="020B0606020202030204" pitchFamily="34" charset="0"/>
              <a:cs typeface="Raavi" panose="020B0502040204020203" pitchFamily="34" charset="0"/>
            </a:endParaRPr>
          </a:p>
          <a:p>
            <a:pPr marL="342900" indent="-342900" algn="just">
              <a:lnSpc>
                <a:spcPts val="2500"/>
              </a:lnSpc>
              <a:buSzPct val="100000"/>
              <a:buFont typeface="Wingdings" panose="05000000000000000000" pitchFamily="2" charset="2"/>
              <a:buChar char="q"/>
            </a:pPr>
            <a:r>
              <a:rPr lang="en-US" sz="2400" dirty="0">
                <a:latin typeface="Arial Narrow" panose="020B0606020202030204" pitchFamily="34" charset="0"/>
                <a:ea typeface="Open Sans" pitchFamily="34" charset="-122"/>
                <a:cs typeface="Raavi" panose="020B0502040204020203" pitchFamily="34" charset="0"/>
              </a:rPr>
              <a:t>Reinforcing </a:t>
            </a:r>
            <a:r>
              <a:rPr lang="en-US" sz="2400" b="1" u="sng" dirty="0">
                <a:latin typeface="Arial Narrow" panose="020B0606020202030204" pitchFamily="34" charset="0"/>
                <a:ea typeface="Open Sans" pitchFamily="34" charset="-122"/>
                <a:cs typeface="Raavi" panose="020B0502040204020203" pitchFamily="34" charset="0"/>
              </a:rPr>
              <a:t>consumer confidence</a:t>
            </a:r>
            <a:r>
              <a:rPr lang="en-US" sz="2400" dirty="0">
                <a:latin typeface="Arial Narrow" panose="020B0606020202030204" pitchFamily="34" charset="0"/>
                <a:ea typeface="Open Sans" pitchFamily="34" charset="-122"/>
                <a:cs typeface="Raavi" panose="020B0502040204020203" pitchFamily="34" charset="0"/>
              </a:rPr>
              <a:t> through </a:t>
            </a:r>
            <a:r>
              <a:rPr lang="en-US" sz="2400" b="1" u="sng" dirty="0">
                <a:latin typeface="Arial Narrow" panose="020B0606020202030204" pitchFamily="34" charset="0"/>
                <a:ea typeface="Open Sans" pitchFamily="34" charset="-122"/>
                <a:cs typeface="Raavi" panose="020B0502040204020203" pitchFamily="34" charset="0"/>
              </a:rPr>
              <a:t>regulatory discipline</a:t>
            </a:r>
            <a:r>
              <a:rPr lang="en-US" sz="2400" dirty="0">
                <a:latin typeface="Arial Narrow" panose="020B0606020202030204" pitchFamily="34" charset="0"/>
                <a:ea typeface="Open Sans" pitchFamily="34" charset="-122"/>
                <a:cs typeface="Raavi" panose="020B0502040204020203" pitchFamily="34" charset="0"/>
              </a:rPr>
              <a:t>; and</a:t>
            </a:r>
          </a:p>
          <a:p>
            <a:pPr marL="342900" indent="-342900" algn="just">
              <a:lnSpc>
                <a:spcPts val="2500"/>
              </a:lnSpc>
              <a:buSzPct val="100000"/>
              <a:buFont typeface="Wingdings" panose="05000000000000000000" pitchFamily="2" charset="2"/>
              <a:buChar char="q"/>
            </a:pPr>
            <a:r>
              <a:rPr lang="en-US" sz="2400" dirty="0">
                <a:latin typeface="Arial Narrow" panose="020B0606020202030204" pitchFamily="34" charset="0"/>
                <a:cs typeface="Raavi" panose="020B0502040204020203" pitchFamily="34" charset="0"/>
              </a:rPr>
              <a:t>Ensuring </a:t>
            </a:r>
            <a:r>
              <a:rPr lang="en-US" sz="2400" b="1" u="sng" dirty="0">
                <a:latin typeface="Arial Narrow" panose="020B0606020202030204" pitchFamily="34" charset="0"/>
                <a:cs typeface="Raavi" panose="020B0502040204020203" pitchFamily="34" charset="0"/>
              </a:rPr>
              <a:t>clarity</a:t>
            </a:r>
            <a:r>
              <a:rPr lang="en-US" sz="2400" dirty="0">
                <a:latin typeface="Arial Narrow" panose="020B0606020202030204" pitchFamily="34" charset="0"/>
                <a:cs typeface="Raavi" panose="020B0502040204020203" pitchFamily="34" charset="0"/>
              </a:rPr>
              <a:t> and </a:t>
            </a:r>
            <a:r>
              <a:rPr lang="en-US" sz="2400" b="1" u="sng" dirty="0">
                <a:latin typeface="Arial Narrow" panose="020B0606020202030204" pitchFamily="34" charset="0"/>
                <a:cs typeface="Raavi" panose="020B0502040204020203" pitchFamily="34" charset="0"/>
              </a:rPr>
              <a:t>consistency</a:t>
            </a:r>
            <a:r>
              <a:rPr lang="en-US" sz="2400" dirty="0">
                <a:latin typeface="Arial Narrow" panose="020B0606020202030204" pitchFamily="34" charset="0"/>
                <a:cs typeface="Raavi" panose="020B0502040204020203" pitchFamily="34" charset="0"/>
              </a:rPr>
              <a:t> in liability claims and compensation regimes; thereby engendering and providing for a </a:t>
            </a:r>
            <a:r>
              <a:rPr lang="en-US" sz="2400" b="1" u="sng" dirty="0">
                <a:latin typeface="Arial Narrow" panose="020B0606020202030204" pitchFamily="34" charset="0"/>
                <a:cs typeface="Raavi" panose="020B0502040204020203" pitchFamily="34" charset="0"/>
              </a:rPr>
              <a:t>fair and efficient compensation mechanism</a:t>
            </a:r>
            <a:r>
              <a:rPr lang="en-US" sz="2400" dirty="0">
                <a:latin typeface="Arial Narrow" panose="020B0606020202030204" pitchFamily="34" charset="0"/>
                <a:cs typeface="Raavi" panose="020B0502040204020203" pitchFamily="34" charset="0"/>
              </a:rPr>
              <a:t>.</a:t>
            </a:r>
          </a:p>
        </p:txBody>
      </p:sp>
      <p:pic>
        <p:nvPicPr>
          <p:cNvPr id="13" name="Picture 12" descr="Top Law Firm in Nigeria, Lagos &amp; Abuja // Banwo &amp; Ighodalo">
            <a:extLst>
              <a:ext uri="{FF2B5EF4-FFF2-40B4-BE49-F238E27FC236}">
                <a16:creationId xmlns:a16="http://schemas.microsoft.com/office/drawing/2014/main" id="{387ADC45-F1B4-6A67-7F08-A99531647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43FE31D4-AD74-31DD-A307-DA68CE4212E2}"/>
              </a:ext>
            </a:extLst>
          </p:cNvPr>
          <p:cNvSpPr/>
          <p:nvPr/>
        </p:nvSpPr>
        <p:spPr>
          <a:xfrm>
            <a:off x="669038" y="4020480"/>
            <a:ext cx="1153665" cy="1046830"/>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sp>
        <p:nvSpPr>
          <p:cNvPr id="22" name="Oval 21">
            <a:extLst>
              <a:ext uri="{FF2B5EF4-FFF2-40B4-BE49-F238E27FC236}">
                <a16:creationId xmlns:a16="http://schemas.microsoft.com/office/drawing/2014/main" id="{ECAE6523-1639-7836-1BDD-04C11D193DDA}"/>
              </a:ext>
            </a:extLst>
          </p:cNvPr>
          <p:cNvSpPr/>
          <p:nvPr/>
        </p:nvSpPr>
        <p:spPr>
          <a:xfrm>
            <a:off x="679601" y="6067666"/>
            <a:ext cx="1153665" cy="1046830"/>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pic>
        <p:nvPicPr>
          <p:cNvPr id="24" name="Graphic 23" descr="Airplane with solid fill">
            <a:extLst>
              <a:ext uri="{FF2B5EF4-FFF2-40B4-BE49-F238E27FC236}">
                <a16:creationId xmlns:a16="http://schemas.microsoft.com/office/drawing/2014/main" id="{8FFDE506-356C-573D-4393-E6B26EC1F1B0}"/>
              </a:ext>
            </a:extLst>
          </p:cNvPr>
          <p:cNvPicPr/>
          <p:nvPr/>
        </p:nvPicPr>
        <p:blipFill>
          <a:blip r:embed="rId4">
            <a:extLst>
              <a:ext uri="{96DAC541-7B7A-43D3-8B79-37D633B846F1}">
                <asvg:svgBlip xmlns:asvg="http://schemas.microsoft.com/office/drawing/2016/SVG/main" r:embed="rId5"/>
              </a:ext>
            </a:extLst>
          </a:blip>
          <a:stretch>
            <a:fillRect/>
          </a:stretch>
        </p:blipFill>
        <p:spPr>
          <a:xfrm>
            <a:off x="977253" y="6322464"/>
            <a:ext cx="537234" cy="537234"/>
          </a:xfrm>
          <a:prstGeom prst="rect">
            <a:avLst/>
          </a:prstGeom>
        </p:spPr>
      </p:pic>
      <p:sp>
        <p:nvSpPr>
          <p:cNvPr id="25" name="Oval 24">
            <a:extLst>
              <a:ext uri="{FF2B5EF4-FFF2-40B4-BE49-F238E27FC236}">
                <a16:creationId xmlns:a16="http://schemas.microsoft.com/office/drawing/2014/main" id="{0310C021-9DD5-409F-8BCB-4D7387DA40E8}"/>
              </a:ext>
            </a:extLst>
          </p:cNvPr>
          <p:cNvSpPr/>
          <p:nvPr/>
        </p:nvSpPr>
        <p:spPr>
          <a:xfrm>
            <a:off x="674157" y="1891436"/>
            <a:ext cx="1153665" cy="1046830"/>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pic>
        <p:nvPicPr>
          <p:cNvPr id="27" name="Graphic 26" descr="Landing with solid fill">
            <a:extLst>
              <a:ext uri="{FF2B5EF4-FFF2-40B4-BE49-F238E27FC236}">
                <a16:creationId xmlns:a16="http://schemas.microsoft.com/office/drawing/2014/main" id="{74E2D197-4166-6795-67FC-0E88F81947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3412" y="2129633"/>
            <a:ext cx="655153" cy="655153"/>
          </a:xfrm>
          <a:prstGeom prst="rect">
            <a:avLst/>
          </a:prstGeom>
        </p:spPr>
      </p:pic>
      <p:pic>
        <p:nvPicPr>
          <p:cNvPr id="30" name="Graphic 29" descr="Take Off with solid fill">
            <a:extLst>
              <a:ext uri="{FF2B5EF4-FFF2-40B4-BE49-F238E27FC236}">
                <a16:creationId xmlns:a16="http://schemas.microsoft.com/office/drawing/2014/main" id="{360F7138-B84A-5FCE-CBE0-561192AC5C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3412" y="4204232"/>
            <a:ext cx="679327" cy="67932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786527" y="540782"/>
            <a:ext cx="784741" cy="252770"/>
          </a:xfrm>
          <a:prstGeom prst="roundRect">
            <a:avLst>
              <a:gd name="adj" fmla="val 19605"/>
            </a:avLst>
          </a:prstGeom>
          <a:solidFill>
            <a:srgbClr val="700000"/>
          </a:solidFill>
          <a:ln/>
        </p:spPr>
        <p:txBody>
          <a:bodyPr/>
          <a:lstStyle/>
          <a:p>
            <a:endParaRPr lang="en-NG" sz="1100" b="1">
              <a:latin typeface="Arial Narrow" panose="020B0606020202030204" pitchFamily="34" charset="0"/>
            </a:endParaRPr>
          </a:p>
        </p:txBody>
      </p:sp>
      <p:sp>
        <p:nvSpPr>
          <p:cNvPr id="3" name="Text 1"/>
          <p:cNvSpPr/>
          <p:nvPr/>
        </p:nvSpPr>
        <p:spPr>
          <a:xfrm>
            <a:off x="874990" y="584954"/>
            <a:ext cx="607814" cy="164425"/>
          </a:xfrm>
          <a:prstGeom prst="rect">
            <a:avLst/>
          </a:prstGeom>
          <a:noFill/>
          <a:ln/>
        </p:spPr>
        <p:txBody>
          <a:bodyPr wrap="none" lIns="0" tIns="0" rIns="0" bIns="0" rtlCol="0" anchor="t"/>
          <a:lstStyle/>
          <a:p>
            <a:pPr marL="0" indent="0" algn="l">
              <a:lnSpc>
                <a:spcPts val="1250"/>
              </a:lnSpc>
              <a:buNone/>
            </a:pPr>
            <a:r>
              <a:rPr lang="en-US" sz="1100" b="1">
                <a:solidFill>
                  <a:schemeClr val="bg1"/>
                </a:solidFill>
                <a:latin typeface="Arial Narrow" panose="020B0606020202030204" pitchFamily="34" charset="0"/>
                <a:ea typeface="Open Sans" pitchFamily="34" charset="-122"/>
                <a:cs typeface="Open Sans" pitchFamily="34" charset="-120"/>
              </a:rPr>
              <a:t>CHAPTER 6</a:t>
            </a:r>
            <a:endParaRPr lang="en-US" sz="1100" b="1">
              <a:solidFill>
                <a:schemeClr val="bg1"/>
              </a:solidFill>
              <a:latin typeface="Arial Narrow" panose="020B0606020202030204" pitchFamily="34" charset="0"/>
            </a:endParaRPr>
          </a:p>
        </p:txBody>
      </p:sp>
      <p:sp>
        <p:nvSpPr>
          <p:cNvPr id="4" name="Text 2"/>
          <p:cNvSpPr/>
          <p:nvPr/>
        </p:nvSpPr>
        <p:spPr>
          <a:xfrm>
            <a:off x="1644968" y="584954"/>
            <a:ext cx="1405533" cy="164425"/>
          </a:xfrm>
          <a:prstGeom prst="rect">
            <a:avLst/>
          </a:prstGeom>
          <a:noFill/>
          <a:ln/>
        </p:spPr>
        <p:txBody>
          <a:bodyPr wrap="none" lIns="0" tIns="0" rIns="0" bIns="0" rtlCol="0" anchor="t"/>
          <a:lstStyle/>
          <a:p>
            <a:pPr marL="0" indent="0" algn="l">
              <a:lnSpc>
                <a:spcPts val="1250"/>
              </a:lnSpc>
              <a:buNone/>
            </a:pPr>
            <a:r>
              <a:rPr lang="en-US" sz="1100" b="1">
                <a:solidFill>
                  <a:srgbClr val="700000"/>
                </a:solidFill>
                <a:latin typeface="Arial Narrow" panose="020B0606020202030204" pitchFamily="34" charset="0"/>
                <a:ea typeface="Open Sans" pitchFamily="34" charset="-122"/>
                <a:cs typeface="Open Sans" pitchFamily="34" charset="-120"/>
              </a:rPr>
              <a:t>CLAIMS &amp; ENFORCEMENT</a:t>
            </a:r>
            <a:endParaRPr lang="en-US" sz="1100" b="1">
              <a:solidFill>
                <a:srgbClr val="700000"/>
              </a:solidFill>
              <a:latin typeface="Arial Narrow" panose="020B0606020202030204" pitchFamily="34" charset="0"/>
            </a:endParaRPr>
          </a:p>
        </p:txBody>
      </p:sp>
      <p:sp>
        <p:nvSpPr>
          <p:cNvPr id="5" name="Text 3"/>
          <p:cNvSpPr/>
          <p:nvPr/>
        </p:nvSpPr>
        <p:spPr>
          <a:xfrm>
            <a:off x="1644968" y="1165350"/>
            <a:ext cx="10112335" cy="428445"/>
          </a:xfrm>
          <a:prstGeom prst="rect">
            <a:avLst/>
          </a:prstGeom>
          <a:noFill/>
          <a:ln/>
        </p:spPr>
        <p:txBody>
          <a:bodyPr wrap="none" lIns="0" tIns="0" rIns="0" bIns="0" rtlCol="0" anchor="t"/>
          <a:lstStyle/>
          <a:p>
            <a:pPr algn="ctr">
              <a:lnSpc>
                <a:spcPts val="3600"/>
              </a:lnSpc>
            </a:pPr>
            <a:r>
              <a:rPr lang="en-US" sz="2400" b="1" dirty="0">
                <a:solidFill>
                  <a:srgbClr val="700000"/>
                </a:solidFill>
                <a:latin typeface="Arial Narrow" panose="020B0606020202030204" pitchFamily="34" charset="0"/>
                <a:ea typeface="Merriweather Bold" pitchFamily="34" charset="-122"/>
                <a:cs typeface="Merriweather Bold" pitchFamily="34" charset="-120"/>
              </a:rPr>
              <a:t>COMPLAINTS  AND CLAIMS PROCESS</a:t>
            </a:r>
            <a:endParaRPr lang="en-US" sz="2400" dirty="0">
              <a:solidFill>
                <a:srgbClr val="700000"/>
              </a:solidFill>
              <a:latin typeface="Arial Narrow" panose="020B0606020202030204" pitchFamily="34" charset="0"/>
            </a:endParaRPr>
          </a:p>
        </p:txBody>
      </p:sp>
      <p:sp>
        <p:nvSpPr>
          <p:cNvPr id="8" name="Text 4"/>
          <p:cNvSpPr/>
          <p:nvPr/>
        </p:nvSpPr>
        <p:spPr>
          <a:xfrm>
            <a:off x="7820462" y="3945007"/>
            <a:ext cx="1513042" cy="826260"/>
          </a:xfrm>
          <a:prstGeom prst="rect">
            <a:avLst/>
          </a:prstGeom>
          <a:noFill/>
          <a:ln/>
        </p:spPr>
        <p:txBody>
          <a:bodyPr wrap="square" lIns="0" tIns="0" rIns="0" bIns="0" rtlCol="0" anchor="t"/>
          <a:lstStyle/>
          <a:p>
            <a:pPr marL="0" indent="0" algn="ctr">
              <a:lnSpc>
                <a:spcPts val="2150"/>
              </a:lnSpc>
              <a:buNone/>
            </a:pPr>
            <a:r>
              <a:rPr lang="en-US" sz="1700" b="1">
                <a:latin typeface="Arial Narrow" panose="020B0606020202030204" pitchFamily="34" charset="0"/>
                <a:ea typeface="Merriweather Bold" pitchFamily="34" charset="-122"/>
                <a:cs typeface="Merriweather Bold" pitchFamily="34" charset="-120"/>
              </a:rPr>
              <a:t>NCAA Investigation</a:t>
            </a:r>
            <a:endParaRPr lang="en-US" sz="1700">
              <a:latin typeface="Arial Narrow" panose="020B0606020202030204" pitchFamily="34" charset="0"/>
            </a:endParaRPr>
          </a:p>
        </p:txBody>
      </p:sp>
      <p:sp>
        <p:nvSpPr>
          <p:cNvPr id="10" name="Text 5"/>
          <p:cNvSpPr/>
          <p:nvPr/>
        </p:nvSpPr>
        <p:spPr>
          <a:xfrm>
            <a:off x="6018602" y="4082717"/>
            <a:ext cx="1429736" cy="550841"/>
          </a:xfrm>
          <a:prstGeom prst="rect">
            <a:avLst/>
          </a:prstGeom>
          <a:noFill/>
          <a:ln/>
        </p:spPr>
        <p:txBody>
          <a:bodyPr wrap="square" lIns="0" tIns="0" rIns="0" bIns="0" rtlCol="0" anchor="t"/>
          <a:lstStyle/>
          <a:p>
            <a:pPr marL="0" indent="0" algn="ctr">
              <a:lnSpc>
                <a:spcPts val="2150"/>
              </a:lnSpc>
              <a:buNone/>
            </a:pPr>
            <a:r>
              <a:rPr lang="en-US" sz="1700" b="1">
                <a:latin typeface="Arial Narrow" panose="020B0606020202030204" pitchFamily="34" charset="0"/>
                <a:ea typeface="Merriweather Bold" pitchFamily="34" charset="-122"/>
                <a:cs typeface="Merriweather Bold" pitchFamily="34" charset="-120"/>
              </a:rPr>
              <a:t>Escalate to NCAA</a:t>
            </a:r>
            <a:endParaRPr lang="en-US" sz="1700">
              <a:latin typeface="Arial Narrow" panose="020B0606020202030204" pitchFamily="34" charset="0"/>
            </a:endParaRPr>
          </a:p>
        </p:txBody>
      </p:sp>
      <p:sp>
        <p:nvSpPr>
          <p:cNvPr id="12" name="Text 6"/>
          <p:cNvSpPr/>
          <p:nvPr/>
        </p:nvSpPr>
        <p:spPr>
          <a:xfrm>
            <a:off x="4187364" y="4082717"/>
            <a:ext cx="1429736" cy="550841"/>
          </a:xfrm>
          <a:prstGeom prst="rect">
            <a:avLst/>
          </a:prstGeom>
          <a:noFill/>
          <a:ln/>
        </p:spPr>
        <p:txBody>
          <a:bodyPr wrap="square" lIns="0" tIns="0" rIns="0" bIns="0" rtlCol="0" anchor="t"/>
          <a:lstStyle/>
          <a:p>
            <a:pPr marL="0" indent="0" algn="ctr">
              <a:lnSpc>
                <a:spcPts val="2150"/>
              </a:lnSpc>
              <a:buNone/>
            </a:pPr>
            <a:r>
              <a:rPr lang="en-US" sz="1700" b="1">
                <a:latin typeface="Arial Narrow" panose="020B0606020202030204" pitchFamily="34" charset="0"/>
                <a:ea typeface="Merriweather Bold" pitchFamily="34" charset="-122"/>
                <a:cs typeface="Merriweather Bold" pitchFamily="34" charset="-120"/>
              </a:rPr>
              <a:t>Report to Airline</a:t>
            </a:r>
            <a:endParaRPr lang="en-US" sz="1700">
              <a:latin typeface="Arial Narrow" panose="020B0606020202030204" pitchFamily="34" charset="0"/>
            </a:endParaRPr>
          </a:p>
        </p:txBody>
      </p:sp>
      <p:sp>
        <p:nvSpPr>
          <p:cNvPr id="13" name="Text 7"/>
          <p:cNvSpPr/>
          <p:nvPr/>
        </p:nvSpPr>
        <p:spPr>
          <a:xfrm>
            <a:off x="1178897" y="4707154"/>
            <a:ext cx="12312015" cy="2937492"/>
          </a:xfrm>
          <a:prstGeom prst="rect">
            <a:avLst/>
          </a:prstGeom>
          <a:noFill/>
          <a:ln/>
        </p:spPr>
        <p:txBody>
          <a:bodyPr wrap="square" lIns="0" tIns="0" rIns="0" bIns="0" rtlCol="0" anchor="t"/>
          <a:lstStyle/>
          <a:p>
            <a:pPr marL="457200" indent="-457200" algn="just">
              <a:buFont typeface="Wingdings" panose="05000000000000000000" pitchFamily="2" charset="2"/>
              <a:buChar char="ü"/>
            </a:pPr>
            <a:r>
              <a:rPr lang="en-US" sz="2400" dirty="0">
                <a:latin typeface="Arial Narrow" panose="020B0606020202030204" pitchFamily="34" charset="0"/>
                <a:ea typeface="Open Sans" pitchFamily="34" charset="-122"/>
                <a:cs typeface="Open Sans" pitchFamily="34" charset="-120"/>
              </a:rPr>
              <a:t>Under Article 19.24.1.1, every Airline is required to have a designated officer for receiving and resolving complaints. </a:t>
            </a:r>
          </a:p>
          <a:p>
            <a:pPr marL="457200" indent="-457200" algn="just">
              <a:buFont typeface="Wingdings" panose="05000000000000000000" pitchFamily="2" charset="2"/>
              <a:buChar char="ü"/>
            </a:pPr>
            <a:r>
              <a:rPr lang="en-US" sz="2400" dirty="0">
                <a:latin typeface="Arial Narrow" panose="020B0606020202030204" pitchFamily="34" charset="0"/>
                <a:ea typeface="Open Sans" pitchFamily="34" charset="-122"/>
                <a:cs typeface="Open Sans" pitchFamily="34" charset="-120"/>
              </a:rPr>
              <a:t>A Passenger may subsequently make a complaint with the NCAA after the consumer must have notified the air carrier and the complaint remains unresolved. </a:t>
            </a:r>
          </a:p>
          <a:p>
            <a:pPr marL="457200" indent="-457200" algn="just">
              <a:buFont typeface="Wingdings" panose="05000000000000000000" pitchFamily="2" charset="2"/>
              <a:buChar char="ü"/>
            </a:pPr>
            <a:r>
              <a:rPr lang="en-US" sz="2400" dirty="0">
                <a:latin typeface="Arial Narrow" panose="020B0606020202030204" pitchFamily="34" charset="0"/>
                <a:ea typeface="Open Sans" pitchFamily="34" charset="-122"/>
                <a:cs typeface="Open Sans" pitchFamily="34" charset="-120"/>
              </a:rPr>
              <a:t>Upon receiving a formal Complaint Form (available online and at all airports), the NCAA may investigate, request responses from the airline, and determine whether there has been a violation. </a:t>
            </a:r>
          </a:p>
          <a:p>
            <a:pPr marL="457200" indent="-457200" algn="just">
              <a:buFont typeface="Wingdings" panose="05000000000000000000" pitchFamily="2" charset="2"/>
              <a:buChar char="ü"/>
            </a:pPr>
            <a:r>
              <a:rPr lang="en-US" sz="2400" dirty="0">
                <a:latin typeface="Arial Narrow" panose="020B0606020202030204" pitchFamily="34" charset="0"/>
                <a:ea typeface="Open Sans" pitchFamily="34" charset="-122"/>
                <a:cs typeface="Open Sans" pitchFamily="34" charset="-120"/>
              </a:rPr>
              <a:t>I will also recommend that you speak to a Lawyer, particularly where there is no resolution with the Airline and/or NCAA.</a:t>
            </a:r>
            <a:endParaRPr lang="en-US" sz="2400" dirty="0">
              <a:latin typeface="Arial Narrow" panose="020B0606020202030204" pitchFamily="34" charset="0"/>
            </a:endParaRPr>
          </a:p>
        </p:txBody>
      </p:sp>
      <p:pic>
        <p:nvPicPr>
          <p:cNvPr id="17" name="Image 4" descr="preencoded.png"/>
          <p:cNvPicPr>
            <a:picLocks noChangeAspect="1"/>
          </p:cNvPicPr>
          <p:nvPr/>
        </p:nvPicPr>
        <p:blipFill>
          <a:blip r:embed="rId3"/>
          <a:stretch>
            <a:fillRect/>
          </a:stretch>
        </p:blipFill>
        <p:spPr>
          <a:xfrm>
            <a:off x="933926" y="7577297"/>
            <a:ext cx="184309" cy="147399"/>
          </a:xfrm>
          <a:prstGeom prst="rect">
            <a:avLst/>
          </a:prstGeom>
        </p:spPr>
      </p:pic>
      <p:pic>
        <p:nvPicPr>
          <p:cNvPr id="19" name="Picture 18" descr="Top Law Firm in Nigeria, Lagos &amp; Abuja // Banwo &amp; Ighodalo">
            <a:extLst>
              <a:ext uri="{FF2B5EF4-FFF2-40B4-BE49-F238E27FC236}">
                <a16:creationId xmlns:a16="http://schemas.microsoft.com/office/drawing/2014/main" id="{54426C22-864A-2A1D-DD95-569888464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0" descr="preencoded.png"/>
          <p:cNvPicPr>
            <a:picLocks noChangeAspect="1"/>
          </p:cNvPicPr>
          <p:nvPr/>
        </p:nvPicPr>
        <p:blipFill>
          <a:blip r:embed="rId5"/>
          <a:stretch>
            <a:fillRect/>
          </a:stretch>
        </p:blipFill>
        <p:spPr>
          <a:xfrm>
            <a:off x="3987852" y="1988667"/>
            <a:ext cx="5345652" cy="279642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2ACF8-7112-001E-7A66-88C2EA851337}"/>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74C1470A-DB47-871A-7A79-43FF20460050}"/>
              </a:ext>
            </a:extLst>
          </p:cNvPr>
          <p:cNvSpPr/>
          <p:nvPr/>
        </p:nvSpPr>
        <p:spPr>
          <a:xfrm>
            <a:off x="786527" y="540782"/>
            <a:ext cx="784741" cy="252770"/>
          </a:xfrm>
          <a:prstGeom prst="roundRect">
            <a:avLst>
              <a:gd name="adj" fmla="val 19605"/>
            </a:avLst>
          </a:prstGeom>
          <a:solidFill>
            <a:srgbClr val="700000"/>
          </a:solidFill>
          <a:ln/>
        </p:spPr>
        <p:txBody>
          <a:bodyPr/>
          <a:lstStyle/>
          <a:p>
            <a:endParaRPr lang="en-NG" sz="1100" b="1">
              <a:latin typeface="Arial Narrow" panose="020B0606020202030204" pitchFamily="34" charset="0"/>
            </a:endParaRPr>
          </a:p>
        </p:txBody>
      </p:sp>
      <p:sp>
        <p:nvSpPr>
          <p:cNvPr id="3" name="Text 1">
            <a:extLst>
              <a:ext uri="{FF2B5EF4-FFF2-40B4-BE49-F238E27FC236}">
                <a16:creationId xmlns:a16="http://schemas.microsoft.com/office/drawing/2014/main" id="{B04A7211-EA49-4757-CA5E-D8E41C99EAF9}"/>
              </a:ext>
            </a:extLst>
          </p:cNvPr>
          <p:cNvSpPr/>
          <p:nvPr/>
        </p:nvSpPr>
        <p:spPr>
          <a:xfrm>
            <a:off x="874990" y="584954"/>
            <a:ext cx="607814" cy="164425"/>
          </a:xfrm>
          <a:prstGeom prst="rect">
            <a:avLst/>
          </a:prstGeom>
          <a:noFill/>
          <a:ln/>
        </p:spPr>
        <p:txBody>
          <a:bodyPr wrap="none" lIns="0" tIns="0" rIns="0" bIns="0" rtlCol="0" anchor="t"/>
          <a:lstStyle/>
          <a:p>
            <a:pPr marL="0" indent="0" algn="l">
              <a:lnSpc>
                <a:spcPts val="1250"/>
              </a:lnSpc>
              <a:buNone/>
            </a:pPr>
            <a:r>
              <a:rPr lang="en-US" sz="1100" b="1">
                <a:solidFill>
                  <a:schemeClr val="bg1"/>
                </a:solidFill>
                <a:latin typeface="Arial Narrow" panose="020B0606020202030204" pitchFamily="34" charset="0"/>
                <a:ea typeface="Open Sans" pitchFamily="34" charset="-122"/>
                <a:cs typeface="Open Sans" pitchFamily="34" charset="-120"/>
              </a:rPr>
              <a:t>CHAPTER 6</a:t>
            </a:r>
            <a:endParaRPr lang="en-US" sz="1100" b="1">
              <a:solidFill>
                <a:schemeClr val="bg1"/>
              </a:solidFill>
              <a:latin typeface="Arial Narrow" panose="020B0606020202030204" pitchFamily="34" charset="0"/>
            </a:endParaRPr>
          </a:p>
        </p:txBody>
      </p:sp>
      <p:sp>
        <p:nvSpPr>
          <p:cNvPr id="4" name="Text 2">
            <a:extLst>
              <a:ext uri="{FF2B5EF4-FFF2-40B4-BE49-F238E27FC236}">
                <a16:creationId xmlns:a16="http://schemas.microsoft.com/office/drawing/2014/main" id="{44DEF454-2B07-2FA5-D2A8-48C806528A0F}"/>
              </a:ext>
            </a:extLst>
          </p:cNvPr>
          <p:cNvSpPr/>
          <p:nvPr/>
        </p:nvSpPr>
        <p:spPr>
          <a:xfrm>
            <a:off x="1644968" y="584954"/>
            <a:ext cx="1405533" cy="164425"/>
          </a:xfrm>
          <a:prstGeom prst="rect">
            <a:avLst/>
          </a:prstGeom>
          <a:noFill/>
          <a:ln/>
        </p:spPr>
        <p:txBody>
          <a:bodyPr wrap="none" lIns="0" tIns="0" rIns="0" bIns="0" rtlCol="0" anchor="t"/>
          <a:lstStyle/>
          <a:p>
            <a:pPr marL="0" indent="0" algn="l">
              <a:lnSpc>
                <a:spcPts val="1250"/>
              </a:lnSpc>
              <a:buNone/>
            </a:pPr>
            <a:r>
              <a:rPr lang="en-US" sz="1100" b="1">
                <a:solidFill>
                  <a:srgbClr val="700000"/>
                </a:solidFill>
                <a:latin typeface="Arial Narrow" panose="020B0606020202030204" pitchFamily="34" charset="0"/>
                <a:ea typeface="Open Sans" pitchFamily="34" charset="-122"/>
                <a:cs typeface="Open Sans" pitchFamily="34" charset="-120"/>
              </a:rPr>
              <a:t>CLAIMS &amp; ENFORCEMENT</a:t>
            </a:r>
            <a:endParaRPr lang="en-US" sz="1100" b="1">
              <a:solidFill>
                <a:srgbClr val="700000"/>
              </a:solidFill>
              <a:latin typeface="Arial Narrow" panose="020B0606020202030204" pitchFamily="34" charset="0"/>
            </a:endParaRPr>
          </a:p>
        </p:txBody>
      </p:sp>
      <p:sp>
        <p:nvSpPr>
          <p:cNvPr id="5" name="Text 3">
            <a:extLst>
              <a:ext uri="{FF2B5EF4-FFF2-40B4-BE49-F238E27FC236}">
                <a16:creationId xmlns:a16="http://schemas.microsoft.com/office/drawing/2014/main" id="{B50BB291-C9A7-13E8-3482-CA2A603429B7}"/>
              </a:ext>
            </a:extLst>
          </p:cNvPr>
          <p:cNvSpPr/>
          <p:nvPr/>
        </p:nvSpPr>
        <p:spPr>
          <a:xfrm>
            <a:off x="786527" y="1225762"/>
            <a:ext cx="3624262" cy="428445"/>
          </a:xfrm>
          <a:prstGeom prst="rect">
            <a:avLst/>
          </a:prstGeom>
          <a:noFill/>
          <a:ln/>
        </p:spPr>
        <p:txBody>
          <a:bodyPr wrap="none" lIns="0" tIns="0" rIns="0" bIns="0" rtlCol="0" anchor="t"/>
          <a:lstStyle/>
          <a:p>
            <a:pPr>
              <a:lnSpc>
                <a:spcPts val="3600"/>
              </a:lnSpc>
            </a:pPr>
            <a:r>
              <a:rPr lang="en-US" sz="2400" b="1" dirty="0">
                <a:solidFill>
                  <a:srgbClr val="700000"/>
                </a:solidFill>
                <a:latin typeface="Arial Narrow" panose="020B0606020202030204" pitchFamily="34" charset="0"/>
              </a:rPr>
              <a:t>JURISDICTION IN NIGERIA</a:t>
            </a:r>
          </a:p>
        </p:txBody>
      </p:sp>
      <p:sp>
        <p:nvSpPr>
          <p:cNvPr id="13" name="Text 7">
            <a:extLst>
              <a:ext uri="{FF2B5EF4-FFF2-40B4-BE49-F238E27FC236}">
                <a16:creationId xmlns:a16="http://schemas.microsoft.com/office/drawing/2014/main" id="{24F4A62D-273C-01F7-E12F-8E5336FF2672}"/>
              </a:ext>
            </a:extLst>
          </p:cNvPr>
          <p:cNvSpPr/>
          <p:nvPr/>
        </p:nvSpPr>
        <p:spPr>
          <a:xfrm>
            <a:off x="786527" y="1727718"/>
            <a:ext cx="7660243" cy="6284711"/>
          </a:xfrm>
          <a:prstGeom prst="rect">
            <a:avLst/>
          </a:prstGeom>
          <a:noFill/>
          <a:ln/>
        </p:spPr>
        <p:txBody>
          <a:bodyPr wrap="square" lIns="0" tIns="0" rIns="0" bIns="0" rtlCol="0" anchor="t"/>
          <a:lstStyle/>
          <a:p>
            <a:pPr algn="just"/>
            <a:r>
              <a:rPr lang="en-US" sz="2400" dirty="0">
                <a:latin typeface="Arial Narrow" panose="020B0606020202030204" pitchFamily="34" charset="0"/>
              </a:rPr>
              <a:t>Section 251(K) of the Nigerian Constitution does not exclude claims predicated on non-carriage or late performance of contract of carriage by air. It also provided no exception to the exclusivity of the jurisdiction of the Federal High Court. Rather, Section 7(1) of the Federal High Court (Amendment) Act, No. 60 of 1991, provides that the Court shall, to the exclusion of any other court, have original jurisdiction to try civil causes and matters connected with or pertaining to aviation; safety of aircraft and carriage of passengers and good by air and meteorology. </a:t>
            </a:r>
          </a:p>
          <a:p>
            <a:pPr algn="just"/>
            <a:endParaRPr lang="en-US" sz="2400" dirty="0">
              <a:latin typeface="Arial Narrow" panose="020B0606020202030204" pitchFamily="34" charset="0"/>
            </a:endParaRPr>
          </a:p>
          <a:p>
            <a:pPr algn="just"/>
            <a:r>
              <a:rPr lang="en-US" sz="2400" dirty="0">
                <a:latin typeface="Arial Narrow" panose="020B0606020202030204" pitchFamily="34" charset="0"/>
              </a:rPr>
              <a:t>In </a:t>
            </a:r>
            <a:r>
              <a:rPr lang="en-US" sz="2400" b="1" i="1" dirty="0">
                <a:latin typeface="Arial Narrow" panose="020B0606020202030204" pitchFamily="34" charset="0"/>
              </a:rPr>
              <a:t>KLM Airline v </a:t>
            </a:r>
            <a:r>
              <a:rPr lang="en-US" sz="2400" b="1" i="1" dirty="0" err="1">
                <a:latin typeface="Arial Narrow" panose="020B0606020202030204" pitchFamily="34" charset="0"/>
              </a:rPr>
              <a:t>Kumuji</a:t>
            </a:r>
            <a:r>
              <a:rPr lang="en-US" sz="2400" dirty="0">
                <a:latin typeface="Arial Narrow" panose="020B0606020202030204" pitchFamily="34" charset="0"/>
              </a:rPr>
              <a:t>, it was clarified that the combined understanding of the provisions of the Federal High Court Act 1973, as amended by Decree No. 60 of 1991, was to oust the jurisdiction of the State High Court, in matters covered under Section 251 (1) (k) of the Constitution; and aimed at increasing the scope of the jurisdiction of the Federal High Court in respect of the subject matter specified there.</a:t>
            </a:r>
          </a:p>
        </p:txBody>
      </p:sp>
      <p:pic>
        <p:nvPicPr>
          <p:cNvPr id="17" name="Image 4" descr="preencoded.png">
            <a:extLst>
              <a:ext uri="{FF2B5EF4-FFF2-40B4-BE49-F238E27FC236}">
                <a16:creationId xmlns:a16="http://schemas.microsoft.com/office/drawing/2014/main" id="{014C02FE-B991-F86B-632B-933FFAB0F92E}"/>
              </a:ext>
            </a:extLst>
          </p:cNvPr>
          <p:cNvPicPr>
            <a:picLocks noChangeAspect="1"/>
          </p:cNvPicPr>
          <p:nvPr/>
        </p:nvPicPr>
        <p:blipFill>
          <a:blip r:embed="rId3"/>
          <a:stretch>
            <a:fillRect/>
          </a:stretch>
        </p:blipFill>
        <p:spPr>
          <a:xfrm>
            <a:off x="933926" y="7577297"/>
            <a:ext cx="184309" cy="147399"/>
          </a:xfrm>
          <a:prstGeom prst="rect">
            <a:avLst/>
          </a:prstGeom>
        </p:spPr>
      </p:pic>
      <p:pic>
        <p:nvPicPr>
          <p:cNvPr id="19" name="Picture 18" descr="Top Law Firm in Nigeria, Lagos &amp; Abuja // Banwo &amp; Ighodalo">
            <a:extLst>
              <a:ext uri="{FF2B5EF4-FFF2-40B4-BE49-F238E27FC236}">
                <a16:creationId xmlns:a16="http://schemas.microsoft.com/office/drawing/2014/main" id="{34F9E09F-E8D3-B37B-1A8D-F4AD997CD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998988B-8F6D-9E32-308B-7FA396AAE017}"/>
              </a:ext>
            </a:extLst>
          </p:cNvPr>
          <p:cNvPicPr>
            <a:picLocks noChangeAspect="1"/>
          </p:cNvPicPr>
          <p:nvPr/>
        </p:nvPicPr>
        <p:blipFill>
          <a:blip r:embed="rId5"/>
          <a:stretch>
            <a:fillRect/>
          </a:stretch>
        </p:blipFill>
        <p:spPr>
          <a:xfrm>
            <a:off x="9144000" y="0"/>
            <a:ext cx="5486400" cy="8229600"/>
          </a:xfrm>
          <a:prstGeom prst="rect">
            <a:avLst/>
          </a:prstGeom>
        </p:spPr>
      </p:pic>
    </p:spTree>
    <p:extLst>
      <p:ext uri="{BB962C8B-B14F-4D97-AF65-F5344CB8AC3E}">
        <p14:creationId xmlns:p14="http://schemas.microsoft.com/office/powerpoint/2010/main" val="1720780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6BDA11-D853-419D-1EF3-E6AAB37AED2E}"/>
            </a:ext>
          </a:extLst>
        </p:cNvPr>
        <p:cNvGrpSpPr/>
        <p:nvPr/>
      </p:nvGrpSpPr>
      <p:grpSpPr>
        <a:xfrm>
          <a:off x="0" y="0"/>
          <a:ext cx="0" cy="0"/>
          <a:chOff x="0" y="0"/>
          <a:chExt cx="0" cy="0"/>
        </a:xfrm>
      </p:grpSpPr>
      <p:pic>
        <p:nvPicPr>
          <p:cNvPr id="1028" name="Picture 4" descr="Safety Management in Aviation - F24">
            <a:extLst>
              <a:ext uri="{FF2B5EF4-FFF2-40B4-BE49-F238E27FC236}">
                <a16:creationId xmlns:a16="http://schemas.microsoft.com/office/drawing/2014/main" id="{6C2C0B83-AD6D-86E8-1232-9A316FC71F11}"/>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33333"/>
          <a:stretch>
            <a:fillRect/>
          </a:stretch>
        </p:blipFill>
        <p:spPr bwMode="auto">
          <a:xfrm>
            <a:off x="20" y="10"/>
            <a:ext cx="14630380" cy="8229590"/>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5127">
            <a:extLst>
              <a:ext uri="{FF2B5EF4-FFF2-40B4-BE49-F238E27FC236}">
                <a16:creationId xmlns:a16="http://schemas.microsoft.com/office/drawing/2014/main" id="{3FB9C30E-84DF-9012-C5F5-1CE0E7841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39BF3B3-36CA-72F4-02AD-4F37E2BE2AE8}"/>
              </a:ext>
            </a:extLst>
          </p:cNvPr>
          <p:cNvSpPr txBox="1"/>
          <p:nvPr/>
        </p:nvSpPr>
        <p:spPr>
          <a:xfrm>
            <a:off x="628651" y="6380688"/>
            <a:ext cx="13453110" cy="893803"/>
          </a:xfrm>
          <a:prstGeom prst="rect">
            <a:avLst/>
          </a:prstGeom>
        </p:spPr>
        <p:txBody>
          <a:bodyPr vert="horz" lIns="91440" tIns="45720" rIns="91440" bIns="45720" rtlCol="0" anchor="ctr">
            <a:normAutofit/>
          </a:bodyPr>
          <a:lstStyle/>
          <a:p>
            <a:pPr algn="ctr">
              <a:lnSpc>
                <a:spcPct val="90000"/>
              </a:lnSpc>
              <a:spcBef>
                <a:spcPct val="0"/>
              </a:spcBef>
              <a:spcAft>
                <a:spcPts val="720"/>
              </a:spcAft>
            </a:pPr>
            <a:r>
              <a:rPr lang="en-US" sz="4000" b="1">
                <a:latin typeface="Arial Narrow" panose="020B0606020202030204" pitchFamily="34" charset="0"/>
                <a:ea typeface="+mj-ea"/>
                <a:cs typeface="+mj-cs"/>
              </a:rPr>
              <a:t>07. DEFENCES &amp; ENFORCEMENT CHALLENGES</a:t>
            </a:r>
          </a:p>
        </p:txBody>
      </p:sp>
      <p:cxnSp>
        <p:nvCxnSpPr>
          <p:cNvPr id="5133" name="Straight Connector 5132">
            <a:extLst>
              <a:ext uri="{FF2B5EF4-FFF2-40B4-BE49-F238E27FC236}">
                <a16:creationId xmlns:a16="http://schemas.microsoft.com/office/drawing/2014/main" id="{0DE25D3E-9790-E076-71A3-AFFBB0A9E4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5" name="Straight Connector 5134">
            <a:extLst>
              <a:ext uri="{FF2B5EF4-FFF2-40B4-BE49-F238E27FC236}">
                <a16:creationId xmlns:a16="http://schemas.microsoft.com/office/drawing/2014/main" id="{A039C6EC-A2C7-1D19-6D2F-FEF5C561F1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46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3" name="Text 1"/>
          <p:cNvSpPr/>
          <p:nvPr/>
        </p:nvSpPr>
        <p:spPr>
          <a:xfrm>
            <a:off x="911002" y="1957316"/>
            <a:ext cx="1064890" cy="252724"/>
          </a:xfrm>
          <a:prstGeom prst="rect">
            <a:avLst/>
          </a:prstGeom>
          <a:noFill/>
          <a:ln/>
        </p:spPr>
        <p:txBody>
          <a:bodyPr wrap="none" lIns="0" tIns="0" rIns="0" bIns="0" rtlCol="0" anchor="t"/>
          <a:lstStyle/>
          <a:p>
            <a:pPr marL="0" indent="0" algn="l">
              <a:lnSpc>
                <a:spcPts val="1550"/>
              </a:lnSpc>
              <a:buNone/>
            </a:pPr>
            <a:r>
              <a:rPr lang="en-US" sz="1100" b="1">
                <a:solidFill>
                  <a:schemeClr val="bg1"/>
                </a:solidFill>
                <a:latin typeface="Arial Narrow" panose="020B0606020202030204" pitchFamily="34" charset="0"/>
                <a:ea typeface="Open Sans" pitchFamily="34" charset="-122"/>
                <a:cs typeface="Open Sans" pitchFamily="34" charset="-120"/>
              </a:rPr>
              <a:t>CHAPTER 7</a:t>
            </a:r>
            <a:endParaRPr lang="en-US" sz="1100" b="1">
              <a:solidFill>
                <a:schemeClr val="bg1"/>
              </a:solidFill>
              <a:latin typeface="Arial Narrow" panose="020B0606020202030204" pitchFamily="34" charset="0"/>
            </a:endParaRPr>
          </a:p>
        </p:txBody>
      </p:sp>
      <p:sp>
        <p:nvSpPr>
          <p:cNvPr id="5" name="Text 3"/>
          <p:cNvSpPr/>
          <p:nvPr/>
        </p:nvSpPr>
        <p:spPr>
          <a:xfrm>
            <a:off x="3565683" y="1150025"/>
            <a:ext cx="7499033" cy="527090"/>
          </a:xfrm>
          <a:prstGeom prst="rect">
            <a:avLst/>
          </a:prstGeom>
          <a:noFill/>
          <a:ln/>
        </p:spPr>
        <p:txBody>
          <a:bodyPr wrap="none" lIns="0" tIns="0" rIns="0" bIns="0" rtlCol="0" anchor="t"/>
          <a:lstStyle/>
          <a:p>
            <a:pPr marL="0" indent="0" algn="ctr">
              <a:lnSpc>
                <a:spcPts val="4150"/>
              </a:lnSpc>
              <a:buNone/>
            </a:pPr>
            <a:r>
              <a:rPr lang="en-US" sz="3300" b="1">
                <a:solidFill>
                  <a:srgbClr val="700000"/>
                </a:solidFill>
                <a:latin typeface="Arial Narrow" panose="020B0606020202030204" pitchFamily="34" charset="0"/>
                <a:ea typeface="Merriweather Bold" pitchFamily="34" charset="-122"/>
                <a:cs typeface="Merriweather Bold" pitchFamily="34" charset="-120"/>
              </a:rPr>
              <a:t>DEFENCES</a:t>
            </a:r>
            <a:endParaRPr lang="en-US" sz="3300">
              <a:solidFill>
                <a:srgbClr val="700000"/>
              </a:solidFill>
              <a:latin typeface="Arial Narrow" panose="020B0606020202030204" pitchFamily="34" charset="0"/>
            </a:endParaRPr>
          </a:p>
        </p:txBody>
      </p:sp>
      <p:sp>
        <p:nvSpPr>
          <p:cNvPr id="8" name="Shape 6"/>
          <p:cNvSpPr/>
          <p:nvPr/>
        </p:nvSpPr>
        <p:spPr>
          <a:xfrm>
            <a:off x="384264" y="2152650"/>
            <a:ext cx="804455" cy="669786"/>
          </a:xfrm>
          <a:prstGeom prst="roundRect">
            <a:avLst>
              <a:gd name="adj" fmla="val 18068768"/>
            </a:avLst>
          </a:prstGeom>
          <a:solidFill>
            <a:srgbClr val="FFAD94"/>
          </a:solidFill>
          <a:ln/>
        </p:spPr>
        <p:txBody>
          <a:bodyPr/>
          <a:lstStyle/>
          <a:p>
            <a:endParaRPr lang="en-NG" sz="2000" dirty="0">
              <a:latin typeface="Arial Narrow" panose="020B0606020202030204" pitchFamily="34" charset="0"/>
            </a:endParaRPr>
          </a:p>
        </p:txBody>
      </p:sp>
      <p:pic>
        <p:nvPicPr>
          <p:cNvPr id="9"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316" y="2318746"/>
            <a:ext cx="348463" cy="348465"/>
          </a:xfrm>
          <a:prstGeom prst="rect">
            <a:avLst/>
          </a:prstGeom>
        </p:spPr>
      </p:pic>
      <p:sp>
        <p:nvSpPr>
          <p:cNvPr id="10" name="Text 7"/>
          <p:cNvSpPr/>
          <p:nvPr/>
        </p:nvSpPr>
        <p:spPr>
          <a:xfrm>
            <a:off x="1401771" y="2403725"/>
            <a:ext cx="5089058" cy="526971"/>
          </a:xfrm>
          <a:prstGeom prst="rect">
            <a:avLst/>
          </a:prstGeom>
          <a:noFill/>
          <a:ln/>
        </p:spPr>
        <p:txBody>
          <a:bodyPr wrap="square" lIns="0" tIns="0" rIns="0" bIns="0" rtlCol="0" anchor="t"/>
          <a:lstStyle/>
          <a:p>
            <a:pPr marL="0" indent="0" algn="just">
              <a:lnSpc>
                <a:spcPts val="205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Circumstances outside the Convention</a:t>
            </a:r>
            <a:endParaRPr lang="en-US" sz="2400" dirty="0">
              <a:solidFill>
                <a:srgbClr val="700000"/>
              </a:solidFill>
              <a:latin typeface="Arial Narrow" panose="020B0606020202030204" pitchFamily="34" charset="0"/>
            </a:endParaRPr>
          </a:p>
        </p:txBody>
      </p:sp>
      <p:sp>
        <p:nvSpPr>
          <p:cNvPr id="13" name="Shape 10"/>
          <p:cNvSpPr/>
          <p:nvPr/>
        </p:nvSpPr>
        <p:spPr>
          <a:xfrm>
            <a:off x="469685" y="3254974"/>
            <a:ext cx="804454" cy="669786"/>
          </a:xfrm>
          <a:prstGeom prst="roundRect">
            <a:avLst>
              <a:gd name="adj" fmla="val 18068768"/>
            </a:avLst>
          </a:prstGeom>
          <a:solidFill>
            <a:srgbClr val="FFAD94"/>
          </a:solidFill>
          <a:ln/>
        </p:spPr>
        <p:txBody>
          <a:bodyPr/>
          <a:lstStyle/>
          <a:p>
            <a:endParaRPr lang="en-NG" sz="2000" dirty="0">
              <a:latin typeface="Arial Narrow" panose="020B0606020202030204" pitchFamily="34" charset="0"/>
            </a:endParaRPr>
          </a:p>
        </p:txBody>
      </p:sp>
      <p:pic>
        <p:nvPicPr>
          <p:cNvPr id="14"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680" y="3413162"/>
            <a:ext cx="348463" cy="348465"/>
          </a:xfrm>
          <a:prstGeom prst="rect">
            <a:avLst/>
          </a:prstGeom>
        </p:spPr>
      </p:pic>
      <p:sp>
        <p:nvSpPr>
          <p:cNvPr id="15" name="Text 11"/>
          <p:cNvSpPr/>
          <p:nvPr/>
        </p:nvSpPr>
        <p:spPr>
          <a:xfrm>
            <a:off x="1502134" y="3428327"/>
            <a:ext cx="3227842" cy="333300"/>
          </a:xfrm>
          <a:prstGeom prst="rect">
            <a:avLst/>
          </a:prstGeom>
          <a:noFill/>
          <a:ln/>
        </p:spPr>
        <p:txBody>
          <a:bodyPr wrap="none" lIns="0" tIns="0" rIns="0" bIns="0" rtlCol="0" anchor="t"/>
          <a:lstStyle/>
          <a:p>
            <a:pPr marL="0" indent="0" algn="just">
              <a:lnSpc>
                <a:spcPts val="205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Force Majeure</a:t>
            </a:r>
            <a:endParaRPr lang="en-US" sz="2400" dirty="0">
              <a:solidFill>
                <a:srgbClr val="700000"/>
              </a:solidFill>
              <a:latin typeface="Arial Narrow" panose="020B0606020202030204" pitchFamily="34" charset="0"/>
            </a:endParaRPr>
          </a:p>
        </p:txBody>
      </p:sp>
      <p:sp>
        <p:nvSpPr>
          <p:cNvPr id="18" name="Shape 14"/>
          <p:cNvSpPr/>
          <p:nvPr/>
        </p:nvSpPr>
        <p:spPr>
          <a:xfrm>
            <a:off x="469685" y="4188701"/>
            <a:ext cx="774566" cy="640094"/>
          </a:xfrm>
          <a:prstGeom prst="roundRect">
            <a:avLst>
              <a:gd name="adj" fmla="val 18068768"/>
            </a:avLst>
          </a:prstGeom>
          <a:solidFill>
            <a:srgbClr val="FFAD94"/>
          </a:solidFill>
          <a:ln/>
        </p:spPr>
        <p:txBody>
          <a:bodyPr/>
          <a:lstStyle/>
          <a:p>
            <a:pPr algn="just"/>
            <a:endParaRPr lang="en-NG" sz="2000" dirty="0">
              <a:latin typeface="Arial Narrow" panose="020B0606020202030204" pitchFamily="34" charset="0"/>
            </a:endParaRPr>
          </a:p>
        </p:txBody>
      </p:sp>
      <p:pic>
        <p:nvPicPr>
          <p:cNvPr id="1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418" y="4334515"/>
            <a:ext cx="348463" cy="348465"/>
          </a:xfrm>
          <a:prstGeom prst="rect">
            <a:avLst/>
          </a:prstGeom>
        </p:spPr>
      </p:pic>
      <p:sp>
        <p:nvSpPr>
          <p:cNvPr id="20" name="Text 15"/>
          <p:cNvSpPr/>
          <p:nvPr/>
        </p:nvSpPr>
        <p:spPr>
          <a:xfrm>
            <a:off x="1401771" y="4334515"/>
            <a:ext cx="3913179" cy="263485"/>
          </a:xfrm>
          <a:prstGeom prst="rect">
            <a:avLst/>
          </a:prstGeom>
          <a:noFill/>
          <a:ln/>
        </p:spPr>
        <p:txBody>
          <a:bodyPr wrap="none" lIns="0" tIns="0" rIns="0" bIns="0" rtlCol="0" anchor="t"/>
          <a:lstStyle/>
          <a:p>
            <a:pPr marL="0" indent="0" algn="just">
              <a:lnSpc>
                <a:spcPts val="205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Contributory Negligence</a:t>
            </a:r>
            <a:endParaRPr lang="en-US" sz="2400" dirty="0">
              <a:solidFill>
                <a:srgbClr val="700000"/>
              </a:solidFill>
              <a:latin typeface="Arial Narrow" panose="020B0606020202030204" pitchFamily="34" charset="0"/>
            </a:endParaRPr>
          </a:p>
        </p:txBody>
      </p:sp>
      <p:pic>
        <p:nvPicPr>
          <p:cNvPr id="14338" name="Picture 2" descr="The Legalities Of Self-Defence: When Is It Justified? | Brodsky Amy &amp; Gould">
            <a:extLst>
              <a:ext uri="{FF2B5EF4-FFF2-40B4-BE49-F238E27FC236}">
                <a16:creationId xmlns:a16="http://schemas.microsoft.com/office/drawing/2014/main" id="{550E3077-147D-16BE-DF63-8D27BC972455}"/>
              </a:ext>
            </a:extLst>
          </p:cNvPr>
          <p:cNvPicPr>
            <a:picLocks noChangeAspect="1" noChangeArrowheads="1"/>
          </p:cNvPicPr>
          <p:nvPr/>
        </p:nvPicPr>
        <p:blipFill>
          <a:blip r:embed="rId9">
            <a:alphaModFix amt="70000"/>
            <a:extLst>
              <a:ext uri="{28A0092B-C50C-407E-A947-70E740481C1C}">
                <a14:useLocalDpi xmlns:a14="http://schemas.microsoft.com/office/drawing/2010/main" val="0"/>
              </a:ext>
            </a:extLst>
          </a:blip>
          <a:srcRect/>
          <a:stretch>
            <a:fillRect/>
          </a:stretch>
        </p:blipFill>
        <p:spPr bwMode="auto">
          <a:xfrm>
            <a:off x="7520942" y="2214324"/>
            <a:ext cx="6695304" cy="52610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9" name="Picture 38" descr="Top Law Firm in Nigeria, Lagos &amp; Abuja // Banwo &amp; Ighodalo">
            <a:extLst>
              <a:ext uri="{FF2B5EF4-FFF2-40B4-BE49-F238E27FC236}">
                <a16:creationId xmlns:a16="http://schemas.microsoft.com/office/drawing/2014/main" id="{CDD92820-99B7-3157-7FB6-2F6E21362A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sp>
        <p:nvSpPr>
          <p:cNvPr id="24" name="Shape 14">
            <a:extLst>
              <a:ext uri="{FF2B5EF4-FFF2-40B4-BE49-F238E27FC236}">
                <a16:creationId xmlns:a16="http://schemas.microsoft.com/office/drawing/2014/main" id="{32AE4AE7-AA24-9D51-997E-6F76C423015B}"/>
              </a:ext>
            </a:extLst>
          </p:cNvPr>
          <p:cNvSpPr/>
          <p:nvPr/>
        </p:nvSpPr>
        <p:spPr>
          <a:xfrm>
            <a:off x="414154" y="5189685"/>
            <a:ext cx="774566" cy="640094"/>
          </a:xfrm>
          <a:prstGeom prst="roundRect">
            <a:avLst>
              <a:gd name="adj" fmla="val 18068768"/>
            </a:avLst>
          </a:prstGeom>
          <a:solidFill>
            <a:srgbClr val="FFAD94"/>
          </a:solidFill>
          <a:ln/>
        </p:spPr>
        <p:txBody>
          <a:bodyPr/>
          <a:lstStyle/>
          <a:p>
            <a:pPr algn="just"/>
            <a:endParaRPr lang="en-NG" sz="2000">
              <a:latin typeface="Arial Narrow" panose="020B0606020202030204" pitchFamily="34" charset="0"/>
            </a:endParaRPr>
          </a:p>
        </p:txBody>
      </p:sp>
      <p:sp>
        <p:nvSpPr>
          <p:cNvPr id="25" name="Text 15">
            <a:extLst>
              <a:ext uri="{FF2B5EF4-FFF2-40B4-BE49-F238E27FC236}">
                <a16:creationId xmlns:a16="http://schemas.microsoft.com/office/drawing/2014/main" id="{ADFC8942-1FBE-A749-7087-E1276D44790D}"/>
              </a:ext>
            </a:extLst>
          </p:cNvPr>
          <p:cNvSpPr/>
          <p:nvPr/>
        </p:nvSpPr>
        <p:spPr>
          <a:xfrm>
            <a:off x="1532505" y="5475055"/>
            <a:ext cx="2555558" cy="263485"/>
          </a:xfrm>
          <a:prstGeom prst="rect">
            <a:avLst/>
          </a:prstGeom>
          <a:noFill/>
          <a:ln/>
        </p:spPr>
        <p:txBody>
          <a:bodyPr wrap="none" lIns="0" tIns="0" rIns="0" bIns="0" rtlCol="0" anchor="t"/>
          <a:lstStyle/>
          <a:p>
            <a:pPr marL="0" indent="0" algn="just">
              <a:lnSpc>
                <a:spcPts val="2050"/>
              </a:lnSpc>
              <a:buNone/>
            </a:pPr>
            <a:r>
              <a:rPr lang="en-US" sz="2400" b="1" dirty="0">
                <a:solidFill>
                  <a:srgbClr val="700000"/>
                </a:solidFill>
                <a:latin typeface="Arial Narrow" panose="020B0606020202030204" pitchFamily="34" charset="0"/>
              </a:rPr>
              <a:t>Act of Third Parties</a:t>
            </a:r>
          </a:p>
        </p:txBody>
      </p:sp>
      <p:pic>
        <p:nvPicPr>
          <p:cNvPr id="26" name="Image 2" descr="preencoded.png">
            <a:extLst>
              <a:ext uri="{FF2B5EF4-FFF2-40B4-BE49-F238E27FC236}">
                <a16:creationId xmlns:a16="http://schemas.microsoft.com/office/drawing/2014/main" id="{7BCC83A0-67A0-94D3-C3D1-ABA358871B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7316" y="5335499"/>
            <a:ext cx="348463" cy="3484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77C93-DD0C-8D4F-F5FA-F7A7DB8951BD}"/>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8270016C-B8E1-AC0D-D2C7-3CB83CF126E1}"/>
              </a:ext>
            </a:extLst>
          </p:cNvPr>
          <p:cNvSpPr/>
          <p:nvPr/>
        </p:nvSpPr>
        <p:spPr>
          <a:xfrm>
            <a:off x="3565683" y="1367120"/>
            <a:ext cx="7499033" cy="527090"/>
          </a:xfrm>
          <a:prstGeom prst="rect">
            <a:avLst/>
          </a:prstGeom>
          <a:noFill/>
          <a:ln/>
        </p:spPr>
        <p:txBody>
          <a:bodyPr wrap="none" lIns="0" tIns="0" rIns="0" bIns="0" rtlCol="0" anchor="t"/>
          <a:lstStyle/>
          <a:p>
            <a:pPr marL="0" indent="0" algn="ctr">
              <a:lnSpc>
                <a:spcPts val="4150"/>
              </a:lnSpc>
              <a:buNone/>
            </a:pPr>
            <a:r>
              <a:rPr lang="en-US" sz="2400" b="1">
                <a:solidFill>
                  <a:srgbClr val="700000"/>
                </a:solidFill>
                <a:latin typeface="Arial Narrow" panose="020B0606020202030204" pitchFamily="34" charset="0"/>
                <a:ea typeface="Merriweather Bold" pitchFamily="34" charset="-122"/>
                <a:cs typeface="Merriweather Bold" pitchFamily="34" charset="-120"/>
              </a:rPr>
              <a:t>ENFORCEMENT CHALLENGES</a:t>
            </a:r>
            <a:endParaRPr lang="en-US" sz="2400">
              <a:solidFill>
                <a:srgbClr val="700000"/>
              </a:solidFill>
              <a:latin typeface="Arial Narrow" panose="020B0606020202030204" pitchFamily="34" charset="0"/>
            </a:endParaRPr>
          </a:p>
        </p:txBody>
      </p:sp>
      <p:sp>
        <p:nvSpPr>
          <p:cNvPr id="42" name="Shape 0">
            <a:extLst>
              <a:ext uri="{FF2B5EF4-FFF2-40B4-BE49-F238E27FC236}">
                <a16:creationId xmlns:a16="http://schemas.microsoft.com/office/drawing/2014/main" id="{0CD78CFE-7F5F-7493-0EC2-21BF9BE5F89D}"/>
              </a:ext>
            </a:extLst>
          </p:cNvPr>
          <p:cNvSpPr/>
          <p:nvPr/>
        </p:nvSpPr>
        <p:spPr>
          <a:xfrm>
            <a:off x="793790" y="812483"/>
            <a:ext cx="898088" cy="300990"/>
          </a:xfrm>
          <a:prstGeom prst="roundRect">
            <a:avLst>
              <a:gd name="adj" fmla="val 18833"/>
            </a:avLst>
          </a:prstGeom>
          <a:solidFill>
            <a:srgbClr val="700000"/>
          </a:solidFill>
          <a:ln/>
        </p:spPr>
        <p:txBody>
          <a:bodyPr/>
          <a:lstStyle/>
          <a:p>
            <a:endParaRPr lang="en-NG" b="1">
              <a:latin typeface="Arial Narrow" panose="020B0606020202030204" pitchFamily="34" charset="0"/>
            </a:endParaRPr>
          </a:p>
        </p:txBody>
      </p:sp>
      <p:sp>
        <p:nvSpPr>
          <p:cNvPr id="43" name="Text 1">
            <a:extLst>
              <a:ext uri="{FF2B5EF4-FFF2-40B4-BE49-F238E27FC236}">
                <a16:creationId xmlns:a16="http://schemas.microsoft.com/office/drawing/2014/main" id="{235BDD5D-A4F4-CC68-1A36-89B3211E2662}"/>
              </a:ext>
            </a:extLst>
          </p:cNvPr>
          <p:cNvSpPr/>
          <p:nvPr/>
        </p:nvSpPr>
        <p:spPr>
          <a:xfrm>
            <a:off x="894993" y="863084"/>
            <a:ext cx="695682" cy="199787"/>
          </a:xfrm>
          <a:prstGeom prst="rect">
            <a:avLst/>
          </a:prstGeom>
          <a:noFill/>
          <a:ln/>
        </p:spPr>
        <p:txBody>
          <a:bodyPr wrap="none" lIns="0" tIns="0" rIns="0" bIns="0" rtlCol="0" anchor="t"/>
          <a:lstStyle/>
          <a:p>
            <a:pPr marL="0" indent="0" algn="l">
              <a:lnSpc>
                <a:spcPts val="1550"/>
              </a:lnSpc>
              <a:buNone/>
            </a:pPr>
            <a:r>
              <a:rPr lang="en-US" sz="1100" b="1">
                <a:solidFill>
                  <a:schemeClr val="bg1"/>
                </a:solidFill>
                <a:latin typeface="Arial Narrow" panose="020B0606020202030204" pitchFamily="34" charset="0"/>
                <a:ea typeface="Open Sans" pitchFamily="34" charset="-122"/>
                <a:cs typeface="Open Sans" pitchFamily="34" charset="-120"/>
              </a:rPr>
              <a:t>CHAPTER 7</a:t>
            </a:r>
            <a:endParaRPr lang="en-US" sz="1100" b="1">
              <a:solidFill>
                <a:schemeClr val="bg1"/>
              </a:solidFill>
              <a:latin typeface="Arial Narrow" panose="020B0606020202030204" pitchFamily="34" charset="0"/>
            </a:endParaRPr>
          </a:p>
        </p:txBody>
      </p:sp>
      <p:sp>
        <p:nvSpPr>
          <p:cNvPr id="44" name="Text 2">
            <a:extLst>
              <a:ext uri="{FF2B5EF4-FFF2-40B4-BE49-F238E27FC236}">
                <a16:creationId xmlns:a16="http://schemas.microsoft.com/office/drawing/2014/main" id="{047AED04-4A78-3EA8-FD12-CA2562C75004}"/>
              </a:ext>
            </a:extLst>
          </p:cNvPr>
          <p:cNvSpPr/>
          <p:nvPr/>
        </p:nvSpPr>
        <p:spPr>
          <a:xfrm>
            <a:off x="1776174" y="863084"/>
            <a:ext cx="1655445" cy="199787"/>
          </a:xfrm>
          <a:prstGeom prst="rect">
            <a:avLst/>
          </a:prstGeom>
          <a:noFill/>
          <a:ln/>
        </p:spPr>
        <p:txBody>
          <a:bodyPr wrap="none" lIns="0" tIns="0" rIns="0" bIns="0" rtlCol="0" anchor="t"/>
          <a:lstStyle/>
          <a:p>
            <a:pPr marL="0" indent="0" algn="l">
              <a:lnSpc>
                <a:spcPts val="1550"/>
              </a:lnSpc>
              <a:buNone/>
            </a:pPr>
            <a:r>
              <a:rPr lang="en-US" sz="1100" b="1">
                <a:solidFill>
                  <a:srgbClr val="700000"/>
                </a:solidFill>
                <a:latin typeface="Arial Narrow" panose="020B0606020202030204" pitchFamily="34" charset="0"/>
                <a:ea typeface="Open Sans" pitchFamily="34" charset="-122"/>
                <a:cs typeface="Open Sans" pitchFamily="34" charset="-120"/>
              </a:rPr>
              <a:t>DEFENCES &amp; ENFORCEMENT CHALLENGES</a:t>
            </a:r>
            <a:endParaRPr lang="en-US" sz="1100" b="1">
              <a:solidFill>
                <a:srgbClr val="700000"/>
              </a:solidFill>
              <a:latin typeface="Arial Narrow" panose="020B0606020202030204" pitchFamily="34" charset="0"/>
            </a:endParaRPr>
          </a:p>
        </p:txBody>
      </p:sp>
      <p:grpSp>
        <p:nvGrpSpPr>
          <p:cNvPr id="45" name="Group 44">
            <a:extLst>
              <a:ext uri="{FF2B5EF4-FFF2-40B4-BE49-F238E27FC236}">
                <a16:creationId xmlns:a16="http://schemas.microsoft.com/office/drawing/2014/main" id="{5148FBF1-5A1E-0C26-917F-476B2B36A9B5}"/>
              </a:ext>
            </a:extLst>
          </p:cNvPr>
          <p:cNvGrpSpPr/>
          <p:nvPr/>
        </p:nvGrpSpPr>
        <p:grpSpPr>
          <a:xfrm>
            <a:off x="1590675" y="2894177"/>
            <a:ext cx="11549853" cy="4231648"/>
            <a:chOff x="738195" y="1688950"/>
            <a:chExt cx="10991789" cy="4525962"/>
          </a:xfrm>
        </p:grpSpPr>
        <p:grpSp>
          <p:nvGrpSpPr>
            <p:cNvPr id="46" name="Group 45">
              <a:extLst>
                <a:ext uri="{FF2B5EF4-FFF2-40B4-BE49-F238E27FC236}">
                  <a16:creationId xmlns:a16="http://schemas.microsoft.com/office/drawing/2014/main" id="{9154D677-E903-2A75-0830-EED54E40CE85}"/>
                </a:ext>
              </a:extLst>
            </p:cNvPr>
            <p:cNvGrpSpPr/>
            <p:nvPr/>
          </p:nvGrpSpPr>
          <p:grpSpPr>
            <a:xfrm>
              <a:off x="8756796" y="1688950"/>
              <a:ext cx="2973188" cy="4525962"/>
              <a:chOff x="910323" y="1688950"/>
              <a:chExt cx="2973188" cy="4525962"/>
            </a:xfrm>
          </p:grpSpPr>
          <p:sp>
            <p:nvSpPr>
              <p:cNvPr id="59" name="Freeform: Shape 58">
                <a:extLst>
                  <a:ext uri="{FF2B5EF4-FFF2-40B4-BE49-F238E27FC236}">
                    <a16:creationId xmlns:a16="http://schemas.microsoft.com/office/drawing/2014/main" id="{03095B98-7A1C-A1C2-EB53-12710533D201}"/>
                  </a:ext>
                </a:extLst>
              </p:cNvPr>
              <p:cNvSpPr/>
              <p:nvPr/>
            </p:nvSpPr>
            <p:spPr>
              <a:xfrm>
                <a:off x="910323" y="1688950"/>
                <a:ext cx="2282447" cy="4525962"/>
              </a:xfrm>
              <a:custGeom>
                <a:avLst/>
                <a:gdLst>
                  <a:gd name="connsiteX0" fmla="*/ 1431131 w 1447800"/>
                  <a:gd name="connsiteY0" fmla="*/ 1370171 h 2095500"/>
                  <a:gd name="connsiteX1" fmla="*/ 1431131 w 1447800"/>
                  <a:gd name="connsiteY1" fmla="*/ 1855946 h 2095500"/>
                  <a:gd name="connsiteX2" fmla="*/ 1207294 w 1447800"/>
                  <a:gd name="connsiteY2" fmla="*/ 2079784 h 2095500"/>
                  <a:gd name="connsiteX3" fmla="*/ 245269 w 1447800"/>
                  <a:gd name="connsiteY3" fmla="*/ 2079784 h 2095500"/>
                  <a:gd name="connsiteX4" fmla="*/ 21431 w 1447800"/>
                  <a:gd name="connsiteY4" fmla="*/ 1854994 h 2095500"/>
                  <a:gd name="connsiteX5" fmla="*/ 21431 w 1447800"/>
                  <a:gd name="connsiteY5" fmla="*/ 245269 h 2095500"/>
                  <a:gd name="connsiteX6" fmla="*/ 245269 w 1447800"/>
                  <a:gd name="connsiteY6" fmla="*/ 21431 h 2095500"/>
                  <a:gd name="connsiteX7" fmla="*/ 1207294 w 1447800"/>
                  <a:gd name="connsiteY7" fmla="*/ 21431 h 2095500"/>
                  <a:gd name="connsiteX8" fmla="*/ 1431131 w 1447800"/>
                  <a:gd name="connsiteY8" fmla="*/ 245269 h 2095500"/>
                  <a:gd name="connsiteX9" fmla="*/ 1431131 w 1447800"/>
                  <a:gd name="connsiteY9" fmla="*/ 10501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2095500">
                    <a:moveTo>
                      <a:pt x="1431131" y="1370171"/>
                    </a:moveTo>
                    <a:lnTo>
                      <a:pt x="1431131" y="1855946"/>
                    </a:lnTo>
                    <a:cubicBezTo>
                      <a:pt x="1431131" y="1979771"/>
                      <a:pt x="1331119" y="2079784"/>
                      <a:pt x="1207294" y="2079784"/>
                    </a:cubicBezTo>
                    <a:lnTo>
                      <a:pt x="245269" y="2079784"/>
                    </a:lnTo>
                    <a:cubicBezTo>
                      <a:pt x="121444" y="2078831"/>
                      <a:pt x="21431" y="1978819"/>
                      <a:pt x="21431" y="1854994"/>
                    </a:cubicBezTo>
                    <a:lnTo>
                      <a:pt x="21431" y="245269"/>
                    </a:lnTo>
                    <a:cubicBezTo>
                      <a:pt x="21431" y="121444"/>
                      <a:pt x="121444" y="21431"/>
                      <a:pt x="245269" y="21431"/>
                    </a:cubicBezTo>
                    <a:lnTo>
                      <a:pt x="1207294" y="21431"/>
                    </a:lnTo>
                    <a:cubicBezTo>
                      <a:pt x="1331119" y="21431"/>
                      <a:pt x="1431131" y="121444"/>
                      <a:pt x="1431131" y="245269"/>
                    </a:cubicBezTo>
                    <a:lnTo>
                      <a:pt x="1431131" y="1050131"/>
                    </a:lnTo>
                  </a:path>
                </a:pathLst>
              </a:custGeom>
              <a:solidFill>
                <a:srgbClr val="FFFFFF"/>
              </a:solidFill>
              <a:ln w="31750" cap="flat">
                <a:solidFill>
                  <a:schemeClr val="accent4"/>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4D14743-F7DE-5F3C-4E3C-CF3CCE028F58}"/>
                  </a:ext>
                </a:extLst>
              </p:cNvPr>
              <p:cNvSpPr/>
              <p:nvPr/>
            </p:nvSpPr>
            <p:spPr>
              <a:xfrm>
                <a:off x="3132706" y="4408050"/>
                <a:ext cx="750805" cy="288016"/>
              </a:xfrm>
              <a:custGeom>
                <a:avLst/>
                <a:gdLst>
                  <a:gd name="connsiteX0" fmla="*/ 455771 w 476250"/>
                  <a:gd name="connsiteY0" fmla="*/ 21431 h 133350"/>
                  <a:gd name="connsiteX1" fmla="*/ 111919 w 476250"/>
                  <a:gd name="connsiteY1" fmla="*/ 21431 h 133350"/>
                  <a:gd name="connsiteX2" fmla="*/ 53816 w 476250"/>
                  <a:gd name="connsiteY2" fmla="*/ 40481 h 133350"/>
                  <a:gd name="connsiteX3" fmla="*/ 21431 w 476250"/>
                  <a:gd name="connsiteY3" fmla="*/ 114776 h 133350"/>
                </a:gdLst>
                <a:ahLst/>
                <a:cxnLst>
                  <a:cxn ang="0">
                    <a:pos x="connsiteX0" y="connsiteY0"/>
                  </a:cxn>
                  <a:cxn ang="0">
                    <a:pos x="connsiteX1" y="connsiteY1"/>
                  </a:cxn>
                  <a:cxn ang="0">
                    <a:pos x="connsiteX2" y="connsiteY2"/>
                  </a:cxn>
                  <a:cxn ang="0">
                    <a:pos x="connsiteX3" y="connsiteY3"/>
                  </a:cxn>
                </a:cxnLst>
                <a:rect l="l" t="t" r="r" b="b"/>
                <a:pathLst>
                  <a:path w="476250" h="133350">
                    <a:moveTo>
                      <a:pt x="455771" y="21431"/>
                    </a:moveTo>
                    <a:lnTo>
                      <a:pt x="111919" y="21431"/>
                    </a:lnTo>
                    <a:cubicBezTo>
                      <a:pt x="90964" y="21431"/>
                      <a:pt x="70009" y="28099"/>
                      <a:pt x="53816" y="40481"/>
                    </a:cubicBezTo>
                    <a:cubicBezTo>
                      <a:pt x="36671" y="53816"/>
                      <a:pt x="21431" y="76676"/>
                      <a:pt x="21431" y="114776"/>
                    </a:cubicBezTo>
                  </a:path>
                </a:pathLst>
              </a:custGeom>
              <a:noFill/>
              <a:ln w="31750" cap="flat">
                <a:solidFill>
                  <a:schemeClr val="accent4"/>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31BFD73-6D87-CCBC-36A9-992C9F36DB6A}"/>
                  </a:ext>
                </a:extLst>
              </p:cNvPr>
              <p:cNvSpPr/>
              <p:nvPr/>
            </p:nvSpPr>
            <p:spPr>
              <a:xfrm>
                <a:off x="3657378" y="4259224"/>
                <a:ext cx="215371" cy="369205"/>
              </a:xfrm>
              <a:custGeom>
                <a:avLst/>
                <a:gdLst>
                  <a:gd name="connsiteX0" fmla="*/ 0 w 129310"/>
                  <a:gd name="connsiteY0" fmla="*/ 0 h 221673"/>
                  <a:gd name="connsiteX1" fmla="*/ 129310 w 129310"/>
                  <a:gd name="connsiteY1" fmla="*/ 113915 h 221673"/>
                  <a:gd name="connsiteX2" fmla="*/ 3079 w 129310"/>
                  <a:gd name="connsiteY2" fmla="*/ 221673 h 221673"/>
                </a:gdLst>
                <a:ahLst/>
                <a:cxnLst>
                  <a:cxn ang="0">
                    <a:pos x="connsiteX0" y="connsiteY0"/>
                  </a:cxn>
                  <a:cxn ang="0">
                    <a:pos x="connsiteX1" y="connsiteY1"/>
                  </a:cxn>
                  <a:cxn ang="0">
                    <a:pos x="connsiteX2" y="connsiteY2"/>
                  </a:cxn>
                </a:cxnLst>
                <a:rect l="l" t="t" r="r" b="b"/>
                <a:pathLst>
                  <a:path w="129310" h="221673">
                    <a:moveTo>
                      <a:pt x="0" y="0"/>
                    </a:moveTo>
                    <a:lnTo>
                      <a:pt x="129310" y="113915"/>
                    </a:lnTo>
                    <a:lnTo>
                      <a:pt x="3079" y="221673"/>
                    </a:lnTo>
                  </a:path>
                </a:pathLst>
              </a:cu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019F561B-320C-5DEE-9734-F7443D748BDA}"/>
                </a:ext>
              </a:extLst>
            </p:cNvPr>
            <p:cNvGrpSpPr/>
            <p:nvPr/>
          </p:nvGrpSpPr>
          <p:grpSpPr>
            <a:xfrm>
              <a:off x="6047920" y="1688950"/>
              <a:ext cx="2973188" cy="4525962"/>
              <a:chOff x="910323" y="1688950"/>
              <a:chExt cx="2973188" cy="4525962"/>
            </a:xfrm>
          </p:grpSpPr>
          <p:sp>
            <p:nvSpPr>
              <p:cNvPr id="56" name="Freeform: Shape 55">
                <a:extLst>
                  <a:ext uri="{FF2B5EF4-FFF2-40B4-BE49-F238E27FC236}">
                    <a16:creationId xmlns:a16="http://schemas.microsoft.com/office/drawing/2014/main" id="{72467D29-1305-1AB3-7859-CCCF04E35DEF}"/>
                  </a:ext>
                </a:extLst>
              </p:cNvPr>
              <p:cNvSpPr/>
              <p:nvPr/>
            </p:nvSpPr>
            <p:spPr>
              <a:xfrm>
                <a:off x="910323" y="1688950"/>
                <a:ext cx="2282447" cy="4525962"/>
              </a:xfrm>
              <a:custGeom>
                <a:avLst/>
                <a:gdLst>
                  <a:gd name="connsiteX0" fmla="*/ 1431131 w 1447800"/>
                  <a:gd name="connsiteY0" fmla="*/ 1370171 h 2095500"/>
                  <a:gd name="connsiteX1" fmla="*/ 1431131 w 1447800"/>
                  <a:gd name="connsiteY1" fmla="*/ 1855946 h 2095500"/>
                  <a:gd name="connsiteX2" fmla="*/ 1207294 w 1447800"/>
                  <a:gd name="connsiteY2" fmla="*/ 2079784 h 2095500"/>
                  <a:gd name="connsiteX3" fmla="*/ 245269 w 1447800"/>
                  <a:gd name="connsiteY3" fmla="*/ 2079784 h 2095500"/>
                  <a:gd name="connsiteX4" fmla="*/ 21431 w 1447800"/>
                  <a:gd name="connsiteY4" fmla="*/ 1854994 h 2095500"/>
                  <a:gd name="connsiteX5" fmla="*/ 21431 w 1447800"/>
                  <a:gd name="connsiteY5" fmla="*/ 245269 h 2095500"/>
                  <a:gd name="connsiteX6" fmla="*/ 245269 w 1447800"/>
                  <a:gd name="connsiteY6" fmla="*/ 21431 h 2095500"/>
                  <a:gd name="connsiteX7" fmla="*/ 1207294 w 1447800"/>
                  <a:gd name="connsiteY7" fmla="*/ 21431 h 2095500"/>
                  <a:gd name="connsiteX8" fmla="*/ 1431131 w 1447800"/>
                  <a:gd name="connsiteY8" fmla="*/ 245269 h 2095500"/>
                  <a:gd name="connsiteX9" fmla="*/ 1431131 w 1447800"/>
                  <a:gd name="connsiteY9" fmla="*/ 10501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2095500">
                    <a:moveTo>
                      <a:pt x="1431131" y="1370171"/>
                    </a:moveTo>
                    <a:lnTo>
                      <a:pt x="1431131" y="1855946"/>
                    </a:lnTo>
                    <a:cubicBezTo>
                      <a:pt x="1431131" y="1979771"/>
                      <a:pt x="1331119" y="2079784"/>
                      <a:pt x="1207294" y="2079784"/>
                    </a:cubicBezTo>
                    <a:lnTo>
                      <a:pt x="245269" y="2079784"/>
                    </a:lnTo>
                    <a:cubicBezTo>
                      <a:pt x="121444" y="2078831"/>
                      <a:pt x="21431" y="1978819"/>
                      <a:pt x="21431" y="1854994"/>
                    </a:cubicBezTo>
                    <a:lnTo>
                      <a:pt x="21431" y="245269"/>
                    </a:lnTo>
                    <a:cubicBezTo>
                      <a:pt x="21431" y="121444"/>
                      <a:pt x="121444" y="21431"/>
                      <a:pt x="245269" y="21431"/>
                    </a:cubicBezTo>
                    <a:lnTo>
                      <a:pt x="1207294" y="21431"/>
                    </a:lnTo>
                    <a:cubicBezTo>
                      <a:pt x="1331119" y="21431"/>
                      <a:pt x="1431131" y="121444"/>
                      <a:pt x="1431131" y="245269"/>
                    </a:cubicBezTo>
                    <a:lnTo>
                      <a:pt x="1431131" y="1050131"/>
                    </a:lnTo>
                  </a:path>
                </a:pathLst>
              </a:custGeom>
              <a:solidFill>
                <a:srgbClr val="FFFFFF"/>
              </a:solidFill>
              <a:ln w="31750" cap="flat">
                <a:solidFill>
                  <a:schemeClr val="accent3"/>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9F5FDDC-3500-A264-D79B-940F90EDE913}"/>
                  </a:ext>
                </a:extLst>
              </p:cNvPr>
              <p:cNvSpPr/>
              <p:nvPr/>
            </p:nvSpPr>
            <p:spPr>
              <a:xfrm>
                <a:off x="3132706" y="4408050"/>
                <a:ext cx="750805" cy="288016"/>
              </a:xfrm>
              <a:custGeom>
                <a:avLst/>
                <a:gdLst>
                  <a:gd name="connsiteX0" fmla="*/ 455771 w 476250"/>
                  <a:gd name="connsiteY0" fmla="*/ 21431 h 133350"/>
                  <a:gd name="connsiteX1" fmla="*/ 111919 w 476250"/>
                  <a:gd name="connsiteY1" fmla="*/ 21431 h 133350"/>
                  <a:gd name="connsiteX2" fmla="*/ 53816 w 476250"/>
                  <a:gd name="connsiteY2" fmla="*/ 40481 h 133350"/>
                  <a:gd name="connsiteX3" fmla="*/ 21431 w 476250"/>
                  <a:gd name="connsiteY3" fmla="*/ 114776 h 133350"/>
                </a:gdLst>
                <a:ahLst/>
                <a:cxnLst>
                  <a:cxn ang="0">
                    <a:pos x="connsiteX0" y="connsiteY0"/>
                  </a:cxn>
                  <a:cxn ang="0">
                    <a:pos x="connsiteX1" y="connsiteY1"/>
                  </a:cxn>
                  <a:cxn ang="0">
                    <a:pos x="connsiteX2" y="connsiteY2"/>
                  </a:cxn>
                  <a:cxn ang="0">
                    <a:pos x="connsiteX3" y="connsiteY3"/>
                  </a:cxn>
                </a:cxnLst>
                <a:rect l="l" t="t" r="r" b="b"/>
                <a:pathLst>
                  <a:path w="476250" h="133350">
                    <a:moveTo>
                      <a:pt x="455771" y="21431"/>
                    </a:moveTo>
                    <a:lnTo>
                      <a:pt x="111919" y="21431"/>
                    </a:lnTo>
                    <a:cubicBezTo>
                      <a:pt x="90964" y="21431"/>
                      <a:pt x="70009" y="28099"/>
                      <a:pt x="53816" y="40481"/>
                    </a:cubicBezTo>
                    <a:cubicBezTo>
                      <a:pt x="36671" y="53816"/>
                      <a:pt x="21431" y="76676"/>
                      <a:pt x="21431" y="114776"/>
                    </a:cubicBezTo>
                  </a:path>
                </a:pathLst>
              </a:custGeom>
              <a:noFill/>
              <a:ln w="31750" cap="flat">
                <a:solidFill>
                  <a:schemeClr val="accent3"/>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A175170-B2CA-F3D5-9D81-B5FECCCE8972}"/>
                  </a:ext>
                </a:extLst>
              </p:cNvPr>
              <p:cNvSpPr/>
              <p:nvPr/>
            </p:nvSpPr>
            <p:spPr>
              <a:xfrm>
                <a:off x="3657378" y="4259224"/>
                <a:ext cx="215371" cy="369205"/>
              </a:xfrm>
              <a:custGeom>
                <a:avLst/>
                <a:gdLst>
                  <a:gd name="connsiteX0" fmla="*/ 0 w 129310"/>
                  <a:gd name="connsiteY0" fmla="*/ 0 h 221673"/>
                  <a:gd name="connsiteX1" fmla="*/ 129310 w 129310"/>
                  <a:gd name="connsiteY1" fmla="*/ 113915 h 221673"/>
                  <a:gd name="connsiteX2" fmla="*/ 3079 w 129310"/>
                  <a:gd name="connsiteY2" fmla="*/ 221673 h 221673"/>
                </a:gdLst>
                <a:ahLst/>
                <a:cxnLst>
                  <a:cxn ang="0">
                    <a:pos x="connsiteX0" y="connsiteY0"/>
                  </a:cxn>
                  <a:cxn ang="0">
                    <a:pos x="connsiteX1" y="connsiteY1"/>
                  </a:cxn>
                  <a:cxn ang="0">
                    <a:pos x="connsiteX2" y="connsiteY2"/>
                  </a:cxn>
                </a:cxnLst>
                <a:rect l="l" t="t" r="r" b="b"/>
                <a:pathLst>
                  <a:path w="129310" h="221673">
                    <a:moveTo>
                      <a:pt x="0" y="0"/>
                    </a:moveTo>
                    <a:lnTo>
                      <a:pt x="129310" y="113915"/>
                    </a:lnTo>
                    <a:lnTo>
                      <a:pt x="3079" y="221673"/>
                    </a:lnTo>
                  </a:path>
                </a:pathLst>
              </a:cu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A5AA3472-E035-A449-69E0-B84C68724C29}"/>
                </a:ext>
              </a:extLst>
            </p:cNvPr>
            <p:cNvGrpSpPr/>
            <p:nvPr/>
          </p:nvGrpSpPr>
          <p:grpSpPr>
            <a:xfrm>
              <a:off x="3361295" y="1688950"/>
              <a:ext cx="2973188" cy="4525962"/>
              <a:chOff x="910323" y="1688950"/>
              <a:chExt cx="2973188" cy="4525962"/>
            </a:xfrm>
          </p:grpSpPr>
          <p:sp>
            <p:nvSpPr>
              <p:cNvPr id="53" name="Freeform: Shape 52">
                <a:extLst>
                  <a:ext uri="{FF2B5EF4-FFF2-40B4-BE49-F238E27FC236}">
                    <a16:creationId xmlns:a16="http://schemas.microsoft.com/office/drawing/2014/main" id="{E70D7317-8BD3-9103-5577-F7DC876FA3DB}"/>
                  </a:ext>
                </a:extLst>
              </p:cNvPr>
              <p:cNvSpPr/>
              <p:nvPr/>
            </p:nvSpPr>
            <p:spPr>
              <a:xfrm>
                <a:off x="910323" y="1688950"/>
                <a:ext cx="2282447" cy="4525962"/>
              </a:xfrm>
              <a:custGeom>
                <a:avLst/>
                <a:gdLst>
                  <a:gd name="connsiteX0" fmla="*/ 1431131 w 1447800"/>
                  <a:gd name="connsiteY0" fmla="*/ 1370171 h 2095500"/>
                  <a:gd name="connsiteX1" fmla="*/ 1431131 w 1447800"/>
                  <a:gd name="connsiteY1" fmla="*/ 1855946 h 2095500"/>
                  <a:gd name="connsiteX2" fmla="*/ 1207294 w 1447800"/>
                  <a:gd name="connsiteY2" fmla="*/ 2079784 h 2095500"/>
                  <a:gd name="connsiteX3" fmla="*/ 245269 w 1447800"/>
                  <a:gd name="connsiteY3" fmla="*/ 2079784 h 2095500"/>
                  <a:gd name="connsiteX4" fmla="*/ 21431 w 1447800"/>
                  <a:gd name="connsiteY4" fmla="*/ 1854994 h 2095500"/>
                  <a:gd name="connsiteX5" fmla="*/ 21431 w 1447800"/>
                  <a:gd name="connsiteY5" fmla="*/ 245269 h 2095500"/>
                  <a:gd name="connsiteX6" fmla="*/ 245269 w 1447800"/>
                  <a:gd name="connsiteY6" fmla="*/ 21431 h 2095500"/>
                  <a:gd name="connsiteX7" fmla="*/ 1207294 w 1447800"/>
                  <a:gd name="connsiteY7" fmla="*/ 21431 h 2095500"/>
                  <a:gd name="connsiteX8" fmla="*/ 1431131 w 1447800"/>
                  <a:gd name="connsiteY8" fmla="*/ 245269 h 2095500"/>
                  <a:gd name="connsiteX9" fmla="*/ 1431131 w 1447800"/>
                  <a:gd name="connsiteY9" fmla="*/ 10501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2095500">
                    <a:moveTo>
                      <a:pt x="1431131" y="1370171"/>
                    </a:moveTo>
                    <a:lnTo>
                      <a:pt x="1431131" y="1855946"/>
                    </a:lnTo>
                    <a:cubicBezTo>
                      <a:pt x="1431131" y="1979771"/>
                      <a:pt x="1331119" y="2079784"/>
                      <a:pt x="1207294" y="2079784"/>
                    </a:cubicBezTo>
                    <a:lnTo>
                      <a:pt x="245269" y="2079784"/>
                    </a:lnTo>
                    <a:cubicBezTo>
                      <a:pt x="121444" y="2078831"/>
                      <a:pt x="21431" y="1978819"/>
                      <a:pt x="21431" y="1854994"/>
                    </a:cubicBezTo>
                    <a:lnTo>
                      <a:pt x="21431" y="245269"/>
                    </a:lnTo>
                    <a:cubicBezTo>
                      <a:pt x="21431" y="121444"/>
                      <a:pt x="121444" y="21431"/>
                      <a:pt x="245269" y="21431"/>
                    </a:cubicBezTo>
                    <a:lnTo>
                      <a:pt x="1207294" y="21431"/>
                    </a:lnTo>
                    <a:cubicBezTo>
                      <a:pt x="1331119" y="21431"/>
                      <a:pt x="1431131" y="121444"/>
                      <a:pt x="1431131" y="245269"/>
                    </a:cubicBezTo>
                    <a:lnTo>
                      <a:pt x="1431131" y="1050131"/>
                    </a:lnTo>
                  </a:path>
                </a:pathLst>
              </a:custGeom>
              <a:solidFill>
                <a:srgbClr val="FFFFFF"/>
              </a:solidFill>
              <a:ln w="31750" cap="flat">
                <a:solidFill>
                  <a:schemeClr val="accent2"/>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3A0BF64-0548-3297-EC9E-A4B6D1AD280F}"/>
                  </a:ext>
                </a:extLst>
              </p:cNvPr>
              <p:cNvSpPr/>
              <p:nvPr/>
            </p:nvSpPr>
            <p:spPr>
              <a:xfrm>
                <a:off x="3132706" y="4408050"/>
                <a:ext cx="750805" cy="288016"/>
              </a:xfrm>
              <a:custGeom>
                <a:avLst/>
                <a:gdLst>
                  <a:gd name="connsiteX0" fmla="*/ 455771 w 476250"/>
                  <a:gd name="connsiteY0" fmla="*/ 21431 h 133350"/>
                  <a:gd name="connsiteX1" fmla="*/ 111919 w 476250"/>
                  <a:gd name="connsiteY1" fmla="*/ 21431 h 133350"/>
                  <a:gd name="connsiteX2" fmla="*/ 53816 w 476250"/>
                  <a:gd name="connsiteY2" fmla="*/ 40481 h 133350"/>
                  <a:gd name="connsiteX3" fmla="*/ 21431 w 476250"/>
                  <a:gd name="connsiteY3" fmla="*/ 114776 h 133350"/>
                </a:gdLst>
                <a:ahLst/>
                <a:cxnLst>
                  <a:cxn ang="0">
                    <a:pos x="connsiteX0" y="connsiteY0"/>
                  </a:cxn>
                  <a:cxn ang="0">
                    <a:pos x="connsiteX1" y="connsiteY1"/>
                  </a:cxn>
                  <a:cxn ang="0">
                    <a:pos x="connsiteX2" y="connsiteY2"/>
                  </a:cxn>
                  <a:cxn ang="0">
                    <a:pos x="connsiteX3" y="connsiteY3"/>
                  </a:cxn>
                </a:cxnLst>
                <a:rect l="l" t="t" r="r" b="b"/>
                <a:pathLst>
                  <a:path w="476250" h="133350">
                    <a:moveTo>
                      <a:pt x="455771" y="21431"/>
                    </a:moveTo>
                    <a:lnTo>
                      <a:pt x="111919" y="21431"/>
                    </a:lnTo>
                    <a:cubicBezTo>
                      <a:pt x="90964" y="21431"/>
                      <a:pt x="70009" y="28099"/>
                      <a:pt x="53816" y="40481"/>
                    </a:cubicBezTo>
                    <a:cubicBezTo>
                      <a:pt x="36671" y="53816"/>
                      <a:pt x="21431" y="76676"/>
                      <a:pt x="21431" y="114776"/>
                    </a:cubicBezTo>
                  </a:path>
                </a:pathLst>
              </a:custGeom>
              <a:noFill/>
              <a:ln w="31750" cap="flat">
                <a:solidFill>
                  <a:schemeClr val="accent2"/>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F9A6F4E-C7D9-E2BF-9CB1-79BB0455FA31}"/>
                  </a:ext>
                </a:extLst>
              </p:cNvPr>
              <p:cNvSpPr/>
              <p:nvPr/>
            </p:nvSpPr>
            <p:spPr>
              <a:xfrm>
                <a:off x="3657378" y="4259224"/>
                <a:ext cx="215371" cy="369205"/>
              </a:xfrm>
              <a:custGeom>
                <a:avLst/>
                <a:gdLst>
                  <a:gd name="connsiteX0" fmla="*/ 0 w 129310"/>
                  <a:gd name="connsiteY0" fmla="*/ 0 h 221673"/>
                  <a:gd name="connsiteX1" fmla="*/ 129310 w 129310"/>
                  <a:gd name="connsiteY1" fmla="*/ 113915 h 221673"/>
                  <a:gd name="connsiteX2" fmla="*/ 3079 w 129310"/>
                  <a:gd name="connsiteY2" fmla="*/ 221673 h 221673"/>
                </a:gdLst>
                <a:ahLst/>
                <a:cxnLst>
                  <a:cxn ang="0">
                    <a:pos x="connsiteX0" y="connsiteY0"/>
                  </a:cxn>
                  <a:cxn ang="0">
                    <a:pos x="connsiteX1" y="connsiteY1"/>
                  </a:cxn>
                  <a:cxn ang="0">
                    <a:pos x="connsiteX2" y="connsiteY2"/>
                  </a:cxn>
                </a:cxnLst>
                <a:rect l="l" t="t" r="r" b="b"/>
                <a:pathLst>
                  <a:path w="129310" h="221673">
                    <a:moveTo>
                      <a:pt x="0" y="0"/>
                    </a:moveTo>
                    <a:lnTo>
                      <a:pt x="129310" y="113915"/>
                    </a:lnTo>
                    <a:lnTo>
                      <a:pt x="3079" y="221673"/>
                    </a:lnTo>
                  </a:path>
                </a:pathLst>
              </a:cu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0431207A-9CEC-60D0-5108-F846E6111FF1}"/>
                </a:ext>
              </a:extLst>
            </p:cNvPr>
            <p:cNvGrpSpPr/>
            <p:nvPr/>
          </p:nvGrpSpPr>
          <p:grpSpPr>
            <a:xfrm>
              <a:off x="738195" y="1688950"/>
              <a:ext cx="2973188" cy="4525962"/>
              <a:chOff x="910323" y="1688950"/>
              <a:chExt cx="2973188" cy="4525962"/>
            </a:xfrm>
          </p:grpSpPr>
          <p:sp>
            <p:nvSpPr>
              <p:cNvPr id="50" name="Freeform: Shape 49">
                <a:extLst>
                  <a:ext uri="{FF2B5EF4-FFF2-40B4-BE49-F238E27FC236}">
                    <a16:creationId xmlns:a16="http://schemas.microsoft.com/office/drawing/2014/main" id="{5445B130-29B6-B44D-058D-3CFB24D6EC23}"/>
                  </a:ext>
                </a:extLst>
              </p:cNvPr>
              <p:cNvSpPr/>
              <p:nvPr/>
            </p:nvSpPr>
            <p:spPr>
              <a:xfrm>
                <a:off x="910323" y="1688950"/>
                <a:ext cx="2282447" cy="4525962"/>
              </a:xfrm>
              <a:custGeom>
                <a:avLst/>
                <a:gdLst>
                  <a:gd name="connsiteX0" fmla="*/ 1431131 w 1447800"/>
                  <a:gd name="connsiteY0" fmla="*/ 1370171 h 2095500"/>
                  <a:gd name="connsiteX1" fmla="*/ 1431131 w 1447800"/>
                  <a:gd name="connsiteY1" fmla="*/ 1855946 h 2095500"/>
                  <a:gd name="connsiteX2" fmla="*/ 1207294 w 1447800"/>
                  <a:gd name="connsiteY2" fmla="*/ 2079784 h 2095500"/>
                  <a:gd name="connsiteX3" fmla="*/ 245269 w 1447800"/>
                  <a:gd name="connsiteY3" fmla="*/ 2079784 h 2095500"/>
                  <a:gd name="connsiteX4" fmla="*/ 21431 w 1447800"/>
                  <a:gd name="connsiteY4" fmla="*/ 1854994 h 2095500"/>
                  <a:gd name="connsiteX5" fmla="*/ 21431 w 1447800"/>
                  <a:gd name="connsiteY5" fmla="*/ 245269 h 2095500"/>
                  <a:gd name="connsiteX6" fmla="*/ 245269 w 1447800"/>
                  <a:gd name="connsiteY6" fmla="*/ 21431 h 2095500"/>
                  <a:gd name="connsiteX7" fmla="*/ 1207294 w 1447800"/>
                  <a:gd name="connsiteY7" fmla="*/ 21431 h 2095500"/>
                  <a:gd name="connsiteX8" fmla="*/ 1431131 w 1447800"/>
                  <a:gd name="connsiteY8" fmla="*/ 245269 h 2095500"/>
                  <a:gd name="connsiteX9" fmla="*/ 1431131 w 1447800"/>
                  <a:gd name="connsiteY9" fmla="*/ 10501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2095500">
                    <a:moveTo>
                      <a:pt x="1431131" y="1370171"/>
                    </a:moveTo>
                    <a:lnTo>
                      <a:pt x="1431131" y="1855946"/>
                    </a:lnTo>
                    <a:cubicBezTo>
                      <a:pt x="1431131" y="1979771"/>
                      <a:pt x="1331119" y="2079784"/>
                      <a:pt x="1207294" y="2079784"/>
                    </a:cubicBezTo>
                    <a:lnTo>
                      <a:pt x="245269" y="2079784"/>
                    </a:lnTo>
                    <a:cubicBezTo>
                      <a:pt x="121444" y="2078831"/>
                      <a:pt x="21431" y="1978819"/>
                      <a:pt x="21431" y="1854994"/>
                    </a:cubicBezTo>
                    <a:lnTo>
                      <a:pt x="21431" y="245269"/>
                    </a:lnTo>
                    <a:cubicBezTo>
                      <a:pt x="21431" y="121444"/>
                      <a:pt x="121444" y="21431"/>
                      <a:pt x="245269" y="21431"/>
                    </a:cubicBezTo>
                    <a:lnTo>
                      <a:pt x="1207294" y="21431"/>
                    </a:lnTo>
                    <a:cubicBezTo>
                      <a:pt x="1331119" y="21431"/>
                      <a:pt x="1431131" y="121444"/>
                      <a:pt x="1431131" y="245269"/>
                    </a:cubicBezTo>
                    <a:lnTo>
                      <a:pt x="1431131" y="1050131"/>
                    </a:lnTo>
                  </a:path>
                </a:pathLst>
              </a:custGeom>
              <a:solidFill>
                <a:srgbClr val="FFFFFF"/>
              </a:solidFill>
              <a:ln w="31750" cap="flat">
                <a:solidFill>
                  <a:schemeClr val="accent1"/>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8EA7360-4C83-C6A7-7B63-D4AFA37F82AA}"/>
                  </a:ext>
                </a:extLst>
              </p:cNvPr>
              <p:cNvSpPr/>
              <p:nvPr/>
            </p:nvSpPr>
            <p:spPr>
              <a:xfrm>
                <a:off x="3132706" y="4408050"/>
                <a:ext cx="750805" cy="288016"/>
              </a:xfrm>
              <a:custGeom>
                <a:avLst/>
                <a:gdLst>
                  <a:gd name="connsiteX0" fmla="*/ 455771 w 476250"/>
                  <a:gd name="connsiteY0" fmla="*/ 21431 h 133350"/>
                  <a:gd name="connsiteX1" fmla="*/ 111919 w 476250"/>
                  <a:gd name="connsiteY1" fmla="*/ 21431 h 133350"/>
                  <a:gd name="connsiteX2" fmla="*/ 53816 w 476250"/>
                  <a:gd name="connsiteY2" fmla="*/ 40481 h 133350"/>
                  <a:gd name="connsiteX3" fmla="*/ 21431 w 476250"/>
                  <a:gd name="connsiteY3" fmla="*/ 114776 h 133350"/>
                </a:gdLst>
                <a:ahLst/>
                <a:cxnLst>
                  <a:cxn ang="0">
                    <a:pos x="connsiteX0" y="connsiteY0"/>
                  </a:cxn>
                  <a:cxn ang="0">
                    <a:pos x="connsiteX1" y="connsiteY1"/>
                  </a:cxn>
                  <a:cxn ang="0">
                    <a:pos x="connsiteX2" y="connsiteY2"/>
                  </a:cxn>
                  <a:cxn ang="0">
                    <a:pos x="connsiteX3" y="connsiteY3"/>
                  </a:cxn>
                </a:cxnLst>
                <a:rect l="l" t="t" r="r" b="b"/>
                <a:pathLst>
                  <a:path w="476250" h="133350">
                    <a:moveTo>
                      <a:pt x="455771" y="21431"/>
                    </a:moveTo>
                    <a:lnTo>
                      <a:pt x="111919" y="21431"/>
                    </a:lnTo>
                    <a:cubicBezTo>
                      <a:pt x="90964" y="21431"/>
                      <a:pt x="70009" y="28099"/>
                      <a:pt x="53816" y="40481"/>
                    </a:cubicBezTo>
                    <a:cubicBezTo>
                      <a:pt x="36671" y="53816"/>
                      <a:pt x="21431" y="76676"/>
                      <a:pt x="21431" y="114776"/>
                    </a:cubicBezTo>
                  </a:path>
                </a:pathLst>
              </a:custGeom>
              <a:noFill/>
              <a:ln w="31750" cap="flat">
                <a:solidFill>
                  <a:schemeClr val="accent1"/>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8C41885-08BF-3D8B-8F6A-0861C9AFA003}"/>
                  </a:ext>
                </a:extLst>
              </p:cNvPr>
              <p:cNvSpPr/>
              <p:nvPr/>
            </p:nvSpPr>
            <p:spPr>
              <a:xfrm>
                <a:off x="3657378" y="4259224"/>
                <a:ext cx="215371" cy="369205"/>
              </a:xfrm>
              <a:custGeom>
                <a:avLst/>
                <a:gdLst>
                  <a:gd name="connsiteX0" fmla="*/ 0 w 129310"/>
                  <a:gd name="connsiteY0" fmla="*/ 0 h 221673"/>
                  <a:gd name="connsiteX1" fmla="*/ 129310 w 129310"/>
                  <a:gd name="connsiteY1" fmla="*/ 113915 h 221673"/>
                  <a:gd name="connsiteX2" fmla="*/ 3079 w 129310"/>
                  <a:gd name="connsiteY2" fmla="*/ 221673 h 221673"/>
                </a:gdLst>
                <a:ahLst/>
                <a:cxnLst>
                  <a:cxn ang="0">
                    <a:pos x="connsiteX0" y="connsiteY0"/>
                  </a:cxn>
                  <a:cxn ang="0">
                    <a:pos x="connsiteX1" y="connsiteY1"/>
                  </a:cxn>
                  <a:cxn ang="0">
                    <a:pos x="connsiteX2" y="connsiteY2"/>
                  </a:cxn>
                </a:cxnLst>
                <a:rect l="l" t="t" r="r" b="b"/>
                <a:pathLst>
                  <a:path w="129310" h="221673">
                    <a:moveTo>
                      <a:pt x="0" y="0"/>
                    </a:moveTo>
                    <a:lnTo>
                      <a:pt x="129310" y="113915"/>
                    </a:lnTo>
                    <a:lnTo>
                      <a:pt x="3079" y="221673"/>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TextBox 61">
            <a:extLst>
              <a:ext uri="{FF2B5EF4-FFF2-40B4-BE49-F238E27FC236}">
                <a16:creationId xmlns:a16="http://schemas.microsoft.com/office/drawing/2014/main" id="{D8DB97B5-546D-E44B-68BA-CF4D8486A640}"/>
              </a:ext>
            </a:extLst>
          </p:cNvPr>
          <p:cNvSpPr txBox="1"/>
          <p:nvPr/>
        </p:nvSpPr>
        <p:spPr>
          <a:xfrm>
            <a:off x="1776174" y="3520659"/>
            <a:ext cx="1995828" cy="3282950"/>
          </a:xfrm>
          <a:prstGeom prst="rect">
            <a:avLst/>
          </a:prstGeom>
          <a:noFill/>
        </p:spPr>
        <p:txBody>
          <a:bodyPr wrap="square">
            <a:spAutoFit/>
          </a:bodyPr>
          <a:lstStyle/>
          <a:p>
            <a:pPr algn="just"/>
            <a:r>
              <a:rPr lang="en-US" sz="2000" dirty="0">
                <a:latin typeface="Arial Narrow" panose="020B0606020202030204" pitchFamily="34" charset="0"/>
              </a:rPr>
              <a:t> </a:t>
            </a:r>
          </a:p>
          <a:p>
            <a:pPr algn="just"/>
            <a:r>
              <a:rPr lang="en-US" b="1" dirty="0">
                <a:latin typeface="Arial Narrow" panose="020B0606020202030204" pitchFamily="34" charset="0"/>
                <a:ea typeface="Merriweather Bold" pitchFamily="34" charset="-122"/>
                <a:cs typeface="Merriweather Bold" pitchFamily="34" charset="-120"/>
              </a:rPr>
              <a:t>Cross-border Enforcement</a:t>
            </a:r>
            <a:r>
              <a:rPr lang="en-US" dirty="0">
                <a:latin typeface="Arial Narrow" panose="020B0606020202030204" pitchFamily="34" charset="0"/>
                <a:ea typeface="Merriweather Bold" pitchFamily="34" charset="-122"/>
                <a:cs typeface="Merriweather Bold" pitchFamily="34" charset="-120"/>
              </a:rPr>
              <a:t>:</a:t>
            </a:r>
            <a:endParaRPr lang="en-US" b="1" dirty="0">
              <a:latin typeface="Arial Narrow" panose="020B0606020202030204" pitchFamily="34" charset="0"/>
            </a:endParaRPr>
          </a:p>
          <a:p>
            <a:pPr algn="just"/>
            <a:endParaRPr lang="en-US" dirty="0">
              <a:latin typeface="Arial Narrow" panose="020B0606020202030204" pitchFamily="34" charset="0"/>
            </a:endParaRPr>
          </a:p>
          <a:p>
            <a:pPr algn="just">
              <a:lnSpc>
                <a:spcPts val="1950"/>
              </a:lnSpc>
            </a:pPr>
            <a:r>
              <a:rPr lang="en-US" dirty="0">
                <a:latin typeface="Arial Narrow" panose="020B0606020202030204" pitchFamily="34" charset="0"/>
              </a:rPr>
              <a:t>Due to differences in interpretation of the Convention’s provisions and factual assessments by courts, which may lead to divergent judgments. </a:t>
            </a:r>
            <a:endParaRPr lang="en-US" sz="2000" dirty="0">
              <a:latin typeface="Arial Narrow" panose="020B0606020202030204" pitchFamily="34" charset="0"/>
            </a:endParaRPr>
          </a:p>
        </p:txBody>
      </p:sp>
      <p:sp>
        <p:nvSpPr>
          <p:cNvPr id="63" name="TextBox 62">
            <a:extLst>
              <a:ext uri="{FF2B5EF4-FFF2-40B4-BE49-F238E27FC236}">
                <a16:creationId xmlns:a16="http://schemas.microsoft.com/office/drawing/2014/main" id="{FAB2047E-E709-314B-0133-3F9519909FBE}"/>
              </a:ext>
            </a:extLst>
          </p:cNvPr>
          <p:cNvSpPr txBox="1"/>
          <p:nvPr/>
        </p:nvSpPr>
        <p:spPr>
          <a:xfrm>
            <a:off x="4581731" y="4278303"/>
            <a:ext cx="1931187" cy="1767663"/>
          </a:xfrm>
          <a:prstGeom prst="rect">
            <a:avLst/>
          </a:prstGeom>
          <a:noFill/>
        </p:spPr>
        <p:txBody>
          <a:bodyPr wrap="square">
            <a:spAutoFit/>
          </a:bodyPr>
          <a:lstStyle/>
          <a:p>
            <a:pPr algn="just">
              <a:lnSpc>
                <a:spcPct val="90000"/>
              </a:lnSpc>
              <a:spcBef>
                <a:spcPts val="650"/>
              </a:spcBef>
              <a:spcAft>
                <a:spcPts val="650"/>
              </a:spcAft>
              <a:tabLst>
                <a:tab pos="228600" algn="l"/>
                <a:tab pos="457200" algn="l"/>
              </a:tabLst>
              <a:defRPr/>
            </a:pPr>
            <a:r>
              <a:rPr lang="en-US" b="1" dirty="0">
                <a:latin typeface="Arial Narrow" panose="020B0606020202030204" pitchFamily="34" charset="0"/>
                <a:ea typeface="Merriweather Bold" pitchFamily="34" charset="-122"/>
                <a:cs typeface="Merriweather Bold" pitchFamily="34" charset="-120"/>
              </a:rPr>
              <a:t>Airline Insolvency</a:t>
            </a:r>
            <a:r>
              <a:rPr lang="en-US" b="1" dirty="0">
                <a:latin typeface="Arial Narrow" panose="020B0606020202030204" pitchFamily="34" charset="0"/>
              </a:rPr>
              <a:t>:</a:t>
            </a:r>
          </a:p>
          <a:p>
            <a:pPr algn="just">
              <a:lnSpc>
                <a:spcPct val="90000"/>
              </a:lnSpc>
              <a:spcBef>
                <a:spcPts val="650"/>
              </a:spcBef>
              <a:spcAft>
                <a:spcPts val="650"/>
              </a:spcAft>
              <a:tabLst>
                <a:tab pos="228600" algn="l"/>
                <a:tab pos="457200" algn="l"/>
              </a:tabLst>
              <a:defRPr/>
            </a:pPr>
            <a:r>
              <a:rPr lang="en-US" dirty="0">
                <a:latin typeface="Arial Narrow" panose="020B0606020202030204" pitchFamily="34" charset="0"/>
                <a:ea typeface="Open Sans" pitchFamily="34" charset="-122"/>
                <a:cs typeface="Open Sans" pitchFamily="34" charset="-120"/>
              </a:rPr>
              <a:t>Passengers may be unable to recover compensation when carriers become insolvent</a:t>
            </a:r>
            <a:r>
              <a:rPr lang="en-US" dirty="0">
                <a:latin typeface="Arial Narrow" panose="020B0606020202030204" pitchFamily="34" charset="0"/>
              </a:rPr>
              <a:t>.</a:t>
            </a:r>
            <a:endParaRPr lang="en-US" b="1" dirty="0">
              <a:latin typeface="Arial Narrow" panose="020B0606020202030204" pitchFamily="34" charset="0"/>
            </a:endParaRPr>
          </a:p>
        </p:txBody>
      </p:sp>
      <p:sp>
        <p:nvSpPr>
          <p:cNvPr id="64" name="TextBox 63">
            <a:extLst>
              <a:ext uri="{FF2B5EF4-FFF2-40B4-BE49-F238E27FC236}">
                <a16:creationId xmlns:a16="http://schemas.microsoft.com/office/drawing/2014/main" id="{A360AA34-F6BF-B318-6A66-09AAF559A653}"/>
              </a:ext>
            </a:extLst>
          </p:cNvPr>
          <p:cNvSpPr txBox="1"/>
          <p:nvPr/>
        </p:nvSpPr>
        <p:spPr>
          <a:xfrm>
            <a:off x="10226588" y="4172156"/>
            <a:ext cx="1924019" cy="2031325"/>
          </a:xfrm>
          <a:prstGeom prst="rect">
            <a:avLst/>
          </a:prstGeom>
          <a:noFill/>
        </p:spPr>
        <p:txBody>
          <a:bodyPr wrap="square">
            <a:spAutoFit/>
          </a:bodyPr>
          <a:lstStyle/>
          <a:p>
            <a:pPr algn="just"/>
            <a:r>
              <a:rPr lang="en-US" b="1" dirty="0">
                <a:latin typeface="Arial Narrow" panose="020B0606020202030204" pitchFamily="34" charset="0"/>
                <a:ea typeface="Merriweather Bold" pitchFamily="34" charset="-122"/>
                <a:cs typeface="Merriweather Bold" pitchFamily="34" charset="-120"/>
              </a:rPr>
              <a:t>Passenger Awareness Gaps</a:t>
            </a:r>
            <a:r>
              <a:rPr lang="en-GB" b="1" dirty="0">
                <a:latin typeface="Arial Narrow" panose="020B0606020202030204" pitchFamily="34" charset="0"/>
              </a:rPr>
              <a:t>:</a:t>
            </a:r>
          </a:p>
          <a:p>
            <a:pPr algn="just"/>
            <a:endParaRPr lang="en-GB" b="1" dirty="0">
              <a:latin typeface="Arial Narrow" panose="020B0606020202030204" pitchFamily="34" charset="0"/>
            </a:endParaRPr>
          </a:p>
          <a:p>
            <a:pPr algn="just"/>
            <a:r>
              <a:rPr lang="en-US" dirty="0">
                <a:latin typeface="Arial Narrow" panose="020B0606020202030204" pitchFamily="34" charset="0"/>
                <a:ea typeface="Open Sans" pitchFamily="34" charset="-122"/>
                <a:cs typeface="Open Sans" pitchFamily="34" charset="-120"/>
              </a:rPr>
              <a:t>Many passengers remain unaware of their rights and available remedies</a:t>
            </a:r>
            <a:r>
              <a:rPr lang="en-US" dirty="0">
                <a:latin typeface="Arial Narrow" panose="020B0606020202030204" pitchFamily="34" charset="0"/>
              </a:rPr>
              <a:t>.</a:t>
            </a:r>
            <a:endParaRPr lang="en-US" b="1" spc="-20" dirty="0">
              <a:latin typeface="Arial Narrow" panose="020B060602020203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7F55786A-4575-4CFD-A1B9-DF5CB3E1F2FC}"/>
              </a:ext>
            </a:extLst>
          </p:cNvPr>
          <p:cNvSpPr txBox="1"/>
          <p:nvPr/>
        </p:nvSpPr>
        <p:spPr>
          <a:xfrm>
            <a:off x="7438590" y="3379498"/>
            <a:ext cx="1879580" cy="3139321"/>
          </a:xfrm>
          <a:prstGeom prst="rect">
            <a:avLst/>
          </a:prstGeom>
          <a:noFill/>
        </p:spPr>
        <p:txBody>
          <a:bodyPr wrap="square">
            <a:spAutoFit/>
          </a:bodyPr>
          <a:lstStyle/>
          <a:p>
            <a:pPr algn="just"/>
            <a:endParaRPr lang="en-US" b="1" dirty="0">
              <a:latin typeface="Arial Narrow" panose="020B0606020202030204" pitchFamily="34" charset="0"/>
            </a:endParaRPr>
          </a:p>
          <a:p>
            <a:pPr algn="just"/>
            <a:r>
              <a:rPr lang="en-US" b="1" dirty="0">
                <a:latin typeface="Arial Narrow" panose="020B0606020202030204" pitchFamily="34" charset="0"/>
                <a:ea typeface="Merriweather Bold" pitchFamily="34" charset="-122"/>
                <a:cs typeface="Merriweather Bold" pitchFamily="34" charset="-120"/>
              </a:rPr>
              <a:t>Investigation Capacity: </a:t>
            </a:r>
          </a:p>
          <a:p>
            <a:pPr algn="just"/>
            <a:endParaRPr lang="en-US" b="1" dirty="0">
              <a:latin typeface="Arial Narrow" panose="020B0606020202030204" pitchFamily="34" charset="0"/>
            </a:endParaRPr>
          </a:p>
          <a:p>
            <a:pPr algn="just"/>
            <a:r>
              <a:rPr lang="en-US" dirty="0">
                <a:latin typeface="Arial Narrow" panose="020B0606020202030204" pitchFamily="34" charset="0"/>
                <a:ea typeface="Open Sans" pitchFamily="34" charset="-122"/>
                <a:cs typeface="Open Sans" pitchFamily="34" charset="-120"/>
              </a:rPr>
              <a:t>There may be a struggle to investigate the incident, injury or loss and enforce compliance effectively</a:t>
            </a:r>
            <a:r>
              <a:rPr lang="en-US" dirty="0">
                <a:latin typeface="Arial Narrow" panose="020B0606020202030204" pitchFamily="34" charset="0"/>
              </a:rPr>
              <a:t>.</a:t>
            </a:r>
            <a:endParaRPr lang="en-US" b="1" spc="-20" dirty="0">
              <a:solidFill>
                <a:prstClr val="black"/>
              </a:solidFill>
              <a:latin typeface="Arial Narrow" panose="020B0606020202030204" pitchFamily="34" charset="0"/>
              <a:cs typeface="Arial" panose="020B0604020202020204" pitchFamily="34" charset="0"/>
            </a:endParaRPr>
          </a:p>
        </p:txBody>
      </p:sp>
      <p:pic>
        <p:nvPicPr>
          <p:cNvPr id="66" name="Picture 65" descr="Top Law Firm in Nigeria, Lagos &amp; Abuja // Banwo &amp; Ighodalo">
            <a:extLst>
              <a:ext uri="{FF2B5EF4-FFF2-40B4-BE49-F238E27FC236}">
                <a16:creationId xmlns:a16="http://schemas.microsoft.com/office/drawing/2014/main" id="{129B71AE-38CF-525B-CEEA-F10C48B19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257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3C8079-F626-1B5A-8774-D374D89FA968}"/>
            </a:ext>
          </a:extLst>
        </p:cNvPr>
        <p:cNvGrpSpPr/>
        <p:nvPr/>
      </p:nvGrpSpPr>
      <p:grpSpPr>
        <a:xfrm>
          <a:off x="0" y="0"/>
          <a:ext cx="0" cy="0"/>
          <a:chOff x="0" y="0"/>
          <a:chExt cx="0" cy="0"/>
        </a:xfrm>
      </p:grpSpPr>
      <p:pic>
        <p:nvPicPr>
          <p:cNvPr id="1028" name="Picture 4" descr="Safety Management in Aviation - F24">
            <a:extLst>
              <a:ext uri="{FF2B5EF4-FFF2-40B4-BE49-F238E27FC236}">
                <a16:creationId xmlns:a16="http://schemas.microsoft.com/office/drawing/2014/main" id="{A2948263-588B-D084-E060-C7F6212B9689}"/>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33333"/>
          <a:stretch>
            <a:fillRect/>
          </a:stretch>
        </p:blipFill>
        <p:spPr bwMode="auto">
          <a:xfrm>
            <a:off x="20" y="10"/>
            <a:ext cx="14630380" cy="8229590"/>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5127">
            <a:extLst>
              <a:ext uri="{FF2B5EF4-FFF2-40B4-BE49-F238E27FC236}">
                <a16:creationId xmlns:a16="http://schemas.microsoft.com/office/drawing/2014/main" id="{0FD03AF6-935B-737E-F452-5B26E28BB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9F14DD-09D0-6F62-72B3-D1A6FE32E250}"/>
              </a:ext>
            </a:extLst>
          </p:cNvPr>
          <p:cNvSpPr txBox="1"/>
          <p:nvPr/>
        </p:nvSpPr>
        <p:spPr>
          <a:xfrm>
            <a:off x="628651" y="6380688"/>
            <a:ext cx="13453110" cy="893803"/>
          </a:xfrm>
          <a:prstGeom prst="rect">
            <a:avLst/>
          </a:prstGeom>
        </p:spPr>
        <p:txBody>
          <a:bodyPr vert="horz" lIns="91440" tIns="45720" rIns="91440" bIns="45720" rtlCol="0" anchor="ctr">
            <a:normAutofit/>
          </a:bodyPr>
          <a:lstStyle/>
          <a:p>
            <a:pPr algn="ctr">
              <a:lnSpc>
                <a:spcPct val="90000"/>
              </a:lnSpc>
              <a:spcBef>
                <a:spcPct val="0"/>
              </a:spcBef>
              <a:spcAft>
                <a:spcPts val="720"/>
              </a:spcAft>
            </a:pPr>
            <a:r>
              <a:rPr lang="en-US" sz="4000" b="1">
                <a:latin typeface="Arial Narrow" panose="020B0606020202030204" pitchFamily="34" charset="0"/>
                <a:ea typeface="+mj-ea"/>
                <a:cs typeface="+mj-cs"/>
              </a:rPr>
              <a:t>08. COMPLIANCE STRATEGIES</a:t>
            </a:r>
          </a:p>
        </p:txBody>
      </p:sp>
      <p:cxnSp>
        <p:nvCxnSpPr>
          <p:cNvPr id="5133" name="Straight Connector 5132">
            <a:extLst>
              <a:ext uri="{FF2B5EF4-FFF2-40B4-BE49-F238E27FC236}">
                <a16:creationId xmlns:a16="http://schemas.microsoft.com/office/drawing/2014/main" id="{FB7A3518-06DE-94B8-08F6-7562621B5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5" name="Straight Connector 5134">
            <a:extLst>
              <a:ext uri="{FF2B5EF4-FFF2-40B4-BE49-F238E27FC236}">
                <a16:creationId xmlns:a16="http://schemas.microsoft.com/office/drawing/2014/main" id="{46795246-6737-3F5A-8304-EEC0ABCCEE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610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793790" y="912614"/>
            <a:ext cx="1056561" cy="373142"/>
          </a:xfrm>
          <a:prstGeom prst="roundRect">
            <a:avLst>
              <a:gd name="adj" fmla="val 17872"/>
            </a:avLst>
          </a:prstGeom>
          <a:solidFill>
            <a:srgbClr val="700000"/>
          </a:solidFill>
          <a:ln/>
        </p:spPr>
        <p:txBody>
          <a:bodyPr/>
          <a:lstStyle/>
          <a:p>
            <a:endParaRPr lang="en-NG" b="1">
              <a:latin typeface="Arial Narrow" panose="020B0606020202030204" pitchFamily="34" charset="0"/>
            </a:endParaRPr>
          </a:p>
        </p:txBody>
      </p:sp>
      <p:sp>
        <p:nvSpPr>
          <p:cNvPr id="3" name="Text 1"/>
          <p:cNvSpPr/>
          <p:nvPr/>
        </p:nvSpPr>
        <p:spPr>
          <a:xfrm>
            <a:off x="912852" y="972145"/>
            <a:ext cx="818436" cy="254079"/>
          </a:xfrm>
          <a:prstGeom prst="rect">
            <a:avLst/>
          </a:prstGeom>
          <a:noFill/>
          <a:ln/>
        </p:spPr>
        <p:txBody>
          <a:bodyPr wrap="none" lIns="0" tIns="0" rIns="0" bIns="0" rtlCol="0" anchor="t"/>
          <a:lstStyle/>
          <a:p>
            <a:pPr marL="0" indent="0" algn="l">
              <a:lnSpc>
                <a:spcPts val="2000"/>
              </a:lnSpc>
              <a:buNone/>
            </a:pPr>
            <a:r>
              <a:rPr lang="en-US" sz="1250" b="1">
                <a:solidFill>
                  <a:schemeClr val="bg1"/>
                </a:solidFill>
                <a:latin typeface="Arial Narrow" panose="020B0606020202030204" pitchFamily="34" charset="0"/>
                <a:ea typeface="Open Sans" pitchFamily="34" charset="-122"/>
                <a:cs typeface="Open Sans" pitchFamily="34" charset="-120"/>
              </a:rPr>
              <a:t>CHAPTER 8</a:t>
            </a:r>
            <a:endParaRPr lang="en-US" sz="1250" b="1">
              <a:solidFill>
                <a:schemeClr val="bg1"/>
              </a:solidFill>
              <a:latin typeface="Arial Narrow" panose="020B0606020202030204" pitchFamily="34" charset="0"/>
            </a:endParaRPr>
          </a:p>
        </p:txBody>
      </p:sp>
      <p:sp>
        <p:nvSpPr>
          <p:cNvPr id="4" name="Text 2"/>
          <p:cNvSpPr/>
          <p:nvPr/>
        </p:nvSpPr>
        <p:spPr>
          <a:xfrm>
            <a:off x="1949529" y="972145"/>
            <a:ext cx="1921431" cy="254079"/>
          </a:xfrm>
          <a:prstGeom prst="rect">
            <a:avLst/>
          </a:prstGeom>
          <a:noFill/>
          <a:ln/>
        </p:spPr>
        <p:txBody>
          <a:bodyPr wrap="none" lIns="0" tIns="0" rIns="0" bIns="0" rtlCol="0" anchor="t"/>
          <a:lstStyle/>
          <a:p>
            <a:pPr marL="0" indent="0" algn="l">
              <a:lnSpc>
                <a:spcPts val="2000"/>
              </a:lnSpc>
              <a:buNone/>
            </a:pPr>
            <a:r>
              <a:rPr lang="en-US" sz="1250" b="1">
                <a:solidFill>
                  <a:srgbClr val="700000"/>
                </a:solidFill>
                <a:latin typeface="Arial Narrow" panose="020B0606020202030204" pitchFamily="34" charset="0"/>
                <a:ea typeface="Open Sans" pitchFamily="34" charset="-122"/>
                <a:cs typeface="Open Sans" pitchFamily="34" charset="-120"/>
              </a:rPr>
              <a:t>COMPLIANCE STRATEGIES</a:t>
            </a:r>
            <a:endParaRPr lang="en-US" sz="1250" b="1">
              <a:solidFill>
                <a:srgbClr val="700000"/>
              </a:solidFill>
              <a:latin typeface="Arial Narrow" panose="020B0606020202030204" pitchFamily="34" charset="0"/>
            </a:endParaRPr>
          </a:p>
        </p:txBody>
      </p:sp>
      <p:sp>
        <p:nvSpPr>
          <p:cNvPr id="5" name="Text 3"/>
          <p:cNvSpPr/>
          <p:nvPr/>
        </p:nvSpPr>
        <p:spPr>
          <a:xfrm>
            <a:off x="2910244" y="1285756"/>
            <a:ext cx="8342471" cy="620078"/>
          </a:xfrm>
          <a:prstGeom prst="rect">
            <a:avLst/>
          </a:prstGeom>
          <a:noFill/>
          <a:ln/>
        </p:spPr>
        <p:txBody>
          <a:bodyPr wrap="none" lIns="0" tIns="0" rIns="0" bIns="0" rtlCol="0" anchor="t"/>
          <a:lstStyle/>
          <a:p>
            <a:pPr marL="0" indent="0" algn="ctr">
              <a:lnSpc>
                <a:spcPts val="4850"/>
              </a:lnSpc>
              <a:buNone/>
            </a:pPr>
            <a:r>
              <a:rPr lang="en-US" sz="2400" b="1">
                <a:solidFill>
                  <a:srgbClr val="700000"/>
                </a:solidFill>
                <a:latin typeface="Arial Narrow" panose="020B0606020202030204" pitchFamily="34" charset="0"/>
                <a:ea typeface="Merriweather Bold" pitchFamily="34" charset="-122"/>
                <a:cs typeface="Merriweather Bold" pitchFamily="34" charset="-120"/>
              </a:rPr>
              <a:t>COMPLIANCE STRATEGIES FOR AIRLINES</a:t>
            </a:r>
            <a:endParaRPr lang="en-US" sz="2400">
              <a:solidFill>
                <a:srgbClr val="700000"/>
              </a:solidFill>
              <a:latin typeface="Arial Narrow" panose="020B0606020202030204" pitchFamily="34" charset="0"/>
            </a:endParaRPr>
          </a:p>
        </p:txBody>
      </p:sp>
      <p:pic>
        <p:nvPicPr>
          <p:cNvPr id="6" name="Image 0" descr="preencoded.png"/>
          <p:cNvPicPr>
            <a:picLocks noChangeAspect="1"/>
          </p:cNvPicPr>
          <p:nvPr/>
        </p:nvPicPr>
        <p:blipFill>
          <a:blip r:embed="rId3"/>
          <a:stretch>
            <a:fillRect/>
          </a:stretch>
        </p:blipFill>
        <p:spPr>
          <a:xfrm>
            <a:off x="1322070" y="2282785"/>
            <a:ext cx="2425660" cy="1499116"/>
          </a:xfrm>
          <a:prstGeom prst="rect">
            <a:avLst/>
          </a:prstGeom>
        </p:spPr>
      </p:pic>
      <p:sp>
        <p:nvSpPr>
          <p:cNvPr id="7" name="Text 4"/>
          <p:cNvSpPr/>
          <p:nvPr/>
        </p:nvSpPr>
        <p:spPr>
          <a:xfrm>
            <a:off x="793790" y="4276484"/>
            <a:ext cx="2480905" cy="310158"/>
          </a:xfrm>
          <a:prstGeom prst="rect">
            <a:avLst/>
          </a:prstGeom>
          <a:noFill/>
          <a:ln/>
        </p:spPr>
        <p:txBody>
          <a:bodyPr wrap="none" lIns="0" tIns="0" rIns="0" bIns="0" rtlCol="0" anchor="t"/>
          <a:lstStyle/>
          <a:p>
            <a:pPr marL="0" indent="0" algn="just">
              <a:lnSpc>
                <a:spcPts val="2400"/>
              </a:lnSpc>
              <a:buNone/>
            </a:pPr>
            <a:r>
              <a:rPr lang="en-US" sz="1950" b="1">
                <a:solidFill>
                  <a:srgbClr val="700000"/>
                </a:solidFill>
                <a:latin typeface="Arial Narrow" panose="020B0606020202030204" pitchFamily="34" charset="0"/>
                <a:ea typeface="Merriweather Bold" pitchFamily="34" charset="-122"/>
                <a:cs typeface="Merriweather Bold" pitchFamily="34" charset="-120"/>
              </a:rPr>
              <a:t>Clear Internal SOPs</a:t>
            </a:r>
            <a:endParaRPr lang="en-US" sz="1950">
              <a:solidFill>
                <a:srgbClr val="700000"/>
              </a:solidFill>
              <a:latin typeface="Arial Narrow" panose="020B0606020202030204" pitchFamily="34" charset="0"/>
            </a:endParaRPr>
          </a:p>
        </p:txBody>
      </p:sp>
      <p:sp>
        <p:nvSpPr>
          <p:cNvPr id="8" name="Text 5"/>
          <p:cNvSpPr/>
          <p:nvPr/>
        </p:nvSpPr>
        <p:spPr>
          <a:xfrm>
            <a:off x="793791" y="4705705"/>
            <a:ext cx="3873460" cy="2857857"/>
          </a:xfrm>
          <a:prstGeom prst="rect">
            <a:avLst/>
          </a:prstGeom>
          <a:noFill/>
          <a:ln/>
        </p:spPr>
        <p:txBody>
          <a:bodyPr wrap="square" lIns="0" tIns="0" rIns="0" bIns="0" rtlCol="0" anchor="t"/>
          <a:lstStyle/>
          <a:p>
            <a:pPr marL="0" indent="0" algn="just">
              <a:lnSpc>
                <a:spcPts val="2500"/>
              </a:lnSpc>
              <a:buNone/>
            </a:pPr>
            <a:r>
              <a:rPr lang="en-US" sz="1550" dirty="0">
                <a:latin typeface="Arial Narrow" panose="020B0606020202030204" pitchFamily="34" charset="0"/>
                <a:ea typeface="Open Sans" pitchFamily="34" charset="-122"/>
                <a:cs typeface="Open Sans" pitchFamily="34" charset="-120"/>
              </a:rPr>
              <a:t>Under Articles 8.10.1.9 and 8.10.1.10 of the NCAA Regulations, operational personnel must be formally trained in operational policies and initial dangerous goods training approved by the NCAA before proceeding on a flight. Seating arrangements, passenger briefings, emergency situations, flight plans, and other clear standards must be strictly complied with.</a:t>
            </a:r>
            <a:endParaRPr lang="en-US" sz="1550" dirty="0">
              <a:latin typeface="Arial Narrow" panose="020B0606020202030204" pitchFamily="34" charset="0"/>
            </a:endParaRPr>
          </a:p>
        </p:txBody>
      </p:sp>
      <p:sp>
        <p:nvSpPr>
          <p:cNvPr id="10" name="Text 6"/>
          <p:cNvSpPr/>
          <p:nvPr/>
        </p:nvSpPr>
        <p:spPr>
          <a:xfrm>
            <a:off x="5223986" y="4276484"/>
            <a:ext cx="3953470" cy="310158"/>
          </a:xfrm>
          <a:prstGeom prst="rect">
            <a:avLst/>
          </a:prstGeom>
          <a:noFill/>
          <a:ln/>
        </p:spPr>
        <p:txBody>
          <a:bodyPr wrap="none" lIns="0" tIns="0" rIns="0" bIns="0" rtlCol="0" anchor="t"/>
          <a:lstStyle/>
          <a:p>
            <a:pPr marL="0" indent="0" algn="just">
              <a:lnSpc>
                <a:spcPts val="2400"/>
              </a:lnSpc>
              <a:buNone/>
            </a:pPr>
            <a:r>
              <a:rPr lang="en-US" sz="1950" b="1">
                <a:solidFill>
                  <a:srgbClr val="700000"/>
                </a:solidFill>
                <a:latin typeface="Arial Narrow" panose="020B0606020202030204" pitchFamily="34" charset="0"/>
                <a:ea typeface="Merriweather Bold" pitchFamily="34" charset="-122"/>
                <a:cs typeface="Merriweather Bold" pitchFamily="34" charset="-120"/>
              </a:rPr>
              <a:t>Automated Notification Systems</a:t>
            </a:r>
            <a:endParaRPr lang="en-US" sz="1950">
              <a:solidFill>
                <a:srgbClr val="700000"/>
              </a:solidFill>
              <a:latin typeface="Arial Narrow" panose="020B0606020202030204" pitchFamily="34" charset="0"/>
            </a:endParaRPr>
          </a:p>
        </p:txBody>
      </p:sp>
      <p:sp>
        <p:nvSpPr>
          <p:cNvPr id="11" name="Text 7"/>
          <p:cNvSpPr/>
          <p:nvPr/>
        </p:nvSpPr>
        <p:spPr>
          <a:xfrm>
            <a:off x="5223986" y="4705706"/>
            <a:ext cx="4182308" cy="2371370"/>
          </a:xfrm>
          <a:prstGeom prst="rect">
            <a:avLst/>
          </a:prstGeom>
          <a:noFill/>
          <a:ln/>
        </p:spPr>
        <p:txBody>
          <a:bodyPr wrap="square" lIns="0" tIns="0" rIns="0" bIns="0" rtlCol="0" anchor="t"/>
          <a:lstStyle/>
          <a:p>
            <a:pPr marL="0" indent="0" algn="just">
              <a:lnSpc>
                <a:spcPts val="2500"/>
              </a:lnSpc>
              <a:buNone/>
            </a:pPr>
            <a:r>
              <a:rPr lang="en-US" sz="1550" dirty="0">
                <a:latin typeface="Arial Narrow" panose="020B0606020202030204" pitchFamily="34" charset="0"/>
                <a:ea typeface="Open Sans" pitchFamily="34" charset="-122"/>
                <a:cs typeface="Open Sans" pitchFamily="34" charset="-120"/>
              </a:rPr>
              <a:t>Article 19.21 provides for the Right to Information. Passengers are entitled to full, fair, and clear disclosure of all terms and conditions before making payment. Automated passenger notification systems support compliance by ensuring timely communication of fare details, contractual terms, and relevant updates relating to flight disruptions or changes.</a:t>
            </a:r>
            <a:endParaRPr lang="en-US" sz="1550" dirty="0">
              <a:latin typeface="Arial Narrow" panose="020B0606020202030204" pitchFamily="34" charset="0"/>
            </a:endParaRPr>
          </a:p>
        </p:txBody>
      </p:sp>
      <p:sp>
        <p:nvSpPr>
          <p:cNvPr id="13" name="Text 8"/>
          <p:cNvSpPr/>
          <p:nvPr/>
        </p:nvSpPr>
        <p:spPr>
          <a:xfrm>
            <a:off x="9654302" y="4276484"/>
            <a:ext cx="2480905" cy="310158"/>
          </a:xfrm>
          <a:prstGeom prst="rect">
            <a:avLst/>
          </a:prstGeom>
          <a:noFill/>
          <a:ln/>
        </p:spPr>
        <p:txBody>
          <a:bodyPr wrap="none" lIns="0" tIns="0" rIns="0" bIns="0" rtlCol="0" anchor="t"/>
          <a:lstStyle/>
          <a:p>
            <a:pPr marL="0" indent="0" algn="just">
              <a:lnSpc>
                <a:spcPts val="2400"/>
              </a:lnSpc>
              <a:buNone/>
            </a:pPr>
            <a:r>
              <a:rPr lang="en-US" sz="1950" b="1">
                <a:solidFill>
                  <a:srgbClr val="700000"/>
                </a:solidFill>
                <a:latin typeface="Arial Narrow" panose="020B0606020202030204" pitchFamily="34" charset="0"/>
                <a:ea typeface="Merriweather Bold" pitchFamily="34" charset="-122"/>
                <a:cs typeface="Merriweather Bold" pitchFamily="34" charset="-120"/>
              </a:rPr>
              <a:t>Staff Training</a:t>
            </a:r>
            <a:endParaRPr lang="en-US" sz="1950">
              <a:solidFill>
                <a:srgbClr val="700000"/>
              </a:solidFill>
              <a:latin typeface="Arial Narrow" panose="020B0606020202030204" pitchFamily="34" charset="0"/>
            </a:endParaRPr>
          </a:p>
        </p:txBody>
      </p:sp>
      <p:sp>
        <p:nvSpPr>
          <p:cNvPr id="14" name="Text 9"/>
          <p:cNvSpPr/>
          <p:nvPr/>
        </p:nvSpPr>
        <p:spPr>
          <a:xfrm>
            <a:off x="9654302" y="4705705"/>
            <a:ext cx="4182308" cy="2222778"/>
          </a:xfrm>
          <a:prstGeom prst="rect">
            <a:avLst/>
          </a:prstGeom>
          <a:noFill/>
          <a:ln/>
        </p:spPr>
        <p:txBody>
          <a:bodyPr wrap="square" lIns="0" tIns="0" rIns="0" bIns="0" rtlCol="0" anchor="t"/>
          <a:lstStyle/>
          <a:p>
            <a:pPr marL="0" indent="0" algn="just">
              <a:lnSpc>
                <a:spcPts val="2500"/>
              </a:lnSpc>
              <a:buNone/>
            </a:pPr>
            <a:r>
              <a:rPr lang="en-US" sz="1550">
                <a:latin typeface="Arial Narrow" panose="020B0606020202030204" pitchFamily="34" charset="0"/>
                <a:ea typeface="Open Sans" pitchFamily="34" charset="-122"/>
                <a:cs typeface="Open Sans" pitchFamily="34" charset="-120"/>
              </a:rPr>
              <a:t>Article 19 of the NCAA Regulations imposes obligations on airlines in relation to delays, cancellations, denied boarding, refunds, and complaint resolution. Compliance requires that operational airline staff be adequately trained to understand and implement passenger rights provisions.</a:t>
            </a:r>
            <a:endParaRPr lang="en-US" sz="1550">
              <a:latin typeface="Arial Narrow" panose="020B0606020202030204" pitchFamily="34" charset="0"/>
            </a:endParaRPr>
          </a:p>
        </p:txBody>
      </p:sp>
      <p:pic>
        <p:nvPicPr>
          <p:cNvPr id="15" name="Picture 14" descr="Top Law Firm in Nigeria, Lagos &amp; Abuja // Banwo &amp; Ighodalo">
            <a:extLst>
              <a:ext uri="{FF2B5EF4-FFF2-40B4-BE49-F238E27FC236}">
                <a16:creationId xmlns:a16="http://schemas.microsoft.com/office/drawing/2014/main" id="{61569F99-23D1-2575-07FC-7A915A8A8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Emergency Notification System: Transforming Workplace Safety">
            <a:extLst>
              <a:ext uri="{FF2B5EF4-FFF2-40B4-BE49-F238E27FC236}">
                <a16:creationId xmlns:a16="http://schemas.microsoft.com/office/drawing/2014/main" id="{8BED3A65-E44C-B74D-E9B6-A6193F775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9246" y="2282785"/>
            <a:ext cx="3364465" cy="149911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nvesting in Employees: Why Training Is Important">
            <a:extLst>
              <a:ext uri="{FF2B5EF4-FFF2-40B4-BE49-F238E27FC236}">
                <a16:creationId xmlns:a16="http://schemas.microsoft.com/office/drawing/2014/main" id="{DA185690-1D55-98A9-3949-7F41DE0542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219" y="2218313"/>
            <a:ext cx="2998232" cy="14991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384B0F-F9E3-07D8-55A0-086C8B1D64BA}"/>
            </a:ext>
          </a:extLst>
        </p:cNvPr>
        <p:cNvGrpSpPr/>
        <p:nvPr/>
      </p:nvGrpSpPr>
      <p:grpSpPr>
        <a:xfrm>
          <a:off x="0" y="0"/>
          <a:ext cx="0" cy="0"/>
          <a:chOff x="0" y="0"/>
          <a:chExt cx="0" cy="0"/>
        </a:xfrm>
      </p:grpSpPr>
      <p:pic>
        <p:nvPicPr>
          <p:cNvPr id="1028" name="Picture 4" descr="Safety Management in Aviation - F24">
            <a:extLst>
              <a:ext uri="{FF2B5EF4-FFF2-40B4-BE49-F238E27FC236}">
                <a16:creationId xmlns:a16="http://schemas.microsoft.com/office/drawing/2014/main" id="{3A13C2DD-31C5-CED2-1BE4-05C18F1A0B3A}"/>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33333"/>
          <a:stretch>
            <a:fillRect/>
          </a:stretch>
        </p:blipFill>
        <p:spPr bwMode="auto">
          <a:xfrm>
            <a:off x="20" y="10"/>
            <a:ext cx="14630380" cy="8229590"/>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5127">
            <a:extLst>
              <a:ext uri="{FF2B5EF4-FFF2-40B4-BE49-F238E27FC236}">
                <a16:creationId xmlns:a16="http://schemas.microsoft.com/office/drawing/2014/main" id="{420AE7D6-2871-2524-8AE3-AB5F951D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66C6320-A7EA-136D-37BE-8BA0C482D732}"/>
              </a:ext>
            </a:extLst>
          </p:cNvPr>
          <p:cNvSpPr txBox="1"/>
          <p:nvPr/>
        </p:nvSpPr>
        <p:spPr>
          <a:xfrm>
            <a:off x="628651" y="6380688"/>
            <a:ext cx="13453110" cy="893803"/>
          </a:xfrm>
          <a:prstGeom prst="rect">
            <a:avLst/>
          </a:prstGeom>
        </p:spPr>
        <p:txBody>
          <a:bodyPr vert="horz" lIns="91440" tIns="45720" rIns="91440" bIns="45720" rtlCol="0" anchor="ctr">
            <a:normAutofit/>
          </a:bodyPr>
          <a:lstStyle/>
          <a:p>
            <a:pPr algn="ctr">
              <a:lnSpc>
                <a:spcPct val="90000"/>
              </a:lnSpc>
              <a:spcBef>
                <a:spcPct val="0"/>
              </a:spcBef>
              <a:spcAft>
                <a:spcPts val="720"/>
              </a:spcAft>
            </a:pPr>
            <a:r>
              <a:rPr lang="en-US" sz="4000" b="1">
                <a:latin typeface="Arial Narrow" panose="020B0606020202030204" pitchFamily="34" charset="0"/>
                <a:ea typeface="+mj-ea"/>
                <a:cs typeface="+mj-cs"/>
              </a:rPr>
              <a:t>09. CASE STUDIES</a:t>
            </a:r>
          </a:p>
        </p:txBody>
      </p:sp>
      <p:cxnSp>
        <p:nvCxnSpPr>
          <p:cNvPr id="5133" name="Straight Connector 5132">
            <a:extLst>
              <a:ext uri="{FF2B5EF4-FFF2-40B4-BE49-F238E27FC236}">
                <a16:creationId xmlns:a16="http://schemas.microsoft.com/office/drawing/2014/main" id="{1B468D34-A9A4-A2CA-2F2D-2EB7DF73D9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5" name="Straight Connector 5134">
            <a:extLst>
              <a:ext uri="{FF2B5EF4-FFF2-40B4-BE49-F238E27FC236}">
                <a16:creationId xmlns:a16="http://schemas.microsoft.com/office/drawing/2014/main" id="{A10DE129-16C7-CE98-585D-D1E5FBBA72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989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3F971-ECB2-D0BE-266A-CDDFC8A88B5D}"/>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A40FD4D2-9D14-14CF-3F78-D076346666BA}"/>
              </a:ext>
            </a:extLst>
          </p:cNvPr>
          <p:cNvSpPr/>
          <p:nvPr/>
        </p:nvSpPr>
        <p:spPr>
          <a:xfrm>
            <a:off x="793790" y="1148632"/>
            <a:ext cx="975122" cy="300990"/>
          </a:xfrm>
          <a:prstGeom prst="roundRect">
            <a:avLst>
              <a:gd name="adj" fmla="val 18833"/>
            </a:avLst>
          </a:prstGeom>
          <a:solidFill>
            <a:srgbClr val="700000"/>
          </a:solidFill>
          <a:ln/>
        </p:spPr>
        <p:txBody>
          <a:bodyPr/>
          <a:lstStyle/>
          <a:p>
            <a:endParaRPr lang="en-NG" b="1">
              <a:solidFill>
                <a:schemeClr val="bg1"/>
              </a:solidFill>
              <a:latin typeface="Arial Narrow" panose="020B0606020202030204" pitchFamily="34" charset="0"/>
            </a:endParaRPr>
          </a:p>
        </p:txBody>
      </p:sp>
      <p:sp>
        <p:nvSpPr>
          <p:cNvPr id="4" name="Text 2">
            <a:extLst>
              <a:ext uri="{FF2B5EF4-FFF2-40B4-BE49-F238E27FC236}">
                <a16:creationId xmlns:a16="http://schemas.microsoft.com/office/drawing/2014/main" id="{CC2D3277-2ACD-FAE1-3D48-563328EFDAF4}"/>
              </a:ext>
            </a:extLst>
          </p:cNvPr>
          <p:cNvSpPr/>
          <p:nvPr/>
        </p:nvSpPr>
        <p:spPr>
          <a:xfrm>
            <a:off x="1853208" y="1199234"/>
            <a:ext cx="1917025" cy="199787"/>
          </a:xfrm>
          <a:prstGeom prst="rect">
            <a:avLst/>
          </a:prstGeom>
          <a:noFill/>
          <a:ln/>
        </p:spPr>
        <p:txBody>
          <a:bodyPr wrap="none" lIns="0" tIns="0" rIns="0" bIns="0" rtlCol="0" anchor="t"/>
          <a:lstStyle/>
          <a:p>
            <a:pPr marL="0" indent="0" algn="l">
              <a:lnSpc>
                <a:spcPts val="1550"/>
              </a:lnSpc>
              <a:buNone/>
            </a:pPr>
            <a:r>
              <a:rPr lang="en-US" sz="1050" b="1">
                <a:solidFill>
                  <a:srgbClr val="700000"/>
                </a:solidFill>
                <a:latin typeface="Arial Narrow" panose="020B0606020202030204" pitchFamily="34" charset="0"/>
                <a:ea typeface="Open Sans" pitchFamily="34" charset="-122"/>
                <a:cs typeface="Open Sans" pitchFamily="34" charset="-120"/>
              </a:rPr>
              <a:t>CASE STUDIES </a:t>
            </a:r>
            <a:endParaRPr lang="en-US" sz="1050" b="1">
              <a:solidFill>
                <a:srgbClr val="700000"/>
              </a:solidFill>
              <a:latin typeface="Arial Narrow" panose="020B0606020202030204" pitchFamily="34" charset="0"/>
            </a:endParaRPr>
          </a:p>
        </p:txBody>
      </p:sp>
      <p:sp>
        <p:nvSpPr>
          <p:cNvPr id="5" name="Text 3">
            <a:extLst>
              <a:ext uri="{FF2B5EF4-FFF2-40B4-BE49-F238E27FC236}">
                <a16:creationId xmlns:a16="http://schemas.microsoft.com/office/drawing/2014/main" id="{BB726083-4239-91CB-BA68-0DD979D7A90D}"/>
              </a:ext>
            </a:extLst>
          </p:cNvPr>
          <p:cNvSpPr/>
          <p:nvPr/>
        </p:nvSpPr>
        <p:spPr>
          <a:xfrm>
            <a:off x="4234543" y="1199234"/>
            <a:ext cx="3516085" cy="1060777"/>
          </a:xfrm>
          <a:prstGeom prst="rect">
            <a:avLst/>
          </a:prstGeom>
          <a:noFill/>
          <a:ln/>
        </p:spPr>
        <p:txBody>
          <a:bodyPr wrap="none" lIns="0" tIns="0" rIns="0" bIns="0" rtlCol="0" anchor="t"/>
          <a:lstStyle/>
          <a:p>
            <a:pPr marL="0" indent="0" algn="l">
              <a:buNone/>
            </a:pPr>
            <a:r>
              <a:rPr lang="en-US" sz="2800" b="1">
                <a:solidFill>
                  <a:srgbClr val="700000"/>
                </a:solidFill>
                <a:latin typeface="Arial Narrow" panose="020B0606020202030204" pitchFamily="34" charset="0"/>
                <a:ea typeface="Merriweather Bold" pitchFamily="34" charset="-122"/>
                <a:cs typeface="Merriweather Bold" pitchFamily="34" charset="-120"/>
              </a:rPr>
              <a:t>Practical Case Scenarios </a:t>
            </a:r>
            <a:endParaRPr lang="en-US" sz="2800">
              <a:solidFill>
                <a:srgbClr val="700000"/>
              </a:solidFill>
              <a:latin typeface="Arial Narrow" panose="020B0606020202030204" pitchFamily="34" charset="0"/>
            </a:endParaRPr>
          </a:p>
        </p:txBody>
      </p:sp>
      <p:sp>
        <p:nvSpPr>
          <p:cNvPr id="6" name="Text 4">
            <a:extLst>
              <a:ext uri="{FF2B5EF4-FFF2-40B4-BE49-F238E27FC236}">
                <a16:creationId xmlns:a16="http://schemas.microsoft.com/office/drawing/2014/main" id="{7BC42075-2969-32EE-9DBF-874099022F63}"/>
              </a:ext>
            </a:extLst>
          </p:cNvPr>
          <p:cNvSpPr/>
          <p:nvPr/>
        </p:nvSpPr>
        <p:spPr>
          <a:xfrm>
            <a:off x="1048114" y="2530239"/>
            <a:ext cx="5772507" cy="300991"/>
          </a:xfrm>
          <a:prstGeom prst="rect">
            <a:avLst/>
          </a:prstGeom>
          <a:noFill/>
          <a:ln/>
        </p:spPr>
        <p:txBody>
          <a:bodyPr wrap="none" lIns="0" tIns="0" rIns="0" bIns="0" rtlCol="0" anchor="t"/>
          <a:lstStyle/>
          <a:p>
            <a:pPr algn="just"/>
            <a:r>
              <a:rPr lang="en-US" sz="2800" b="1" dirty="0">
                <a:latin typeface="Arial Narrow" panose="020B0606020202030204" pitchFamily="34" charset="0"/>
              </a:rPr>
              <a:t>Sidhu v British Airways Plc. </a:t>
            </a:r>
          </a:p>
        </p:txBody>
      </p:sp>
      <p:sp>
        <p:nvSpPr>
          <p:cNvPr id="7" name="Text 5">
            <a:extLst>
              <a:ext uri="{FF2B5EF4-FFF2-40B4-BE49-F238E27FC236}">
                <a16:creationId xmlns:a16="http://schemas.microsoft.com/office/drawing/2014/main" id="{C099EFFD-8D60-CD1C-E7D6-2F7DCA667B7A}"/>
              </a:ext>
            </a:extLst>
          </p:cNvPr>
          <p:cNvSpPr/>
          <p:nvPr/>
        </p:nvSpPr>
        <p:spPr>
          <a:xfrm>
            <a:off x="1048114" y="3101459"/>
            <a:ext cx="7807128" cy="3424469"/>
          </a:xfrm>
          <a:prstGeom prst="rect">
            <a:avLst/>
          </a:prstGeom>
          <a:noFill/>
          <a:ln/>
        </p:spPr>
        <p:txBody>
          <a:bodyPr wrap="square" lIns="0" tIns="0" rIns="0" bIns="0" rtlCol="0" anchor="t"/>
          <a:lstStyle/>
          <a:p>
            <a:pPr algn="just"/>
            <a:r>
              <a:rPr lang="en-US" sz="2800" dirty="0">
                <a:latin typeface="Arial Narrow" panose="020B0606020202030204" pitchFamily="34" charset="0"/>
              </a:rPr>
              <a:t>Passengers on British Airways from London to Kuala Lumpur stopped in Kuwait for </a:t>
            </a:r>
            <a:r>
              <a:rPr lang="en-US" sz="2800" dirty="0" err="1">
                <a:latin typeface="Arial Narrow" panose="020B0606020202030204" pitchFamily="34" charset="0"/>
              </a:rPr>
              <a:t>refuelling</a:t>
            </a:r>
            <a:r>
              <a:rPr lang="en-US" sz="2800" dirty="0">
                <a:latin typeface="Arial Narrow" panose="020B0606020202030204" pitchFamily="34" charset="0"/>
              </a:rPr>
              <a:t>, shortly after Iraq invaded Kuwait. Iraqi forces detained the passengers and crew for several weeks. Many passengers suffered psychological trauma and, in some cases, physical injuries. The passengers brought claims against British Airways. </a:t>
            </a:r>
          </a:p>
          <a:p>
            <a:pPr algn="just"/>
            <a:endParaRPr lang="en-US" sz="2800" dirty="0">
              <a:latin typeface="Arial Narrow" panose="020B0606020202030204" pitchFamily="34" charset="0"/>
            </a:endParaRPr>
          </a:p>
          <a:p>
            <a:pPr algn="just"/>
            <a:r>
              <a:rPr lang="en-US" sz="2800" b="1" dirty="0">
                <a:solidFill>
                  <a:srgbClr val="FF0000"/>
                </a:solidFill>
                <a:latin typeface="Arial Narrow" panose="020B0606020202030204" pitchFamily="34" charset="0"/>
              </a:rPr>
              <a:t>Does the Claim fall Article 17 of the Convention? </a:t>
            </a:r>
          </a:p>
          <a:p>
            <a:pPr algn="just"/>
            <a:endParaRPr lang="en-US" sz="2800" b="1" dirty="0">
              <a:latin typeface="Arial Narrow" panose="020B0606020202030204" pitchFamily="34" charset="0"/>
            </a:endParaRPr>
          </a:p>
          <a:p>
            <a:pPr algn="just"/>
            <a:endParaRPr lang="en-US" sz="2800" dirty="0">
              <a:latin typeface="Arial Narrow" panose="020B0606020202030204" pitchFamily="34" charset="0"/>
            </a:endParaRPr>
          </a:p>
        </p:txBody>
      </p:sp>
      <p:pic>
        <p:nvPicPr>
          <p:cNvPr id="10" name="Picture 9" descr="Top Law Firm in Nigeria, Lagos &amp; Abuja // Banwo &amp; Ighodalo">
            <a:extLst>
              <a:ext uri="{FF2B5EF4-FFF2-40B4-BE49-F238E27FC236}">
                <a16:creationId xmlns:a16="http://schemas.microsoft.com/office/drawing/2014/main" id="{AAE96A7F-D0F4-E86D-7F2E-4E688DE9E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C74CC28-5279-0062-B327-A9BEC5F822B8}"/>
              </a:ext>
            </a:extLst>
          </p:cNvPr>
          <p:cNvPicPr>
            <a:picLocks noChangeAspect="1"/>
          </p:cNvPicPr>
          <p:nvPr/>
        </p:nvPicPr>
        <p:blipFill>
          <a:blip r:embed="rId4"/>
          <a:srcRect/>
          <a:stretch/>
        </p:blipFill>
        <p:spPr>
          <a:xfrm>
            <a:off x="10000995" y="0"/>
            <a:ext cx="4629405" cy="8229600"/>
          </a:xfrm>
          <a:prstGeom prst="rect">
            <a:avLst/>
          </a:prstGeom>
        </p:spPr>
      </p:pic>
    </p:spTree>
    <p:extLst>
      <p:ext uri="{BB962C8B-B14F-4D97-AF65-F5344CB8AC3E}">
        <p14:creationId xmlns:p14="http://schemas.microsoft.com/office/powerpoint/2010/main" val="2990217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02418-2CEF-E3A3-CDB3-EF338203DAA6}"/>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80F9AE08-CB31-3577-41CE-72703F401C9F}"/>
              </a:ext>
            </a:extLst>
          </p:cNvPr>
          <p:cNvSpPr/>
          <p:nvPr/>
        </p:nvSpPr>
        <p:spPr>
          <a:xfrm>
            <a:off x="894993" y="1199234"/>
            <a:ext cx="772716" cy="199787"/>
          </a:xfrm>
          <a:prstGeom prst="rect">
            <a:avLst/>
          </a:prstGeom>
          <a:noFill/>
          <a:ln/>
        </p:spPr>
        <p:txBody>
          <a:bodyPr wrap="none" lIns="0" tIns="0" rIns="0" bIns="0" rtlCol="0" anchor="t"/>
          <a:lstStyle/>
          <a:p>
            <a:pPr marL="0" indent="0" algn="l">
              <a:lnSpc>
                <a:spcPts val="1550"/>
              </a:lnSpc>
              <a:buNone/>
            </a:pPr>
            <a:r>
              <a:rPr lang="en-US" sz="1050" b="1">
                <a:solidFill>
                  <a:schemeClr val="bg1"/>
                </a:solidFill>
                <a:latin typeface="Arial Narrow" panose="020B0606020202030204" pitchFamily="34" charset="0"/>
                <a:ea typeface="Open Sans" pitchFamily="34" charset="-122"/>
                <a:cs typeface="Open Sans" pitchFamily="34" charset="-120"/>
              </a:rPr>
              <a:t>CHAPTER 9</a:t>
            </a:r>
            <a:endParaRPr lang="en-US" sz="1050" b="1">
              <a:solidFill>
                <a:schemeClr val="bg1"/>
              </a:solidFill>
              <a:latin typeface="Arial Narrow" panose="020B0606020202030204" pitchFamily="34" charset="0"/>
            </a:endParaRPr>
          </a:p>
        </p:txBody>
      </p:sp>
      <p:sp>
        <p:nvSpPr>
          <p:cNvPr id="5" name="Text 3">
            <a:extLst>
              <a:ext uri="{FF2B5EF4-FFF2-40B4-BE49-F238E27FC236}">
                <a16:creationId xmlns:a16="http://schemas.microsoft.com/office/drawing/2014/main" id="{5D029F91-3E1C-4655-26A9-92E3E6CAB949}"/>
              </a:ext>
            </a:extLst>
          </p:cNvPr>
          <p:cNvSpPr/>
          <p:nvPr/>
        </p:nvSpPr>
        <p:spPr>
          <a:xfrm>
            <a:off x="615878" y="1368061"/>
            <a:ext cx="3516085" cy="1060777"/>
          </a:xfrm>
          <a:prstGeom prst="rect">
            <a:avLst/>
          </a:prstGeom>
          <a:noFill/>
          <a:ln/>
        </p:spPr>
        <p:txBody>
          <a:bodyPr wrap="none" lIns="0" tIns="0" rIns="0" bIns="0" rtlCol="0" anchor="t"/>
          <a:lstStyle/>
          <a:p>
            <a:pPr marL="0" indent="0" algn="l">
              <a:buNone/>
            </a:pPr>
            <a:r>
              <a:rPr lang="en-US" sz="2800" b="1" dirty="0">
                <a:solidFill>
                  <a:srgbClr val="700000"/>
                </a:solidFill>
                <a:latin typeface="Arial Narrow" panose="020B0606020202030204" pitchFamily="34" charset="0"/>
                <a:ea typeface="Merriweather Bold" pitchFamily="34" charset="-122"/>
                <a:cs typeface="Merriweather Bold" pitchFamily="34" charset="-120"/>
              </a:rPr>
              <a:t>Case Study </a:t>
            </a:r>
            <a:endParaRPr lang="en-US" sz="2800" dirty="0">
              <a:solidFill>
                <a:srgbClr val="700000"/>
              </a:solidFill>
              <a:latin typeface="Arial Narrow" panose="020B0606020202030204" pitchFamily="34" charset="0"/>
            </a:endParaRPr>
          </a:p>
        </p:txBody>
      </p:sp>
      <p:sp>
        <p:nvSpPr>
          <p:cNvPr id="7" name="Text 5">
            <a:extLst>
              <a:ext uri="{FF2B5EF4-FFF2-40B4-BE49-F238E27FC236}">
                <a16:creationId xmlns:a16="http://schemas.microsoft.com/office/drawing/2014/main" id="{E43B7F29-84C3-C845-380B-E317AEBDEE12}"/>
              </a:ext>
            </a:extLst>
          </p:cNvPr>
          <p:cNvSpPr/>
          <p:nvPr/>
        </p:nvSpPr>
        <p:spPr>
          <a:xfrm>
            <a:off x="571500" y="1729622"/>
            <a:ext cx="8954770" cy="5587999"/>
          </a:xfrm>
          <a:prstGeom prst="rect">
            <a:avLst/>
          </a:prstGeom>
          <a:noFill/>
          <a:ln/>
        </p:spPr>
        <p:txBody>
          <a:bodyPr wrap="square" lIns="0" tIns="0" rIns="0" bIns="0" rtlCol="0" anchor="t"/>
          <a:lstStyle/>
          <a:p>
            <a:pPr algn="just"/>
            <a:endParaRPr lang="en-US" sz="2400" dirty="0">
              <a:latin typeface="Arial Narrow" panose="020B0606020202030204" pitchFamily="34" charset="0"/>
            </a:endParaRPr>
          </a:p>
          <a:p>
            <a:pPr algn="just"/>
            <a:r>
              <a:rPr lang="en-US" sz="2800" b="1" dirty="0">
                <a:latin typeface="Arial Narrow" panose="020B0606020202030204" pitchFamily="34" charset="0"/>
              </a:rPr>
              <a:t>Does the Claim fall Article 17 of the Convention? </a:t>
            </a:r>
          </a:p>
          <a:p>
            <a:pPr algn="just"/>
            <a:endParaRPr lang="en-US" sz="2400" dirty="0">
              <a:latin typeface="Arial Narrow" panose="020B0606020202030204" pitchFamily="34" charset="0"/>
            </a:endParaRPr>
          </a:p>
          <a:p>
            <a:pPr algn="just"/>
            <a:r>
              <a:rPr lang="en-US" sz="2400" dirty="0">
                <a:latin typeface="Arial Narrow" panose="020B0606020202030204" pitchFamily="34" charset="0"/>
              </a:rPr>
              <a:t>The claim does not fall within Article 17 of the Montreal Convention, because there was no “accident” occurring on board the aircraft or during embarking or disembarking. The Convention establishes a uniform international framework regulating airline liability. Allowing domestic law claims would undermine the consistency intended by the treaty.</a:t>
            </a:r>
          </a:p>
          <a:p>
            <a:pPr algn="just"/>
            <a:endParaRPr lang="en-US" sz="2400" dirty="0">
              <a:latin typeface="Arial Narrow" panose="020B0606020202030204" pitchFamily="34" charset="0"/>
            </a:endParaRPr>
          </a:p>
          <a:p>
            <a:pPr algn="just"/>
            <a:r>
              <a:rPr lang="en-US" sz="2400" dirty="0">
                <a:latin typeface="Arial Narrow" panose="020B0606020202030204" pitchFamily="34" charset="0"/>
              </a:rPr>
              <a:t>While the answer may not be desirable, the Convention was not designed to provide remedies against the Carrier to enable all losses to be compensated. It was designed instead to define those situations in which compensation was to be available. So, it set out the limits of liability and the conditions under which claims to establish that liability, if disputed, were to be made. A balance was struck, in the interests of certainty and uniformity.</a:t>
            </a:r>
          </a:p>
        </p:txBody>
      </p:sp>
      <p:pic>
        <p:nvPicPr>
          <p:cNvPr id="10" name="Picture 9" descr="Top Law Firm in Nigeria, Lagos &amp; Abuja // Banwo &amp; Ighodalo">
            <a:extLst>
              <a:ext uri="{FF2B5EF4-FFF2-40B4-BE49-F238E27FC236}">
                <a16:creationId xmlns:a16="http://schemas.microsoft.com/office/drawing/2014/main" id="{F8F10F54-9E1A-F7E9-9F7E-3F8B24820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91D92CA-D55D-E260-5C63-4EF7194AB3C2}"/>
              </a:ext>
            </a:extLst>
          </p:cNvPr>
          <p:cNvPicPr>
            <a:picLocks noChangeAspect="1"/>
          </p:cNvPicPr>
          <p:nvPr/>
        </p:nvPicPr>
        <p:blipFill>
          <a:blip r:embed="rId4"/>
          <a:stretch>
            <a:fillRect/>
          </a:stretch>
        </p:blipFill>
        <p:spPr>
          <a:xfrm>
            <a:off x="10112301" y="0"/>
            <a:ext cx="4629405" cy="8229600"/>
          </a:xfrm>
          <a:prstGeom prst="rect">
            <a:avLst/>
          </a:prstGeom>
        </p:spPr>
      </p:pic>
    </p:spTree>
    <p:extLst>
      <p:ext uri="{BB962C8B-B14F-4D97-AF65-F5344CB8AC3E}">
        <p14:creationId xmlns:p14="http://schemas.microsoft.com/office/powerpoint/2010/main" val="2561374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469FD0-5039-E027-D5EC-F6B8A9F5615A}"/>
            </a:ext>
          </a:extLst>
        </p:cNvPr>
        <p:cNvGrpSpPr/>
        <p:nvPr/>
      </p:nvGrpSpPr>
      <p:grpSpPr>
        <a:xfrm>
          <a:off x="0" y="0"/>
          <a:ext cx="0" cy="0"/>
          <a:chOff x="0" y="0"/>
          <a:chExt cx="0" cy="0"/>
        </a:xfrm>
      </p:grpSpPr>
      <p:pic>
        <p:nvPicPr>
          <p:cNvPr id="1028" name="Picture 4" descr="Safety Management in Aviation - F24">
            <a:extLst>
              <a:ext uri="{FF2B5EF4-FFF2-40B4-BE49-F238E27FC236}">
                <a16:creationId xmlns:a16="http://schemas.microsoft.com/office/drawing/2014/main" id="{72AEC77C-2A6C-C3AE-2E2F-9F52B6D640AF}"/>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33333"/>
          <a:stretch>
            <a:fillRect/>
          </a:stretch>
        </p:blipFill>
        <p:spPr bwMode="auto">
          <a:xfrm>
            <a:off x="20" y="10"/>
            <a:ext cx="14630380" cy="8229590"/>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5127">
            <a:extLst>
              <a:ext uri="{FF2B5EF4-FFF2-40B4-BE49-F238E27FC236}">
                <a16:creationId xmlns:a16="http://schemas.microsoft.com/office/drawing/2014/main" id="{B8EC0F2D-B550-AF0A-0C38-1BBA15AB0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A7D691-85F5-1C28-86E3-603FC116442B}"/>
              </a:ext>
            </a:extLst>
          </p:cNvPr>
          <p:cNvSpPr txBox="1"/>
          <p:nvPr/>
        </p:nvSpPr>
        <p:spPr>
          <a:xfrm>
            <a:off x="628651" y="6380688"/>
            <a:ext cx="13453110" cy="893803"/>
          </a:xfrm>
          <a:prstGeom prst="rect">
            <a:avLst/>
          </a:prstGeom>
        </p:spPr>
        <p:txBody>
          <a:bodyPr vert="horz" lIns="91440" tIns="45720" rIns="91440" bIns="45720" rtlCol="0" anchor="ctr">
            <a:normAutofit/>
          </a:bodyPr>
          <a:lstStyle/>
          <a:p>
            <a:pPr algn="ctr">
              <a:lnSpc>
                <a:spcPct val="90000"/>
              </a:lnSpc>
              <a:spcBef>
                <a:spcPct val="0"/>
              </a:spcBef>
              <a:spcAft>
                <a:spcPts val="720"/>
              </a:spcAft>
            </a:pPr>
            <a:r>
              <a:rPr lang="en-US" sz="4000" b="1">
                <a:latin typeface="Arial Narrow" panose="020B0606020202030204" pitchFamily="34" charset="0"/>
                <a:ea typeface="+mj-ea"/>
                <a:cs typeface="+mj-cs"/>
              </a:rPr>
              <a:t>02. LEGAL FRAMEWORK</a:t>
            </a:r>
          </a:p>
        </p:txBody>
      </p:sp>
      <p:cxnSp>
        <p:nvCxnSpPr>
          <p:cNvPr id="5133" name="Straight Connector 5132">
            <a:extLst>
              <a:ext uri="{FF2B5EF4-FFF2-40B4-BE49-F238E27FC236}">
                <a16:creationId xmlns:a16="http://schemas.microsoft.com/office/drawing/2014/main" id="{0EB9E2FC-0260-7EC8-9270-3103C101DC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5" name="Straight Connector 5134">
            <a:extLst>
              <a:ext uri="{FF2B5EF4-FFF2-40B4-BE49-F238E27FC236}">
                <a16:creationId xmlns:a16="http://schemas.microsoft.com/office/drawing/2014/main" id="{B07CC39E-7DFC-81A1-D366-80DCACB70C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598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3C705D-90D9-8FC0-2700-3CCB61E3D5D3}"/>
            </a:ext>
          </a:extLst>
        </p:cNvPr>
        <p:cNvGrpSpPr/>
        <p:nvPr/>
      </p:nvGrpSpPr>
      <p:grpSpPr>
        <a:xfrm>
          <a:off x="0" y="0"/>
          <a:ext cx="0" cy="0"/>
          <a:chOff x="0" y="0"/>
          <a:chExt cx="0" cy="0"/>
        </a:xfrm>
      </p:grpSpPr>
      <p:pic>
        <p:nvPicPr>
          <p:cNvPr id="2" name="Picture 2" descr="When We Jump to Conclusions - outreachmagazine.com">
            <a:extLst>
              <a:ext uri="{FF2B5EF4-FFF2-40B4-BE49-F238E27FC236}">
                <a16:creationId xmlns:a16="http://schemas.microsoft.com/office/drawing/2014/main" id="{A0CA9CC9-F233-E75B-99D0-E617A27F1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68" b="6091"/>
          <a:stretch>
            <a:fillRect/>
          </a:stretch>
        </p:blipFill>
        <p:spPr bwMode="auto">
          <a:xfrm>
            <a:off x="20" y="10"/>
            <a:ext cx="14630380" cy="8229590"/>
          </a:xfrm>
          <a:prstGeom prst="rect">
            <a:avLst/>
          </a:prstGeom>
          <a:noFill/>
          <a:extLst>
            <a:ext uri="{909E8E84-426E-40DD-AFC4-6F175D3DCCD1}">
              <a14:hiddenFill xmlns:a14="http://schemas.microsoft.com/office/drawing/2010/main">
                <a:solidFill>
                  <a:srgbClr val="FFFFFF"/>
                </a:solidFill>
              </a14:hiddenFill>
            </a:ext>
          </a:extLst>
        </p:spPr>
      </p:pic>
      <p:sp>
        <p:nvSpPr>
          <p:cNvPr id="5140" name="Rectangle 513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B0CE921-78C8-CECE-8689-DA4060B8BF33}"/>
              </a:ext>
            </a:extLst>
          </p:cNvPr>
          <p:cNvSpPr txBox="1"/>
          <p:nvPr/>
        </p:nvSpPr>
        <p:spPr>
          <a:xfrm>
            <a:off x="628651" y="6380688"/>
            <a:ext cx="13453110" cy="893803"/>
          </a:xfrm>
          <a:prstGeom prst="rect">
            <a:avLst/>
          </a:prstGeom>
        </p:spPr>
        <p:txBody>
          <a:bodyPr vert="horz" lIns="91440" tIns="45720" rIns="91440" bIns="45720" rtlCol="0" anchor="ctr">
            <a:normAutofit/>
          </a:bodyPr>
          <a:lstStyle/>
          <a:p>
            <a:pPr algn="ctr">
              <a:lnSpc>
                <a:spcPct val="90000"/>
              </a:lnSpc>
              <a:spcBef>
                <a:spcPct val="0"/>
              </a:spcBef>
              <a:spcAft>
                <a:spcPts val="720"/>
              </a:spcAft>
            </a:pPr>
            <a:r>
              <a:rPr lang="en-US" sz="4000" b="1">
                <a:solidFill>
                  <a:schemeClr val="tx1">
                    <a:lumMod val="85000"/>
                    <a:lumOff val="15000"/>
                  </a:schemeClr>
                </a:solidFill>
                <a:latin typeface="Arial Narrow" panose="020B0606020202030204" pitchFamily="34" charset="0"/>
                <a:ea typeface="+mj-ea"/>
                <a:cs typeface="+mj-cs"/>
              </a:rPr>
              <a:t>10. CONCLUSION</a:t>
            </a:r>
          </a:p>
        </p:txBody>
      </p:sp>
      <p:cxnSp>
        <p:nvCxnSpPr>
          <p:cNvPr id="5142" name="Straight Connector 514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44" name="Straight Connector 514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413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3" name="Text 1"/>
          <p:cNvSpPr/>
          <p:nvPr/>
        </p:nvSpPr>
        <p:spPr>
          <a:xfrm>
            <a:off x="791647" y="1281459"/>
            <a:ext cx="13047107" cy="1081088"/>
          </a:xfrm>
          <a:prstGeom prst="rect">
            <a:avLst/>
          </a:prstGeom>
          <a:noFill/>
          <a:ln/>
        </p:spPr>
        <p:txBody>
          <a:bodyPr wrap="square" lIns="0" tIns="0" rIns="0" bIns="0" rtlCol="0" anchor="t"/>
          <a:lstStyle/>
          <a:p>
            <a:pPr marL="0" indent="0" algn="just">
              <a:lnSpc>
                <a:spcPts val="2100"/>
              </a:lnSpc>
              <a:buNone/>
            </a:pPr>
            <a:r>
              <a:rPr lang="en-US" dirty="0">
                <a:latin typeface="Arial Narrow" panose="020B0606020202030204" pitchFamily="34" charset="0"/>
                <a:ea typeface="Open Sans" pitchFamily="34" charset="-122"/>
                <a:cs typeface="Open Sans" pitchFamily="34" charset="-120"/>
              </a:rPr>
              <a:t>The landscape of air passenger rights, both under Nigerian and international law, reveals a critical commitment to balancing the inherent power asymmetry between passengers and airlines. Rooted in the Montreal Convention and articulated through Nigeria’s Civil Aviation Act and NCAA Regulations, this framework outlines clear compensable events, ensuring recourse for issues ranging from death, loss of baggage, to delays. Effective enforcement, whether through regulatory bodies or legal avenues, is crucial for upholding these protections.</a:t>
            </a:r>
            <a:endParaRPr lang="en-US" dirty="0">
              <a:latin typeface="Arial Narrow" panose="020B0606020202030204" pitchFamily="34" charset="0"/>
            </a:endParaRPr>
          </a:p>
        </p:txBody>
      </p:sp>
      <p:sp>
        <p:nvSpPr>
          <p:cNvPr id="4" name="Shape 2"/>
          <p:cNvSpPr/>
          <p:nvPr/>
        </p:nvSpPr>
        <p:spPr>
          <a:xfrm>
            <a:off x="791647" y="2634797"/>
            <a:ext cx="4242435" cy="534352"/>
          </a:xfrm>
          <a:prstGeom prst="roundRect">
            <a:avLst>
              <a:gd name="adj" fmla="val 480040"/>
            </a:avLst>
          </a:prstGeom>
          <a:solidFill>
            <a:srgbClr val="FFD8CC"/>
          </a:solidFill>
          <a:ln w="7620">
            <a:solidFill>
              <a:srgbClr val="E5BEB2"/>
            </a:solidFill>
            <a:prstDash val="solid"/>
          </a:ln>
        </p:spPr>
        <p:txBody>
          <a:bodyPr/>
          <a:lstStyle/>
          <a:p>
            <a:pPr algn="just"/>
            <a:endParaRPr lang="en-NG">
              <a:latin typeface="Arial Narrow" panose="020B0606020202030204" pitchFamily="34" charset="0"/>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9276" y="2768266"/>
            <a:ext cx="267176" cy="267176"/>
          </a:xfrm>
          <a:prstGeom prst="rect">
            <a:avLst/>
          </a:prstGeom>
        </p:spPr>
      </p:pic>
      <p:sp>
        <p:nvSpPr>
          <p:cNvPr id="6" name="Text 3"/>
          <p:cNvSpPr/>
          <p:nvPr/>
        </p:nvSpPr>
        <p:spPr>
          <a:xfrm>
            <a:off x="969764" y="3328931"/>
            <a:ext cx="2226588" cy="278249"/>
          </a:xfrm>
          <a:prstGeom prst="rect">
            <a:avLst/>
          </a:prstGeom>
          <a:noFill/>
          <a:ln/>
        </p:spPr>
        <p:txBody>
          <a:bodyPr wrap="none" lIns="0" tIns="0" rIns="0" bIns="0" rtlCol="0" anchor="t"/>
          <a:lstStyle/>
          <a:p>
            <a:pPr marL="0" indent="0" algn="just">
              <a:lnSpc>
                <a:spcPts val="2150"/>
              </a:lnSpc>
              <a:buNone/>
            </a:pPr>
            <a:r>
              <a:rPr lang="en-US" b="1">
                <a:latin typeface="Arial Narrow" panose="020B0606020202030204" pitchFamily="34" charset="0"/>
                <a:ea typeface="Merriweather Bold" pitchFamily="34" charset="-122"/>
                <a:cs typeface="Merriweather Bold" pitchFamily="34" charset="-120"/>
              </a:rPr>
              <a:t>Robust Frameworks</a:t>
            </a:r>
            <a:endParaRPr lang="en-US">
              <a:latin typeface="Arial Narrow" panose="020B0606020202030204" pitchFamily="34" charset="0"/>
            </a:endParaRPr>
          </a:p>
        </p:txBody>
      </p:sp>
      <p:sp>
        <p:nvSpPr>
          <p:cNvPr id="7" name="Text 4"/>
          <p:cNvSpPr/>
          <p:nvPr/>
        </p:nvSpPr>
        <p:spPr>
          <a:xfrm>
            <a:off x="969764" y="3703026"/>
            <a:ext cx="3886200" cy="810816"/>
          </a:xfrm>
          <a:prstGeom prst="rect">
            <a:avLst/>
          </a:prstGeom>
          <a:noFill/>
          <a:ln/>
        </p:spPr>
        <p:txBody>
          <a:bodyPr wrap="square" lIns="0" tIns="0" rIns="0" bIns="0" rtlCol="0" anchor="t"/>
          <a:lstStyle/>
          <a:p>
            <a:pPr marL="0" indent="0" algn="just">
              <a:lnSpc>
                <a:spcPts val="2100"/>
              </a:lnSpc>
              <a:buNone/>
            </a:pPr>
            <a:r>
              <a:rPr lang="en-US">
                <a:latin typeface="Arial Narrow" panose="020B0606020202030204" pitchFamily="34" charset="0"/>
                <a:ea typeface="Open Sans" pitchFamily="34" charset="-122"/>
                <a:cs typeface="Open Sans" pitchFamily="34" charset="-120"/>
              </a:rPr>
              <a:t>A comprehensive legal structure protects passenger rights internationally and domestically.</a:t>
            </a:r>
            <a:endParaRPr lang="en-US">
              <a:latin typeface="Arial Narrow" panose="020B0606020202030204" pitchFamily="34" charset="0"/>
            </a:endParaRPr>
          </a:p>
        </p:txBody>
      </p:sp>
      <p:sp>
        <p:nvSpPr>
          <p:cNvPr id="8" name="Shape 5"/>
          <p:cNvSpPr/>
          <p:nvPr/>
        </p:nvSpPr>
        <p:spPr>
          <a:xfrm>
            <a:off x="5193863" y="2634797"/>
            <a:ext cx="4242554" cy="534352"/>
          </a:xfrm>
          <a:prstGeom prst="roundRect">
            <a:avLst>
              <a:gd name="adj" fmla="val 480040"/>
            </a:avLst>
          </a:prstGeom>
          <a:solidFill>
            <a:srgbClr val="FFD8CC"/>
          </a:solidFill>
          <a:ln w="7620">
            <a:solidFill>
              <a:srgbClr val="E5BEB2"/>
            </a:solidFill>
            <a:prstDash val="solid"/>
          </a:ln>
        </p:spPr>
        <p:txBody>
          <a:bodyPr/>
          <a:lstStyle/>
          <a:p>
            <a:pPr algn="just"/>
            <a:endParaRPr lang="en-NG">
              <a:latin typeface="Arial Narrow" panose="020B0606020202030204" pitchFamily="34" charset="0"/>
            </a:endParaRPr>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1493" y="2768266"/>
            <a:ext cx="267176" cy="267176"/>
          </a:xfrm>
          <a:prstGeom prst="rect">
            <a:avLst/>
          </a:prstGeom>
        </p:spPr>
      </p:pic>
      <p:sp>
        <p:nvSpPr>
          <p:cNvPr id="10" name="Text 6"/>
          <p:cNvSpPr/>
          <p:nvPr/>
        </p:nvSpPr>
        <p:spPr>
          <a:xfrm>
            <a:off x="5371981" y="3328931"/>
            <a:ext cx="2322076" cy="278249"/>
          </a:xfrm>
          <a:prstGeom prst="rect">
            <a:avLst/>
          </a:prstGeom>
          <a:noFill/>
          <a:ln/>
        </p:spPr>
        <p:txBody>
          <a:bodyPr wrap="none" lIns="0" tIns="0" rIns="0" bIns="0" rtlCol="0" anchor="t"/>
          <a:lstStyle/>
          <a:p>
            <a:pPr marL="0" indent="0" algn="just">
              <a:lnSpc>
                <a:spcPts val="2150"/>
              </a:lnSpc>
              <a:buNone/>
            </a:pPr>
            <a:r>
              <a:rPr lang="en-US" b="1">
                <a:latin typeface="Arial Narrow" panose="020B0606020202030204" pitchFamily="34" charset="0"/>
                <a:ea typeface="Merriweather Bold" pitchFamily="34" charset="-122"/>
                <a:cs typeface="Merriweather Bold" pitchFamily="34" charset="-120"/>
              </a:rPr>
              <a:t>Passenger-Centricity</a:t>
            </a:r>
            <a:endParaRPr lang="en-US">
              <a:latin typeface="Arial Narrow" panose="020B0606020202030204" pitchFamily="34" charset="0"/>
            </a:endParaRPr>
          </a:p>
        </p:txBody>
      </p:sp>
      <p:sp>
        <p:nvSpPr>
          <p:cNvPr id="11" name="Text 7"/>
          <p:cNvSpPr/>
          <p:nvPr/>
        </p:nvSpPr>
        <p:spPr>
          <a:xfrm>
            <a:off x="5371981" y="3703026"/>
            <a:ext cx="3886319" cy="810816"/>
          </a:xfrm>
          <a:prstGeom prst="rect">
            <a:avLst/>
          </a:prstGeom>
          <a:noFill/>
          <a:ln/>
        </p:spPr>
        <p:txBody>
          <a:bodyPr wrap="square" lIns="0" tIns="0" rIns="0" bIns="0" rtlCol="0" anchor="t"/>
          <a:lstStyle/>
          <a:p>
            <a:pPr marL="0" indent="0" algn="just">
              <a:lnSpc>
                <a:spcPts val="2100"/>
              </a:lnSpc>
              <a:buNone/>
            </a:pPr>
            <a:r>
              <a:rPr lang="en-US">
                <a:latin typeface="Arial Narrow" panose="020B0606020202030204" pitchFamily="34" charset="0"/>
                <a:ea typeface="Open Sans" pitchFamily="34" charset="-122"/>
                <a:cs typeface="Open Sans" pitchFamily="34" charset="-120"/>
              </a:rPr>
              <a:t>Ethical obligations emphasize duty of care, transparency, and non-discrimination for travelers.</a:t>
            </a:r>
            <a:endParaRPr lang="en-US">
              <a:latin typeface="Arial Narrow" panose="020B0606020202030204" pitchFamily="34" charset="0"/>
            </a:endParaRPr>
          </a:p>
        </p:txBody>
      </p:sp>
      <p:sp>
        <p:nvSpPr>
          <p:cNvPr id="12" name="Shape 8"/>
          <p:cNvSpPr/>
          <p:nvPr/>
        </p:nvSpPr>
        <p:spPr>
          <a:xfrm>
            <a:off x="9596199" y="2634797"/>
            <a:ext cx="4242435" cy="534352"/>
          </a:xfrm>
          <a:prstGeom prst="roundRect">
            <a:avLst>
              <a:gd name="adj" fmla="val 480040"/>
            </a:avLst>
          </a:prstGeom>
          <a:solidFill>
            <a:srgbClr val="FFD8CC"/>
          </a:solidFill>
          <a:ln w="7620">
            <a:solidFill>
              <a:srgbClr val="E5BEB2"/>
            </a:solidFill>
            <a:prstDash val="solid"/>
          </a:ln>
        </p:spPr>
        <p:txBody>
          <a:bodyPr/>
          <a:lstStyle/>
          <a:p>
            <a:pPr algn="just"/>
            <a:endParaRPr lang="en-NG">
              <a:latin typeface="Arial Narrow" panose="020B0606020202030204" pitchFamily="34" charset="0"/>
            </a:endParaRPr>
          </a:p>
        </p:txBody>
      </p:sp>
      <p:pic>
        <p:nvPicPr>
          <p:cNvPr id="13"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83829" y="2768266"/>
            <a:ext cx="267176" cy="267176"/>
          </a:xfrm>
          <a:prstGeom prst="rect">
            <a:avLst/>
          </a:prstGeom>
        </p:spPr>
      </p:pic>
      <p:sp>
        <p:nvSpPr>
          <p:cNvPr id="14" name="Text 9"/>
          <p:cNvSpPr/>
          <p:nvPr/>
        </p:nvSpPr>
        <p:spPr>
          <a:xfrm>
            <a:off x="9774317" y="3328931"/>
            <a:ext cx="2273141" cy="278249"/>
          </a:xfrm>
          <a:prstGeom prst="rect">
            <a:avLst/>
          </a:prstGeom>
          <a:noFill/>
          <a:ln/>
        </p:spPr>
        <p:txBody>
          <a:bodyPr wrap="none" lIns="0" tIns="0" rIns="0" bIns="0" rtlCol="0" anchor="t"/>
          <a:lstStyle/>
          <a:p>
            <a:pPr marL="0" indent="0" algn="just">
              <a:lnSpc>
                <a:spcPts val="2150"/>
              </a:lnSpc>
              <a:buNone/>
            </a:pPr>
            <a:r>
              <a:rPr lang="en-US" b="1">
                <a:latin typeface="Arial Narrow" panose="020B0606020202030204" pitchFamily="34" charset="0"/>
                <a:ea typeface="Merriweather Bold" pitchFamily="34" charset="-122"/>
                <a:cs typeface="Merriweather Bold" pitchFamily="34" charset="-120"/>
              </a:rPr>
              <a:t>Compensable Events</a:t>
            </a:r>
            <a:endParaRPr lang="en-US">
              <a:latin typeface="Arial Narrow" panose="020B0606020202030204" pitchFamily="34" charset="0"/>
            </a:endParaRPr>
          </a:p>
        </p:txBody>
      </p:sp>
      <p:sp>
        <p:nvSpPr>
          <p:cNvPr id="15" name="Text 10"/>
          <p:cNvSpPr/>
          <p:nvPr/>
        </p:nvSpPr>
        <p:spPr>
          <a:xfrm>
            <a:off x="9774317" y="3703026"/>
            <a:ext cx="3886200" cy="810816"/>
          </a:xfrm>
          <a:prstGeom prst="rect">
            <a:avLst/>
          </a:prstGeom>
          <a:noFill/>
          <a:ln/>
        </p:spPr>
        <p:txBody>
          <a:bodyPr wrap="square" lIns="0" tIns="0" rIns="0" bIns="0" rtlCol="0" anchor="t"/>
          <a:lstStyle/>
          <a:p>
            <a:pPr marL="0" indent="0" algn="just">
              <a:lnSpc>
                <a:spcPts val="2100"/>
              </a:lnSpc>
              <a:buNone/>
            </a:pPr>
            <a:r>
              <a:rPr lang="en-US">
                <a:latin typeface="Arial Narrow" panose="020B0606020202030204" pitchFamily="34" charset="0"/>
                <a:ea typeface="Open Sans" pitchFamily="34" charset="-122"/>
                <a:cs typeface="Open Sans" pitchFamily="34" charset="-120"/>
              </a:rPr>
              <a:t>Clear provisions exist for compensation in cases of delays, cancellations, and other disruptions.</a:t>
            </a:r>
            <a:endParaRPr lang="en-US">
              <a:latin typeface="Arial Narrow" panose="020B0606020202030204" pitchFamily="34" charset="0"/>
            </a:endParaRPr>
          </a:p>
        </p:txBody>
      </p:sp>
      <p:sp>
        <p:nvSpPr>
          <p:cNvPr id="16" name="Shape 11"/>
          <p:cNvSpPr/>
          <p:nvPr/>
        </p:nvSpPr>
        <p:spPr>
          <a:xfrm>
            <a:off x="4656213" y="4861742"/>
            <a:ext cx="4242435" cy="534352"/>
          </a:xfrm>
          <a:prstGeom prst="roundRect">
            <a:avLst>
              <a:gd name="adj" fmla="val 480040"/>
            </a:avLst>
          </a:prstGeom>
          <a:solidFill>
            <a:srgbClr val="FFD8CC"/>
          </a:solidFill>
          <a:ln w="7620">
            <a:solidFill>
              <a:srgbClr val="E5BEB2"/>
            </a:solidFill>
            <a:prstDash val="solid"/>
          </a:ln>
        </p:spPr>
        <p:txBody>
          <a:bodyPr/>
          <a:lstStyle/>
          <a:p>
            <a:pPr algn="just"/>
            <a:endParaRPr lang="en-NG">
              <a:latin typeface="Arial Narrow" panose="020B0606020202030204" pitchFamily="34" charset="0"/>
            </a:endParaRPr>
          </a:p>
        </p:txBody>
      </p:sp>
      <p:pic>
        <p:nvPicPr>
          <p:cNvPr id="17"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14317" y="5008187"/>
            <a:ext cx="267176" cy="267176"/>
          </a:xfrm>
          <a:prstGeom prst="rect">
            <a:avLst/>
          </a:prstGeom>
        </p:spPr>
      </p:pic>
      <p:sp>
        <p:nvSpPr>
          <p:cNvPr id="18" name="Text 12"/>
          <p:cNvSpPr/>
          <p:nvPr/>
        </p:nvSpPr>
        <p:spPr>
          <a:xfrm>
            <a:off x="5623954" y="5704929"/>
            <a:ext cx="2306955" cy="278249"/>
          </a:xfrm>
          <a:prstGeom prst="rect">
            <a:avLst/>
          </a:prstGeom>
          <a:noFill/>
          <a:ln/>
        </p:spPr>
        <p:txBody>
          <a:bodyPr wrap="none" lIns="0" tIns="0" rIns="0" bIns="0" rtlCol="0" anchor="t"/>
          <a:lstStyle/>
          <a:p>
            <a:pPr marL="0" indent="0" algn="just">
              <a:lnSpc>
                <a:spcPts val="2150"/>
              </a:lnSpc>
              <a:buNone/>
            </a:pPr>
            <a:r>
              <a:rPr lang="en-US" b="1" dirty="0">
                <a:latin typeface="Arial Narrow" panose="020B0606020202030204" pitchFamily="34" charset="0"/>
                <a:ea typeface="Merriweather Bold" pitchFamily="34" charset="-122"/>
                <a:cs typeface="Merriweather Bold" pitchFamily="34" charset="-120"/>
              </a:rPr>
              <a:t>Diverse Enforcement</a:t>
            </a:r>
            <a:endParaRPr lang="en-US" dirty="0">
              <a:latin typeface="Arial Narrow" panose="020B0606020202030204" pitchFamily="34" charset="0"/>
            </a:endParaRPr>
          </a:p>
        </p:txBody>
      </p:sp>
      <p:sp>
        <p:nvSpPr>
          <p:cNvPr id="19" name="Text 13"/>
          <p:cNvSpPr/>
          <p:nvPr/>
        </p:nvSpPr>
        <p:spPr>
          <a:xfrm>
            <a:off x="5034082" y="6182025"/>
            <a:ext cx="3886200" cy="810816"/>
          </a:xfrm>
          <a:prstGeom prst="rect">
            <a:avLst/>
          </a:prstGeom>
          <a:noFill/>
          <a:ln/>
        </p:spPr>
        <p:txBody>
          <a:bodyPr wrap="square" lIns="0" tIns="0" rIns="0" bIns="0" rtlCol="0" anchor="t"/>
          <a:lstStyle/>
          <a:p>
            <a:pPr marL="0" indent="0" algn="just">
              <a:lnSpc>
                <a:spcPts val="2100"/>
              </a:lnSpc>
              <a:buNone/>
            </a:pPr>
            <a:r>
              <a:rPr lang="en-US" dirty="0">
                <a:latin typeface="Arial Narrow" panose="020B0606020202030204" pitchFamily="34" charset="0"/>
                <a:ea typeface="Open Sans" pitchFamily="34" charset="-122"/>
                <a:cs typeface="Open Sans" pitchFamily="34" charset="-120"/>
              </a:rPr>
              <a:t>Passengers have multiple channels for redress, from regulatory complaints to judicial processes.</a:t>
            </a:r>
            <a:endParaRPr lang="en-US" dirty="0">
              <a:latin typeface="Arial Narrow" panose="020B0606020202030204" pitchFamily="34" charset="0"/>
            </a:endParaRPr>
          </a:p>
        </p:txBody>
      </p:sp>
      <p:sp>
        <p:nvSpPr>
          <p:cNvPr id="24" name="Text 17"/>
          <p:cNvSpPr/>
          <p:nvPr/>
        </p:nvSpPr>
        <p:spPr>
          <a:xfrm>
            <a:off x="791647" y="7088687"/>
            <a:ext cx="13047107" cy="540544"/>
          </a:xfrm>
          <a:prstGeom prst="rect">
            <a:avLst/>
          </a:prstGeom>
          <a:noFill/>
          <a:ln/>
        </p:spPr>
        <p:txBody>
          <a:bodyPr wrap="square" lIns="0" tIns="0" rIns="0" bIns="0" rtlCol="0" anchor="t"/>
          <a:lstStyle/>
          <a:p>
            <a:pPr marL="0" indent="0" algn="just">
              <a:lnSpc>
                <a:spcPts val="2100"/>
              </a:lnSpc>
              <a:buNone/>
            </a:pPr>
            <a:r>
              <a:rPr lang="en-US">
                <a:latin typeface="Arial Narrow" panose="020B0606020202030204" pitchFamily="34" charset="0"/>
                <a:ea typeface="Open Sans" pitchFamily="34" charset="-122"/>
                <a:cs typeface="Open Sans" pitchFamily="34" charset="-120"/>
              </a:rPr>
              <a:t>Ultimately, a robust and rights-conscious aviation sector is essential not only for passenger safety and satisfaction but also for the long-term credibility and growth of the industry as a whole.</a:t>
            </a:r>
            <a:endParaRPr lang="en-US">
              <a:latin typeface="Arial Narrow" panose="020B0606020202030204" pitchFamily="34" charset="0"/>
            </a:endParaRPr>
          </a:p>
        </p:txBody>
      </p:sp>
      <p:pic>
        <p:nvPicPr>
          <p:cNvPr id="25" name="Picture 24" descr="Top Law Firm in Nigeria, Lagos &amp; Abuja // Banwo &amp; Ighodalo">
            <a:extLst>
              <a:ext uri="{FF2B5EF4-FFF2-40B4-BE49-F238E27FC236}">
                <a16:creationId xmlns:a16="http://schemas.microsoft.com/office/drawing/2014/main" id="{60A81490-EEE6-2E13-FF74-079BAFA5D4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07A155-7816-472F-BB12-214B4123637D}"/>
              </a:ext>
            </a:extLst>
          </p:cNvPr>
          <p:cNvSpPr>
            <a:spLocks noGrp="1"/>
          </p:cNvSpPr>
          <p:nvPr>
            <p:ph idx="1"/>
          </p:nvPr>
        </p:nvSpPr>
        <p:spPr>
          <a:xfrm>
            <a:off x="1018903" y="2190750"/>
            <a:ext cx="12618720" cy="5221606"/>
          </a:xfrm>
        </p:spPr>
        <p:txBody>
          <a:bodyPr/>
          <a:lstStyle/>
          <a:p>
            <a:pPr marL="0" indent="0">
              <a:buNone/>
            </a:pPr>
            <a:r>
              <a:rPr lang="en-US"/>
              <a:t>									</a:t>
            </a:r>
          </a:p>
        </p:txBody>
      </p:sp>
      <p:pic>
        <p:nvPicPr>
          <p:cNvPr id="7" name="Picture 6">
            <a:extLst>
              <a:ext uri="{FF2B5EF4-FFF2-40B4-BE49-F238E27FC236}">
                <a16:creationId xmlns:a16="http://schemas.microsoft.com/office/drawing/2014/main" id="{B196E0DE-FDE6-49D4-B62E-CA9811F744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94599" y="899050"/>
            <a:ext cx="7430492" cy="5944394"/>
          </a:xfrm>
          <a:prstGeom prst="rect">
            <a:avLst/>
          </a:prstGeom>
        </p:spPr>
      </p:pic>
      <p:sp>
        <p:nvSpPr>
          <p:cNvPr id="4" name="Rectangle 3">
            <a:extLst>
              <a:ext uri="{FF2B5EF4-FFF2-40B4-BE49-F238E27FC236}">
                <a16:creationId xmlns:a16="http://schemas.microsoft.com/office/drawing/2014/main" id="{F5CC1E7D-AC7F-E499-4C1D-2F0C032651D8}"/>
              </a:ext>
            </a:extLst>
          </p:cNvPr>
          <p:cNvSpPr txBox="1">
            <a:spLocks noChangeArrowheads="1"/>
          </p:cNvSpPr>
          <p:nvPr/>
        </p:nvSpPr>
        <p:spPr bwMode="auto">
          <a:xfrm>
            <a:off x="670084" y="546580"/>
            <a:ext cx="3064854" cy="70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1963" indent="-461963" eaLnBrk="0" hangingPunct="0">
              <a:defRPr sz="2400">
                <a:solidFill>
                  <a:schemeClr val="bg1"/>
                </a:solidFill>
                <a:latin typeface="Arial" pitchFamily="34" charset="0"/>
                <a:ea typeface="SimSun" pitchFamily="2" charset="-122"/>
              </a:defRPr>
            </a:lvl1pPr>
            <a:lvl2pPr eaLnBrk="0" hangingPunct="0">
              <a:defRPr sz="2400">
                <a:solidFill>
                  <a:schemeClr val="bg1"/>
                </a:solidFill>
                <a:latin typeface="Arial" pitchFamily="34" charset="0"/>
                <a:ea typeface="SimSun" pitchFamily="2" charset="-122"/>
              </a:defRPr>
            </a:lvl2pPr>
            <a:lvl3pPr eaLnBrk="0" hangingPunct="0">
              <a:defRPr sz="2400">
                <a:solidFill>
                  <a:schemeClr val="bg1"/>
                </a:solidFill>
                <a:latin typeface="Arial" pitchFamily="34" charset="0"/>
                <a:ea typeface="SimSun" pitchFamily="2" charset="-122"/>
              </a:defRPr>
            </a:lvl3pPr>
            <a:lvl4pPr eaLnBrk="0" hangingPunct="0">
              <a:defRPr sz="2400">
                <a:solidFill>
                  <a:schemeClr val="bg1"/>
                </a:solidFill>
                <a:latin typeface="Arial" pitchFamily="34" charset="0"/>
                <a:ea typeface="SimSun" pitchFamily="2" charset="-122"/>
              </a:defRPr>
            </a:lvl4pPr>
            <a:lvl5pPr eaLnBrk="0" hangingPunct="0">
              <a:defRPr sz="2400">
                <a:solidFill>
                  <a:schemeClr val="bg1"/>
                </a:solidFill>
                <a:latin typeface="Arial" pitchFamily="34" charset="0"/>
                <a:ea typeface="SimSun" pitchFamily="2"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SimSun" pitchFamily="2"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SimSun" pitchFamily="2"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SimSun" pitchFamily="2"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SimSun" pitchFamily="2" charset="-122"/>
              </a:defRPr>
            </a:lvl9pPr>
          </a:lstStyle>
          <a:p>
            <a:pPr marL="0" indent="0" algn="ctr" eaLnBrk="1" hangingPunct="1">
              <a:lnSpc>
                <a:spcPct val="90000"/>
              </a:lnSpc>
              <a:spcBef>
                <a:spcPts val="840"/>
              </a:spcBef>
              <a:buClr>
                <a:srgbClr val="000000"/>
              </a:buClr>
              <a:buSzPct val="100000"/>
              <a:defRPr/>
            </a:pPr>
            <a:r>
              <a:rPr lang="en-US" altLang="en-US" sz="3360" b="1">
                <a:solidFill>
                  <a:schemeClr val="tx1"/>
                </a:solidFill>
                <a:latin typeface="Arial Narrow" pitchFamily="34" charset="0"/>
              </a:rPr>
              <a:t>Any Questions?</a:t>
            </a:r>
          </a:p>
        </p:txBody>
      </p:sp>
    </p:spTree>
    <p:extLst>
      <p:ext uri="{BB962C8B-B14F-4D97-AF65-F5344CB8AC3E}">
        <p14:creationId xmlns:p14="http://schemas.microsoft.com/office/powerpoint/2010/main" val="2731631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A5D13-8F54-15E6-2352-BD45B3C62024}"/>
            </a:ext>
          </a:extLst>
        </p:cNvPr>
        <p:cNvGrpSpPr/>
        <p:nvPr/>
      </p:nvGrpSpPr>
      <p:grpSpPr>
        <a:xfrm>
          <a:off x="0" y="0"/>
          <a:ext cx="0" cy="0"/>
          <a:chOff x="0" y="0"/>
          <a:chExt cx="0" cy="0"/>
        </a:xfrm>
      </p:grpSpPr>
      <p:sp>
        <p:nvSpPr>
          <p:cNvPr id="17" name="Rectangle 3">
            <a:extLst>
              <a:ext uri="{FF2B5EF4-FFF2-40B4-BE49-F238E27FC236}">
                <a16:creationId xmlns:a16="http://schemas.microsoft.com/office/drawing/2014/main" id="{E63054A8-A302-D9AF-3934-A4DB178B2D1C}"/>
              </a:ext>
            </a:extLst>
          </p:cNvPr>
          <p:cNvSpPr txBox="1">
            <a:spLocks noChangeArrowheads="1"/>
          </p:cNvSpPr>
          <p:nvPr/>
        </p:nvSpPr>
        <p:spPr bwMode="auto">
          <a:xfrm>
            <a:off x="-2098246" y="1472185"/>
            <a:ext cx="10149840" cy="49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1963" indent="-461963" eaLnBrk="0" hangingPunct="0">
              <a:defRPr sz="2400">
                <a:solidFill>
                  <a:schemeClr val="bg1"/>
                </a:solidFill>
                <a:latin typeface="Arial" pitchFamily="34" charset="0"/>
                <a:ea typeface="SimSun" pitchFamily="2" charset="-122"/>
              </a:defRPr>
            </a:lvl1pPr>
            <a:lvl2pPr eaLnBrk="0" hangingPunct="0">
              <a:defRPr sz="2400">
                <a:solidFill>
                  <a:schemeClr val="bg1"/>
                </a:solidFill>
                <a:latin typeface="Arial" pitchFamily="34" charset="0"/>
                <a:ea typeface="SimSun" pitchFamily="2" charset="-122"/>
              </a:defRPr>
            </a:lvl2pPr>
            <a:lvl3pPr eaLnBrk="0" hangingPunct="0">
              <a:defRPr sz="2400">
                <a:solidFill>
                  <a:schemeClr val="bg1"/>
                </a:solidFill>
                <a:latin typeface="Arial" pitchFamily="34" charset="0"/>
                <a:ea typeface="SimSun" pitchFamily="2" charset="-122"/>
              </a:defRPr>
            </a:lvl3pPr>
            <a:lvl4pPr eaLnBrk="0" hangingPunct="0">
              <a:defRPr sz="2400">
                <a:solidFill>
                  <a:schemeClr val="bg1"/>
                </a:solidFill>
                <a:latin typeface="Arial" pitchFamily="34" charset="0"/>
                <a:ea typeface="SimSun" pitchFamily="2" charset="-122"/>
              </a:defRPr>
            </a:lvl4pPr>
            <a:lvl5pPr eaLnBrk="0" hangingPunct="0">
              <a:defRPr sz="2400">
                <a:solidFill>
                  <a:schemeClr val="bg1"/>
                </a:solidFill>
                <a:latin typeface="Arial" pitchFamily="34" charset="0"/>
                <a:ea typeface="SimSun" pitchFamily="2"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SimSun" pitchFamily="2"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SimSun" pitchFamily="2"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SimSun" pitchFamily="2"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Arial" pitchFamily="34" charset="0"/>
                <a:ea typeface="SimSun" pitchFamily="2" charset="-122"/>
              </a:defRPr>
            </a:lvl9pPr>
          </a:lstStyle>
          <a:p>
            <a:pPr algn="ctr" eaLnBrk="1" hangingPunct="1">
              <a:lnSpc>
                <a:spcPct val="90000"/>
              </a:lnSpc>
              <a:spcBef>
                <a:spcPts val="840"/>
              </a:spcBef>
              <a:buClr>
                <a:srgbClr val="000000"/>
              </a:buClr>
              <a:buSzPct val="100000"/>
              <a:buFont typeface="Wingdings" pitchFamily="2" charset="2"/>
              <a:buChar char="v"/>
              <a:defRPr/>
            </a:pPr>
            <a:endParaRPr lang="en-US" altLang="en-US" sz="4000" b="1" dirty="0">
              <a:solidFill>
                <a:schemeClr val="tx1"/>
              </a:solidFill>
              <a:latin typeface="Arial Narrow" pitchFamily="34" charset="0"/>
            </a:endParaRPr>
          </a:p>
          <a:p>
            <a:pPr marL="0" indent="0" algn="ctr" eaLnBrk="1" hangingPunct="1">
              <a:lnSpc>
                <a:spcPct val="90000"/>
              </a:lnSpc>
              <a:spcBef>
                <a:spcPts val="840"/>
              </a:spcBef>
              <a:buClr>
                <a:srgbClr val="000000"/>
              </a:buClr>
              <a:buSzPct val="100000"/>
              <a:defRPr/>
            </a:pPr>
            <a:r>
              <a:rPr lang="en-US" altLang="en-US" sz="4000" b="1" dirty="0">
                <a:solidFill>
                  <a:schemeClr val="tx1"/>
                </a:solidFill>
                <a:latin typeface="Arial Narrow" pitchFamily="34" charset="0"/>
              </a:rPr>
              <a:t>	</a:t>
            </a:r>
          </a:p>
          <a:p>
            <a:pPr marL="0" indent="0" algn="ctr" eaLnBrk="1" hangingPunct="1">
              <a:lnSpc>
                <a:spcPct val="90000"/>
              </a:lnSpc>
              <a:spcBef>
                <a:spcPts val="840"/>
              </a:spcBef>
              <a:buClr>
                <a:srgbClr val="000000"/>
              </a:buClr>
              <a:buSzPct val="100000"/>
              <a:defRPr/>
            </a:pPr>
            <a:r>
              <a:rPr lang="en-US" altLang="en-US" sz="4000" b="1" dirty="0">
                <a:solidFill>
                  <a:schemeClr val="tx1"/>
                </a:solidFill>
                <a:latin typeface="Arial Narrow" pitchFamily="34" charset="0"/>
              </a:rPr>
              <a:t>	</a:t>
            </a:r>
            <a:r>
              <a:rPr lang="en-US" altLang="en-US" sz="8000" b="1" dirty="0">
                <a:solidFill>
                  <a:schemeClr val="tx1"/>
                </a:solidFill>
                <a:latin typeface="Arial Narrow" pitchFamily="34" charset="0"/>
              </a:rPr>
              <a:t>THANK </a:t>
            </a:r>
          </a:p>
          <a:p>
            <a:pPr marL="0" indent="0" algn="ctr" eaLnBrk="1" hangingPunct="1">
              <a:lnSpc>
                <a:spcPct val="90000"/>
              </a:lnSpc>
              <a:spcBef>
                <a:spcPts val="840"/>
              </a:spcBef>
              <a:buClr>
                <a:srgbClr val="000000"/>
              </a:buClr>
              <a:buSzPct val="100000"/>
              <a:defRPr/>
            </a:pPr>
            <a:r>
              <a:rPr lang="en-US" altLang="en-US" sz="8000" b="1" dirty="0">
                <a:solidFill>
                  <a:schemeClr val="tx1"/>
                </a:solidFill>
                <a:latin typeface="Arial Narrow" pitchFamily="34" charset="0"/>
              </a:rPr>
              <a:t>YOU</a:t>
            </a:r>
          </a:p>
        </p:txBody>
      </p:sp>
      <p:sp>
        <p:nvSpPr>
          <p:cNvPr id="18" name="Rectangle 17">
            <a:extLst>
              <a:ext uri="{FF2B5EF4-FFF2-40B4-BE49-F238E27FC236}">
                <a16:creationId xmlns:a16="http://schemas.microsoft.com/office/drawing/2014/main" id="{37E6A207-68E4-2F96-D331-AA366C23773B}"/>
              </a:ext>
            </a:extLst>
          </p:cNvPr>
          <p:cNvSpPr/>
          <p:nvPr/>
        </p:nvSpPr>
        <p:spPr>
          <a:xfrm>
            <a:off x="3993944" y="2611937"/>
            <a:ext cx="6053533" cy="54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9" name="Picture 8">
            <a:extLst>
              <a:ext uri="{FF2B5EF4-FFF2-40B4-BE49-F238E27FC236}">
                <a16:creationId xmlns:a16="http://schemas.microsoft.com/office/drawing/2014/main" id="{A777E10F-0EA4-80BD-BBBC-2D4959E5ECEC}"/>
              </a:ext>
            </a:extLst>
          </p:cNvPr>
          <p:cNvPicPr>
            <a:picLocks noChangeAspect="1"/>
          </p:cNvPicPr>
          <p:nvPr/>
        </p:nvPicPr>
        <p:blipFill>
          <a:blip r:embed="rId2"/>
          <a:stretch>
            <a:fillRect/>
          </a:stretch>
        </p:blipFill>
        <p:spPr>
          <a:xfrm>
            <a:off x="6480810" y="0"/>
            <a:ext cx="8229600" cy="8229600"/>
          </a:xfrm>
          <a:prstGeom prst="rect">
            <a:avLst/>
          </a:prstGeom>
        </p:spPr>
      </p:pic>
      <p:sp>
        <p:nvSpPr>
          <p:cNvPr id="19" name="Rectangle 18">
            <a:extLst>
              <a:ext uri="{FF2B5EF4-FFF2-40B4-BE49-F238E27FC236}">
                <a16:creationId xmlns:a16="http://schemas.microsoft.com/office/drawing/2014/main" id="{4EC97C79-DC06-550B-91AC-49A2C55537A8}"/>
              </a:ext>
            </a:extLst>
          </p:cNvPr>
          <p:cNvSpPr/>
          <p:nvPr/>
        </p:nvSpPr>
        <p:spPr>
          <a:xfrm>
            <a:off x="85793" y="5779971"/>
            <a:ext cx="6053533" cy="54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9946166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0 L 0.25 0 E" pathEditMode="relative" ptsTypes="">
                                      <p:cBhvr>
                                        <p:cTn id="6" dur="2000" spd="-100000" fill="hold"/>
                                        <p:tgtEl>
                                          <p:spTgt spid="19"/>
                                        </p:tgtEl>
                                        <p:attrNameLst>
                                          <p:attrName>ppt_x</p:attrName>
                                          <p:attrName>ppt_y</p:attrName>
                                        </p:attrNameLst>
                                      </p:cBhvr>
                                    </p:animMotion>
                                  </p:childTnLst>
                                </p:cTn>
                              </p:par>
                              <p:par>
                                <p:cTn id="7" presetID="35" presetClass="path" presetSubtype="0" accel="50000" decel="50000" fill="hold" grpId="0" nodeType="withEffect">
                                  <p:stCondLst>
                                    <p:cond delay="0"/>
                                  </p:stCondLst>
                                  <p:childTnLst>
                                    <p:animMotion origin="layout" path="M 0 0 L -0.25 0 E" pathEditMode="relative" ptsTypes="">
                                      <p:cBhvr>
                                        <p:cTn id="8" dur="2000" spd="-100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793790" y="732115"/>
            <a:ext cx="844987" cy="278130"/>
          </a:xfrm>
          <a:prstGeom prst="roundRect">
            <a:avLst>
              <a:gd name="adj" fmla="val 19182"/>
            </a:avLst>
          </a:prstGeom>
          <a:solidFill>
            <a:srgbClr val="700000"/>
          </a:solidFill>
          <a:ln/>
        </p:spPr>
        <p:txBody>
          <a:bodyPr/>
          <a:lstStyle/>
          <a:p>
            <a:endParaRPr lang="en-NG" b="1">
              <a:latin typeface="Arial Narrow" panose="020B0606020202030204" pitchFamily="34" charset="0"/>
            </a:endParaRPr>
          </a:p>
        </p:txBody>
      </p:sp>
      <p:sp>
        <p:nvSpPr>
          <p:cNvPr id="3" name="Text 1"/>
          <p:cNvSpPr/>
          <p:nvPr/>
        </p:nvSpPr>
        <p:spPr>
          <a:xfrm>
            <a:off x="889040" y="779740"/>
            <a:ext cx="654487" cy="182880"/>
          </a:xfrm>
          <a:prstGeom prst="rect">
            <a:avLst/>
          </a:prstGeom>
          <a:noFill/>
          <a:ln/>
        </p:spPr>
        <p:txBody>
          <a:bodyPr wrap="none" lIns="0" tIns="0" rIns="0" bIns="0" rtlCol="0" anchor="t"/>
          <a:lstStyle/>
          <a:p>
            <a:pPr marL="0" indent="0" algn="l">
              <a:lnSpc>
                <a:spcPts val="1400"/>
              </a:lnSpc>
              <a:buNone/>
            </a:pPr>
            <a:r>
              <a:rPr lang="en-US" sz="1000" b="1">
                <a:solidFill>
                  <a:schemeClr val="bg1"/>
                </a:solidFill>
                <a:latin typeface="Arial Narrow" panose="020B0606020202030204" pitchFamily="34" charset="0"/>
                <a:ea typeface="Open Sans" pitchFamily="34" charset="-122"/>
                <a:cs typeface="Open Sans" pitchFamily="34" charset="-120"/>
              </a:rPr>
              <a:t>CHAPTER 2</a:t>
            </a:r>
            <a:endParaRPr lang="en-US" sz="1000" b="1">
              <a:solidFill>
                <a:schemeClr val="bg1"/>
              </a:solidFill>
              <a:latin typeface="Arial Narrow" panose="020B0606020202030204" pitchFamily="34" charset="0"/>
            </a:endParaRPr>
          </a:p>
        </p:txBody>
      </p:sp>
      <p:sp>
        <p:nvSpPr>
          <p:cNvPr id="4" name="Text 2"/>
          <p:cNvSpPr/>
          <p:nvPr/>
        </p:nvSpPr>
        <p:spPr>
          <a:xfrm>
            <a:off x="1718072" y="779740"/>
            <a:ext cx="1189315" cy="182880"/>
          </a:xfrm>
          <a:prstGeom prst="rect">
            <a:avLst/>
          </a:prstGeom>
          <a:noFill/>
          <a:ln/>
        </p:spPr>
        <p:txBody>
          <a:bodyPr wrap="none" lIns="0" tIns="0" rIns="0" bIns="0" rtlCol="0" anchor="t"/>
          <a:lstStyle/>
          <a:p>
            <a:pPr marL="0" indent="0" algn="l">
              <a:lnSpc>
                <a:spcPts val="1400"/>
              </a:lnSpc>
              <a:buNone/>
            </a:pPr>
            <a:r>
              <a:rPr lang="en-US" sz="1000" b="1">
                <a:solidFill>
                  <a:srgbClr val="700000"/>
                </a:solidFill>
                <a:latin typeface="Arial Narrow" panose="020B0606020202030204" pitchFamily="34" charset="0"/>
                <a:ea typeface="Open Sans" pitchFamily="34" charset="-122"/>
                <a:cs typeface="Open Sans" pitchFamily="34" charset="-120"/>
              </a:rPr>
              <a:t>LEGAL FRAMEWORK</a:t>
            </a:r>
            <a:endParaRPr lang="en-US" sz="1000" b="1">
              <a:solidFill>
                <a:srgbClr val="700000"/>
              </a:solidFill>
              <a:latin typeface="Arial Narrow" panose="020B0606020202030204" pitchFamily="34" charset="0"/>
            </a:endParaRPr>
          </a:p>
        </p:txBody>
      </p:sp>
      <p:sp>
        <p:nvSpPr>
          <p:cNvPr id="5" name="Text 3"/>
          <p:cNvSpPr/>
          <p:nvPr/>
        </p:nvSpPr>
        <p:spPr>
          <a:xfrm>
            <a:off x="2694381" y="673280"/>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LEGAL FRAMEWORK</a:t>
            </a:r>
            <a:endParaRPr lang="en-US" sz="2400" dirty="0">
              <a:solidFill>
                <a:srgbClr val="700000"/>
              </a:solidFill>
              <a:latin typeface="Arial Narrow" panose="020B0606020202030204" pitchFamily="34" charset="0"/>
            </a:endParaRPr>
          </a:p>
        </p:txBody>
      </p:sp>
      <p:sp>
        <p:nvSpPr>
          <p:cNvPr id="6" name="Text 4"/>
          <p:cNvSpPr/>
          <p:nvPr/>
        </p:nvSpPr>
        <p:spPr>
          <a:xfrm>
            <a:off x="889040" y="2181224"/>
            <a:ext cx="7559635" cy="5020351"/>
          </a:xfrm>
          <a:prstGeom prst="rect">
            <a:avLst/>
          </a:prstGeom>
          <a:noFill/>
          <a:ln/>
        </p:spPr>
        <p:txBody>
          <a:bodyPr wrap="square" lIns="0" tIns="0" rIns="0" bIns="0" rtlCol="0" anchor="t"/>
          <a:lstStyle/>
          <a:p>
            <a:pPr marL="635000" indent="-635000" algn="just">
              <a:buFont typeface="Wingdings" panose="05000000000000000000" pitchFamily="2" charset="2"/>
              <a:buChar char="q"/>
            </a:pPr>
            <a:r>
              <a:rPr lang="en-US" sz="3200" b="1" dirty="0">
                <a:latin typeface="Arial Narrow" panose="020B0606020202030204" pitchFamily="34" charset="0"/>
                <a:ea typeface="Open Sans" pitchFamily="34" charset="-122"/>
                <a:cs typeface="Open Sans" pitchFamily="34" charset="-120"/>
              </a:rPr>
              <a:t>The Montreal Convention, 1999</a:t>
            </a:r>
          </a:p>
          <a:p>
            <a:endParaRPr lang="en-US" sz="3200" b="1" dirty="0">
              <a:latin typeface="Arial Narrow" panose="020B0606020202030204" pitchFamily="34" charset="0"/>
              <a:ea typeface="Open Sans" pitchFamily="34" charset="-122"/>
              <a:cs typeface="Open Sans" pitchFamily="34" charset="-120"/>
            </a:endParaRPr>
          </a:p>
          <a:p>
            <a:pPr marL="635000" indent="-635000">
              <a:buFont typeface="Wingdings" panose="05000000000000000000" pitchFamily="2" charset="2"/>
              <a:buChar char="q"/>
            </a:pPr>
            <a:r>
              <a:rPr lang="en-US" sz="3200" b="1" dirty="0">
                <a:latin typeface="Arial Narrow" panose="020B0606020202030204" pitchFamily="34" charset="0"/>
                <a:ea typeface="Merriweather Bold" pitchFamily="34" charset="-122"/>
                <a:cs typeface="Merriweather Bold" pitchFamily="34" charset="-120"/>
              </a:rPr>
              <a:t>Nigeria Civil Aviation Act, 2022</a:t>
            </a:r>
          </a:p>
          <a:p>
            <a:pPr marL="635000" indent="-635000">
              <a:buFont typeface="Wingdings" panose="05000000000000000000" pitchFamily="2" charset="2"/>
              <a:buChar char="q"/>
            </a:pPr>
            <a:endParaRPr lang="en-US" sz="3200" b="1" dirty="0">
              <a:latin typeface="Arial Narrow" panose="020B0606020202030204" pitchFamily="34" charset="0"/>
              <a:ea typeface="Merriweather Bold" pitchFamily="34" charset="-122"/>
              <a:cs typeface="Merriweather Bold" pitchFamily="34" charset="-120"/>
            </a:endParaRPr>
          </a:p>
          <a:p>
            <a:pPr marL="635000" indent="-635000">
              <a:buFont typeface="Wingdings" panose="05000000000000000000" pitchFamily="2" charset="2"/>
              <a:buChar char="q"/>
            </a:pPr>
            <a:r>
              <a:rPr lang="en-US" sz="3200" b="1" dirty="0">
                <a:latin typeface="Arial Narrow" panose="020B0606020202030204" pitchFamily="34" charset="0"/>
                <a:ea typeface="Merriweather Bold" pitchFamily="34" charset="-122"/>
                <a:cs typeface="Merriweather Bold" pitchFamily="34" charset="-120"/>
              </a:rPr>
              <a:t>Nigeria Civil Aviation Regulations 2023 – (Part 19 – Customer Protection)</a:t>
            </a:r>
          </a:p>
          <a:p>
            <a:pPr marL="635000" indent="-635000">
              <a:buFont typeface="Wingdings" panose="05000000000000000000" pitchFamily="2" charset="2"/>
              <a:buChar char="q"/>
            </a:pPr>
            <a:endParaRPr lang="en-US" sz="3200" b="1" dirty="0">
              <a:latin typeface="Arial Narrow" panose="020B0606020202030204" pitchFamily="34" charset="0"/>
              <a:ea typeface="Merriweather Bold" pitchFamily="34" charset="-122"/>
              <a:cs typeface="Merriweather Bold" pitchFamily="34" charset="-120"/>
            </a:endParaRPr>
          </a:p>
          <a:p>
            <a:pPr marL="635000" indent="-635000">
              <a:buFont typeface="Wingdings" panose="05000000000000000000" pitchFamily="2" charset="2"/>
              <a:buChar char="q"/>
            </a:pPr>
            <a:r>
              <a:rPr lang="en-US" sz="3200" b="1" dirty="0">
                <a:latin typeface="Arial Narrow" panose="020B0606020202030204" pitchFamily="34" charset="0"/>
                <a:ea typeface="Merriweather Bold" pitchFamily="34" charset="-122"/>
                <a:cs typeface="Merriweather Bold" pitchFamily="34" charset="-120"/>
              </a:rPr>
              <a:t>Case Law / Judicial Decisions</a:t>
            </a:r>
          </a:p>
          <a:p>
            <a:endParaRPr lang="en-US" sz="3200" b="1" dirty="0">
              <a:latin typeface="Arial Narrow" panose="020B0606020202030204" pitchFamily="34" charset="0"/>
              <a:ea typeface="Merriweather Bold" pitchFamily="34" charset="-122"/>
              <a:cs typeface="Merriweather Bold" pitchFamily="34" charset="-120"/>
            </a:endParaRPr>
          </a:p>
        </p:txBody>
      </p:sp>
      <p:sp>
        <p:nvSpPr>
          <p:cNvPr id="7" name="Text 5"/>
          <p:cNvSpPr/>
          <p:nvPr/>
        </p:nvSpPr>
        <p:spPr>
          <a:xfrm>
            <a:off x="1543527" y="4306956"/>
            <a:ext cx="7480349" cy="1135601"/>
          </a:xfrm>
          <a:prstGeom prst="rect">
            <a:avLst/>
          </a:prstGeom>
          <a:noFill/>
          <a:ln/>
        </p:spPr>
        <p:txBody>
          <a:bodyPr wrap="none" lIns="0" tIns="0" rIns="0" bIns="0" rtlCol="0" anchor="t"/>
          <a:lstStyle/>
          <a:p>
            <a:pPr marL="0" indent="0" algn="l">
              <a:lnSpc>
                <a:spcPts val="2300"/>
              </a:lnSpc>
              <a:buNone/>
            </a:pPr>
            <a:endParaRPr lang="en-US" sz="2000" dirty="0">
              <a:latin typeface="Arial Narrow" panose="020B0606020202030204" pitchFamily="34" charset="0"/>
            </a:endParaRPr>
          </a:p>
        </p:txBody>
      </p:sp>
      <p:sp>
        <p:nvSpPr>
          <p:cNvPr id="8" name="Text 6"/>
          <p:cNvSpPr/>
          <p:nvPr/>
        </p:nvSpPr>
        <p:spPr>
          <a:xfrm>
            <a:off x="730000" y="3405339"/>
            <a:ext cx="13495437" cy="901617"/>
          </a:xfrm>
          <a:prstGeom prst="rect">
            <a:avLst/>
          </a:prstGeom>
          <a:noFill/>
          <a:ln/>
        </p:spPr>
        <p:txBody>
          <a:bodyPr wrap="square" lIns="0" tIns="0" rIns="0" bIns="0" rtlCol="0" anchor="t"/>
          <a:lstStyle/>
          <a:p>
            <a:pPr marL="0" indent="0" algn="just">
              <a:lnSpc>
                <a:spcPts val="1800"/>
              </a:lnSpc>
              <a:buNone/>
            </a:pPr>
            <a:r>
              <a:rPr lang="en-US" dirty="0">
                <a:latin typeface="Arial Narrow" panose="020B0606020202030204" pitchFamily="34" charset="0"/>
                <a:ea typeface="Open Sans" pitchFamily="34" charset="-122"/>
                <a:cs typeface="Open Sans" pitchFamily="34" charset="-120"/>
              </a:rPr>
              <a:t>.</a:t>
            </a:r>
            <a:endParaRPr lang="en-US" dirty="0">
              <a:latin typeface="Arial Narrow" panose="020B0606020202030204" pitchFamily="34" charset="0"/>
            </a:endParaRPr>
          </a:p>
        </p:txBody>
      </p:sp>
      <p:pic>
        <p:nvPicPr>
          <p:cNvPr id="29" name="Picture 28" descr="Top Law Firm in Nigeria, Lagos &amp; Abuja // Banwo &amp; Ighodalo">
            <a:extLst>
              <a:ext uri="{FF2B5EF4-FFF2-40B4-BE49-F238E27FC236}">
                <a16:creationId xmlns:a16="http://schemas.microsoft.com/office/drawing/2014/main" id="{A950C72E-86A7-233A-1B4D-9C2033772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72C8D547-66CA-CE53-CE3D-8C95FA1DB564}"/>
              </a:ext>
            </a:extLst>
          </p:cNvPr>
          <p:cNvPicPr>
            <a:picLocks noChangeAspect="1" noChangeArrowheads="1"/>
          </p:cNvPicPr>
          <p:nvPr/>
        </p:nvPicPr>
        <p:blipFill>
          <a:blip r:embed="rId4">
            <a:alphaModFix amt="70000"/>
          </a:blip>
          <a:srcRect l="2277" r="2277"/>
          <a:stretch/>
        </p:blipFill>
        <p:spPr bwMode="auto">
          <a:xfrm>
            <a:off x="9618518" y="1537776"/>
            <a:ext cx="4657199" cy="45704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02F61A-04E6-B8E4-66A0-0870BE4501C6}"/>
            </a:ext>
          </a:extLst>
        </p:cNvPr>
        <p:cNvGrpSpPr/>
        <p:nvPr/>
      </p:nvGrpSpPr>
      <p:grpSpPr>
        <a:xfrm>
          <a:off x="0" y="0"/>
          <a:ext cx="0" cy="0"/>
          <a:chOff x="0" y="0"/>
          <a:chExt cx="0" cy="0"/>
        </a:xfrm>
      </p:grpSpPr>
      <p:pic>
        <p:nvPicPr>
          <p:cNvPr id="1028" name="Picture 4" descr="Safety Management in Aviation - F24">
            <a:extLst>
              <a:ext uri="{FF2B5EF4-FFF2-40B4-BE49-F238E27FC236}">
                <a16:creationId xmlns:a16="http://schemas.microsoft.com/office/drawing/2014/main" id="{97F16BB6-D931-F78D-4DE8-A09909B1D428}"/>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33333"/>
          <a:stretch>
            <a:fillRect/>
          </a:stretch>
        </p:blipFill>
        <p:spPr bwMode="auto">
          <a:xfrm>
            <a:off x="20" y="10"/>
            <a:ext cx="14630380" cy="8229590"/>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5127">
            <a:extLst>
              <a:ext uri="{FF2B5EF4-FFF2-40B4-BE49-F238E27FC236}">
                <a16:creationId xmlns:a16="http://schemas.microsoft.com/office/drawing/2014/main" id="{87D89E8A-A0A1-5ADE-198F-8610B214D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AD4899-EF9E-1378-D0B6-EFBC160C5998}"/>
              </a:ext>
            </a:extLst>
          </p:cNvPr>
          <p:cNvSpPr txBox="1"/>
          <p:nvPr/>
        </p:nvSpPr>
        <p:spPr>
          <a:xfrm>
            <a:off x="628651" y="6380688"/>
            <a:ext cx="13453110" cy="893803"/>
          </a:xfrm>
          <a:prstGeom prst="rect">
            <a:avLst/>
          </a:prstGeom>
        </p:spPr>
        <p:txBody>
          <a:bodyPr vert="horz" lIns="91440" tIns="45720" rIns="91440" bIns="45720" rtlCol="0" anchor="ctr">
            <a:normAutofit/>
          </a:bodyPr>
          <a:lstStyle/>
          <a:p>
            <a:pPr algn="ctr">
              <a:lnSpc>
                <a:spcPct val="90000"/>
              </a:lnSpc>
              <a:spcBef>
                <a:spcPct val="0"/>
              </a:spcBef>
              <a:spcAft>
                <a:spcPts val="720"/>
              </a:spcAft>
            </a:pPr>
            <a:r>
              <a:rPr lang="en-US" sz="4000" b="1" dirty="0">
                <a:latin typeface="Arial Narrow" panose="020B0606020202030204" pitchFamily="34" charset="0"/>
                <a:ea typeface="+mj-ea"/>
                <a:cs typeface="+mj-cs"/>
              </a:rPr>
              <a:t>03. MONTREAL CONVENITON</a:t>
            </a:r>
          </a:p>
        </p:txBody>
      </p:sp>
      <p:cxnSp>
        <p:nvCxnSpPr>
          <p:cNvPr id="5133" name="Straight Connector 5132">
            <a:extLst>
              <a:ext uri="{FF2B5EF4-FFF2-40B4-BE49-F238E27FC236}">
                <a16:creationId xmlns:a16="http://schemas.microsoft.com/office/drawing/2014/main" id="{282C5ED1-D8A8-150D-2A30-544D8EC701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5" name="Straight Connector 5134">
            <a:extLst>
              <a:ext uri="{FF2B5EF4-FFF2-40B4-BE49-F238E27FC236}">
                <a16:creationId xmlns:a16="http://schemas.microsoft.com/office/drawing/2014/main" id="{7D67222A-479B-04D9-DC8E-F5BE9867F4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340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DB056-67A2-F6DF-7647-DBD6DA5D8523}"/>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3318873B-8324-22A5-5D65-FE269BDFC676}"/>
              </a:ext>
            </a:extLst>
          </p:cNvPr>
          <p:cNvSpPr/>
          <p:nvPr/>
        </p:nvSpPr>
        <p:spPr>
          <a:xfrm>
            <a:off x="2530343" y="936932"/>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THE MONTREAL CONVENTION</a:t>
            </a:r>
            <a:endParaRPr lang="en-US" sz="2400" dirty="0">
              <a:solidFill>
                <a:srgbClr val="700000"/>
              </a:solidFill>
              <a:latin typeface="Arial Narrow" panose="020B0606020202030204" pitchFamily="34" charset="0"/>
            </a:endParaRPr>
          </a:p>
        </p:txBody>
      </p:sp>
      <p:sp>
        <p:nvSpPr>
          <p:cNvPr id="6" name="Text 4">
            <a:extLst>
              <a:ext uri="{FF2B5EF4-FFF2-40B4-BE49-F238E27FC236}">
                <a16:creationId xmlns:a16="http://schemas.microsoft.com/office/drawing/2014/main" id="{1E92CFBB-0D7A-6E21-BD08-1EFB858232E4}"/>
              </a:ext>
            </a:extLst>
          </p:cNvPr>
          <p:cNvSpPr/>
          <p:nvPr/>
        </p:nvSpPr>
        <p:spPr>
          <a:xfrm>
            <a:off x="1764471" y="1493024"/>
            <a:ext cx="12259754" cy="1758931"/>
          </a:xfrm>
          <a:prstGeom prst="rect">
            <a:avLst/>
          </a:prstGeom>
          <a:noFill/>
          <a:ln/>
        </p:spPr>
        <p:txBody>
          <a:bodyPr wrap="square" lIns="0" tIns="0" rIns="0" bIns="0" rtlCol="0" anchor="t"/>
          <a:lstStyle/>
          <a:p>
            <a:pPr algn="just"/>
            <a:r>
              <a:rPr lang="en-US" dirty="0">
                <a:latin typeface="Arial Narrow" panose="020B0606020202030204" pitchFamily="34" charset="0"/>
                <a:ea typeface="Open Sans" pitchFamily="34" charset="-122"/>
                <a:cs typeface="Open Sans" pitchFamily="34" charset="-120"/>
              </a:rPr>
              <a:t>The </a:t>
            </a:r>
            <a:r>
              <a:rPr lang="en-US" b="1" dirty="0">
                <a:latin typeface="Arial Narrow" panose="020B0606020202030204" pitchFamily="34" charset="0"/>
                <a:ea typeface="Open Sans" pitchFamily="34" charset="-122"/>
                <a:cs typeface="Open Sans" pitchFamily="34" charset="-120"/>
              </a:rPr>
              <a:t>Convention for the Unification of Certain Rules for International Carriage by Air, 1999</a:t>
            </a:r>
            <a:r>
              <a:rPr lang="en-US" dirty="0">
                <a:latin typeface="Arial Narrow" panose="020B0606020202030204" pitchFamily="34" charset="0"/>
                <a:ea typeface="Open Sans" pitchFamily="34" charset="-122"/>
                <a:cs typeface="Open Sans" pitchFamily="34" charset="-120"/>
              </a:rPr>
              <a:t> (“</a:t>
            </a:r>
            <a:r>
              <a:rPr lang="en-US" b="1" dirty="0">
                <a:latin typeface="Arial Narrow" panose="020B0606020202030204" pitchFamily="34" charset="0"/>
                <a:ea typeface="Open Sans" pitchFamily="34" charset="-122"/>
                <a:cs typeface="Open Sans" pitchFamily="34" charset="-120"/>
              </a:rPr>
              <a:t>Montreal Convention</a:t>
            </a:r>
            <a:r>
              <a:rPr lang="en-US" dirty="0">
                <a:latin typeface="Arial Narrow" panose="020B0606020202030204" pitchFamily="34" charset="0"/>
                <a:ea typeface="Open Sans" pitchFamily="34" charset="-122"/>
                <a:cs typeface="Open Sans" pitchFamily="34" charset="-120"/>
              </a:rPr>
              <a:t>”), establishes</a:t>
            </a:r>
            <a:r>
              <a:rPr lang="en-US" b="1" dirty="0">
                <a:latin typeface="Arial Narrow" panose="020B0606020202030204" pitchFamily="34" charset="0"/>
                <a:ea typeface="Open Sans" pitchFamily="34" charset="-122"/>
                <a:cs typeface="Open Sans" pitchFamily="34" charset="-120"/>
              </a:rPr>
              <a:t> </a:t>
            </a:r>
            <a:r>
              <a:rPr lang="en-US" dirty="0">
                <a:latin typeface="Arial Narrow" panose="020B0606020202030204" pitchFamily="34" charset="0"/>
                <a:ea typeface="Open Sans" pitchFamily="34" charset="-122"/>
                <a:cs typeface="Open Sans" pitchFamily="34" charset="-120"/>
              </a:rPr>
              <a:t>a uniform legal framework governing </a:t>
            </a:r>
            <a:r>
              <a:rPr lang="en-US" b="1" u="sng" dirty="0">
                <a:latin typeface="Arial Narrow" panose="020B0606020202030204" pitchFamily="34" charset="0"/>
                <a:ea typeface="Open Sans" pitchFamily="34" charset="-122"/>
                <a:cs typeface="Open Sans" pitchFamily="34" charset="-120"/>
              </a:rPr>
              <a:t>the liability of air carriers</a:t>
            </a:r>
            <a:r>
              <a:rPr lang="en-US" dirty="0">
                <a:latin typeface="Arial Narrow" panose="020B0606020202030204" pitchFamily="34" charset="0"/>
                <a:ea typeface="Open Sans" pitchFamily="34" charset="-122"/>
                <a:cs typeface="Open Sans" pitchFamily="34" charset="-120"/>
              </a:rPr>
              <a:t> and </a:t>
            </a:r>
            <a:r>
              <a:rPr lang="en-US" b="1" u="sng" dirty="0">
                <a:latin typeface="Arial Narrow" panose="020B0606020202030204" pitchFamily="34" charset="0"/>
                <a:ea typeface="Open Sans" pitchFamily="34" charset="-122"/>
                <a:cs typeface="Open Sans" pitchFamily="34" charset="-120"/>
              </a:rPr>
              <a:t>compensation of customers</a:t>
            </a:r>
            <a:r>
              <a:rPr lang="en-US" dirty="0">
                <a:latin typeface="Arial Narrow" panose="020B0606020202030204" pitchFamily="34" charset="0"/>
                <a:ea typeface="Open Sans" pitchFamily="34" charset="-122"/>
                <a:cs typeface="Open Sans" pitchFamily="34" charset="-120"/>
              </a:rPr>
              <a:t>  </a:t>
            </a:r>
            <a:r>
              <a:rPr lang="en-US" b="1" u="sng" dirty="0">
                <a:solidFill>
                  <a:srgbClr val="C00000"/>
                </a:solidFill>
                <a:latin typeface="Arial Narrow" panose="020B0606020202030204" pitchFamily="34" charset="0"/>
                <a:ea typeface="Open Sans" pitchFamily="34" charset="-122"/>
                <a:cs typeface="Open Sans" pitchFamily="34" charset="-120"/>
              </a:rPr>
              <a:t>in international carriage</a:t>
            </a:r>
            <a:r>
              <a:rPr lang="en-US" dirty="0">
                <a:latin typeface="Arial Narrow" panose="020B0606020202030204" pitchFamily="34" charset="0"/>
                <a:ea typeface="Open Sans" pitchFamily="34" charset="-122"/>
                <a:cs typeface="Open Sans" pitchFamily="34" charset="-120"/>
              </a:rPr>
              <a:t>. The Montreal Convention applies to international flights between State Parties or within a State Party but with a stop in another State; and seeks to </a:t>
            </a:r>
            <a:r>
              <a:rPr lang="en-US" b="1" u="sng" dirty="0">
                <a:latin typeface="Arial Narrow" panose="020B0606020202030204" pitchFamily="34" charset="0"/>
                <a:ea typeface="Open Sans" pitchFamily="34" charset="-122"/>
                <a:cs typeface="Open Sans" pitchFamily="34" charset="-120"/>
              </a:rPr>
              <a:t>establish uniform rules across the jurisdictions of the State Parties</a:t>
            </a:r>
            <a:r>
              <a:rPr lang="en-US" dirty="0">
                <a:latin typeface="Arial Narrow" panose="020B0606020202030204" pitchFamily="34" charset="0"/>
                <a:ea typeface="Open Sans" pitchFamily="34" charset="-122"/>
                <a:cs typeface="Open Sans" pitchFamily="34" charset="-120"/>
              </a:rPr>
              <a:t>. </a:t>
            </a:r>
            <a:r>
              <a:rPr lang="en-US" b="1" u="sng" dirty="0">
                <a:solidFill>
                  <a:srgbClr val="C00000"/>
                </a:solidFill>
                <a:latin typeface="Arial Narrow" panose="020B0606020202030204" pitchFamily="34" charset="0"/>
                <a:ea typeface="Open Sans" pitchFamily="34" charset="-122"/>
                <a:cs typeface="Open Sans" pitchFamily="34" charset="-120"/>
              </a:rPr>
              <a:t>It regulates </a:t>
            </a:r>
            <a:r>
              <a:rPr lang="en-GB" b="1" u="sng" dirty="0">
                <a:solidFill>
                  <a:srgbClr val="C00000"/>
                </a:solidFill>
                <a:latin typeface="Arial Narrow" panose="020B0606020202030204" pitchFamily="34" charset="0"/>
                <a:ea typeface="Open Sans" pitchFamily="34" charset="-122"/>
                <a:cs typeface="Open Sans" pitchFamily="34" charset="-120"/>
              </a:rPr>
              <a:t>all international carriage of persons, baggage or cargo performed by aircraft </a:t>
            </a:r>
            <a:r>
              <a:rPr lang="en-GB" b="1" u="sng" dirty="0">
                <a:latin typeface="Arial Narrow" panose="020B0606020202030204" pitchFamily="34" charset="0"/>
                <a:ea typeface="Open Sans" pitchFamily="34" charset="-122"/>
                <a:cs typeface="Open Sans" pitchFamily="34" charset="-120"/>
              </a:rPr>
              <a:t>for reward</a:t>
            </a:r>
            <a:r>
              <a:rPr lang="en-GB" dirty="0">
                <a:latin typeface="Arial Narrow" panose="020B0606020202030204" pitchFamily="34" charset="0"/>
                <a:ea typeface="Open Sans" pitchFamily="34" charset="-122"/>
                <a:cs typeface="Open Sans" pitchFamily="34" charset="-120"/>
              </a:rPr>
              <a:t>, as well as </a:t>
            </a:r>
            <a:r>
              <a:rPr lang="en-GB" b="1" u="sng" dirty="0">
                <a:latin typeface="Arial Narrow" panose="020B0606020202030204" pitchFamily="34" charset="0"/>
                <a:ea typeface="Open Sans" pitchFamily="34" charset="-122"/>
                <a:cs typeface="Open Sans" pitchFamily="34" charset="-120"/>
              </a:rPr>
              <a:t>gratuitous carriage</a:t>
            </a:r>
            <a:r>
              <a:rPr lang="en-GB" dirty="0">
                <a:latin typeface="Arial Narrow" panose="020B0606020202030204" pitchFamily="34" charset="0"/>
                <a:ea typeface="Open Sans" pitchFamily="34" charset="-122"/>
                <a:cs typeface="Open Sans" pitchFamily="34" charset="-120"/>
              </a:rPr>
              <a:t> by aircraft performed by air transport undertakings. </a:t>
            </a:r>
            <a:r>
              <a:rPr lang="en-US" b="1" dirty="0">
                <a:solidFill>
                  <a:srgbClr val="C00000"/>
                </a:solidFill>
                <a:latin typeface="Arial Narrow" panose="020B0606020202030204" pitchFamily="34" charset="0"/>
                <a:ea typeface="Open Sans" pitchFamily="34" charset="-122"/>
                <a:cs typeface="Open Sans" pitchFamily="34" charset="-120"/>
              </a:rPr>
              <a:t>Nigeria is a signatory to the Convention; and it has been domesticated under our local laws</a:t>
            </a:r>
            <a:r>
              <a:rPr lang="en-US" dirty="0">
                <a:latin typeface="Arial Narrow" panose="020B0606020202030204" pitchFamily="34" charset="0"/>
                <a:ea typeface="Open Sans" pitchFamily="34" charset="-122"/>
                <a:cs typeface="Open Sans" pitchFamily="34" charset="-120"/>
              </a:rPr>
              <a:t>. </a:t>
            </a:r>
          </a:p>
          <a:p>
            <a:pPr algn="just"/>
            <a:endParaRPr lang="en-US" dirty="0">
              <a:latin typeface="Arial Narrow" panose="020B0606020202030204" pitchFamily="34" charset="0"/>
            </a:endParaRPr>
          </a:p>
          <a:p>
            <a:pPr algn="just"/>
            <a:r>
              <a:rPr lang="en-US" dirty="0">
                <a:latin typeface="Arial Narrow" panose="020B0606020202030204" pitchFamily="34" charset="0"/>
              </a:rPr>
              <a:t>The Convention (</a:t>
            </a:r>
            <a:r>
              <a:rPr lang="en-US" b="1" dirty="0">
                <a:latin typeface="Arial Narrow" panose="020B0606020202030204" pitchFamily="34" charset="0"/>
              </a:rPr>
              <a:t>particularly Chapter III thereunder</a:t>
            </a:r>
            <a:r>
              <a:rPr lang="en-US" dirty="0">
                <a:latin typeface="Arial Narrow" panose="020B0606020202030204" pitchFamily="34" charset="0"/>
              </a:rPr>
              <a:t>) establishes the framework for airline liability and extent of compensation in cases of:</a:t>
            </a:r>
          </a:p>
          <a:p>
            <a:pPr algn="just"/>
            <a:endParaRPr lang="en-US" dirty="0">
              <a:latin typeface="Arial Narrow" panose="020B0606020202030204" pitchFamily="34" charset="0"/>
            </a:endParaRPr>
          </a:p>
          <a:p>
            <a:pPr marL="342900" indent="-342900" algn="just">
              <a:buAutoNum type="arabicParenBoth"/>
            </a:pPr>
            <a:r>
              <a:rPr lang="en-US" b="1" dirty="0">
                <a:latin typeface="Arial Narrow" panose="020B0606020202030204" pitchFamily="34" charset="0"/>
              </a:rPr>
              <a:t>Carriage of Persons</a:t>
            </a:r>
            <a:r>
              <a:rPr lang="en-US" dirty="0">
                <a:latin typeface="Arial Narrow" panose="020B0606020202030204" pitchFamily="34" charset="0"/>
              </a:rPr>
              <a:t>, for – </a:t>
            </a:r>
            <a:r>
              <a:rPr lang="en-US" b="1" dirty="0">
                <a:latin typeface="Arial Narrow" panose="020B0606020202030204" pitchFamily="34" charset="0"/>
              </a:rPr>
              <a:t>(a)</a:t>
            </a:r>
            <a:r>
              <a:rPr lang="en-US" dirty="0">
                <a:latin typeface="Arial Narrow" panose="020B0606020202030204" pitchFamily="34" charset="0"/>
              </a:rPr>
              <a:t> </a:t>
            </a:r>
            <a:r>
              <a:rPr lang="en-US" b="1" dirty="0">
                <a:solidFill>
                  <a:srgbClr val="C00000"/>
                </a:solidFill>
                <a:latin typeface="Arial Narrow" panose="020B0606020202030204" pitchFamily="34" charset="0"/>
              </a:rPr>
              <a:t>death or bodily injury or passenger </a:t>
            </a:r>
            <a:r>
              <a:rPr lang="en-US" b="1" dirty="0">
                <a:latin typeface="Arial Narrow" panose="020B0606020202030204" pitchFamily="34" charset="0"/>
              </a:rPr>
              <a:t>(Article 17(1) of the Convention)</a:t>
            </a:r>
            <a:r>
              <a:rPr lang="en-US" dirty="0">
                <a:latin typeface="Arial Narrow" panose="020B0606020202030204" pitchFamily="34" charset="0"/>
              </a:rPr>
              <a:t>; and </a:t>
            </a:r>
            <a:r>
              <a:rPr lang="en-US" b="1" dirty="0">
                <a:latin typeface="Arial Narrow" panose="020B0606020202030204" pitchFamily="34" charset="0"/>
              </a:rPr>
              <a:t>(b)</a:t>
            </a:r>
            <a:r>
              <a:rPr lang="en-US" b="1" dirty="0">
                <a:solidFill>
                  <a:srgbClr val="C00000"/>
                </a:solidFill>
                <a:latin typeface="Arial Narrow" panose="020B0606020202030204" pitchFamily="34" charset="0"/>
              </a:rPr>
              <a:t> loss or damage of baggage – </a:t>
            </a:r>
            <a:r>
              <a:rPr lang="en-US" b="1" dirty="0">
                <a:latin typeface="Arial Narrow" panose="020B0606020202030204" pitchFamily="34" charset="0"/>
              </a:rPr>
              <a:t>both (</a:t>
            </a:r>
            <a:r>
              <a:rPr lang="en-US" b="1" dirty="0" err="1">
                <a:latin typeface="Arial Narrow" panose="020B0606020202030204" pitchFamily="34" charset="0"/>
              </a:rPr>
              <a:t>i</a:t>
            </a:r>
            <a:r>
              <a:rPr lang="en-US" b="1" dirty="0">
                <a:latin typeface="Arial Narrow" panose="020B0606020202030204" pitchFamily="34" charset="0"/>
              </a:rPr>
              <a:t>) checked and (ii) unchecked/ personal baggage</a:t>
            </a:r>
            <a:r>
              <a:rPr lang="en-US" b="1" dirty="0">
                <a:solidFill>
                  <a:srgbClr val="C00000"/>
                </a:solidFill>
                <a:latin typeface="Arial Narrow" panose="020B0606020202030204" pitchFamily="34" charset="0"/>
              </a:rPr>
              <a:t> – of passengers </a:t>
            </a:r>
            <a:r>
              <a:rPr lang="en-US" b="1" dirty="0">
                <a:latin typeface="Arial Narrow" panose="020B0606020202030204" pitchFamily="34" charset="0"/>
              </a:rPr>
              <a:t>(Article 17(2) of the Convention)</a:t>
            </a:r>
            <a:r>
              <a:rPr lang="en-US" dirty="0">
                <a:latin typeface="Arial Narrow" panose="020B0606020202030204" pitchFamily="34" charset="0"/>
              </a:rPr>
              <a:t>; and</a:t>
            </a:r>
          </a:p>
          <a:p>
            <a:pPr algn="just"/>
            <a:endParaRPr lang="en-US" dirty="0">
              <a:latin typeface="Arial Narrow" panose="020B0606020202030204" pitchFamily="34" charset="0"/>
            </a:endParaRPr>
          </a:p>
          <a:p>
            <a:pPr marL="342900" indent="-342900" algn="just">
              <a:buAutoNum type="arabicParenBoth"/>
            </a:pPr>
            <a:r>
              <a:rPr lang="en-US" b="1" dirty="0">
                <a:latin typeface="Arial Narrow" panose="020B0606020202030204" pitchFamily="34" charset="0"/>
              </a:rPr>
              <a:t>Carriage of Cargo</a:t>
            </a:r>
            <a:r>
              <a:rPr lang="en-US" dirty="0">
                <a:latin typeface="Arial Narrow" panose="020B0606020202030204" pitchFamily="34" charset="0"/>
              </a:rPr>
              <a:t>, for </a:t>
            </a:r>
            <a:r>
              <a:rPr lang="en-US" b="1" dirty="0">
                <a:solidFill>
                  <a:srgbClr val="C00000"/>
                </a:solidFill>
                <a:latin typeface="Arial Narrow" panose="020B0606020202030204" pitchFamily="34" charset="0"/>
              </a:rPr>
              <a:t>damage to cargo </a:t>
            </a:r>
            <a:r>
              <a:rPr lang="en-US" b="1" dirty="0">
                <a:latin typeface="Arial Narrow" panose="020B0606020202030204" pitchFamily="34" charset="0"/>
              </a:rPr>
              <a:t>(Article 18 of the Convention)</a:t>
            </a:r>
            <a:r>
              <a:rPr lang="en-US" dirty="0">
                <a:latin typeface="Arial Narrow" panose="020B0606020202030204" pitchFamily="34" charset="0"/>
              </a:rPr>
              <a:t>;</a:t>
            </a:r>
          </a:p>
          <a:p>
            <a:pPr algn="just"/>
            <a:endParaRPr lang="en-US" dirty="0">
              <a:latin typeface="Arial Narrow" panose="020B0606020202030204" pitchFamily="34" charset="0"/>
            </a:endParaRPr>
          </a:p>
          <a:p>
            <a:pPr algn="just"/>
            <a:r>
              <a:rPr lang="en-US" dirty="0">
                <a:latin typeface="Arial Narrow" panose="020B0606020202030204" pitchFamily="34" charset="0"/>
              </a:rPr>
              <a:t>capping compensation for liability at limits set in the Convention (unless exceptions apply). The limits are reviewed by the International Civil Aviation Organization (“</a:t>
            </a:r>
            <a:r>
              <a:rPr lang="en-US" b="1" dirty="0">
                <a:latin typeface="Arial Narrow" panose="020B0606020202030204" pitchFamily="34" charset="0"/>
              </a:rPr>
              <a:t>ICAO</a:t>
            </a:r>
            <a:r>
              <a:rPr lang="en-US" dirty="0">
                <a:latin typeface="Arial Narrow" panose="020B0606020202030204" pitchFamily="34" charset="0"/>
              </a:rPr>
              <a:t>”) at 5-year intervals, including adjustments for inflation/ consumer price indices </a:t>
            </a:r>
            <a:r>
              <a:rPr lang="en-US" b="1" dirty="0">
                <a:latin typeface="Arial Narrow" panose="020B0606020202030204" pitchFamily="34" charset="0"/>
              </a:rPr>
              <a:t>(Article 24 of the Convention)</a:t>
            </a:r>
            <a:r>
              <a:rPr lang="en-US" dirty="0">
                <a:latin typeface="Arial Narrow" panose="020B0606020202030204" pitchFamily="34" charset="0"/>
              </a:rPr>
              <a:t> .</a:t>
            </a:r>
          </a:p>
          <a:p>
            <a:pPr algn="just"/>
            <a:endParaRPr lang="en-US" sz="2000" dirty="0">
              <a:latin typeface="Arial Narrow" panose="020B0606020202030204" pitchFamily="34" charset="0"/>
            </a:endParaRPr>
          </a:p>
        </p:txBody>
      </p:sp>
      <p:sp>
        <p:nvSpPr>
          <p:cNvPr id="10" name="Shape 8">
            <a:extLst>
              <a:ext uri="{FF2B5EF4-FFF2-40B4-BE49-F238E27FC236}">
                <a16:creationId xmlns:a16="http://schemas.microsoft.com/office/drawing/2014/main" id="{E6A8B9E8-9F48-63FF-3004-28BFF34CC3A1}"/>
              </a:ext>
            </a:extLst>
          </p:cNvPr>
          <p:cNvSpPr/>
          <p:nvPr/>
        </p:nvSpPr>
        <p:spPr>
          <a:xfrm>
            <a:off x="793790" y="3251955"/>
            <a:ext cx="13230435" cy="4746291"/>
          </a:xfrm>
          <a:prstGeom prst="roundRect">
            <a:avLst>
              <a:gd name="adj" fmla="val 3340"/>
            </a:avLst>
          </a:prstGeom>
          <a:noFill/>
          <a:ln w="7620">
            <a:solidFill>
              <a:srgbClr val="000000">
                <a:alpha val="8000"/>
              </a:srgbClr>
            </a:solidFill>
            <a:prstDash val="solid"/>
          </a:ln>
        </p:spPr>
        <p:txBody>
          <a:bodyPr/>
          <a:lstStyle/>
          <a:p>
            <a:endParaRPr lang="en-NG" sz="2000">
              <a:latin typeface="Arial Narrow" panose="020B0606020202030204" pitchFamily="34" charset="0"/>
            </a:endParaRPr>
          </a:p>
        </p:txBody>
      </p:sp>
      <p:sp>
        <p:nvSpPr>
          <p:cNvPr id="28" name="Text 25">
            <a:extLst>
              <a:ext uri="{FF2B5EF4-FFF2-40B4-BE49-F238E27FC236}">
                <a16:creationId xmlns:a16="http://schemas.microsoft.com/office/drawing/2014/main" id="{8BA2853A-23C3-C260-186E-BCF670B77995}"/>
              </a:ext>
            </a:extLst>
          </p:cNvPr>
          <p:cNvSpPr/>
          <p:nvPr/>
        </p:nvSpPr>
        <p:spPr>
          <a:xfrm>
            <a:off x="1772910" y="5971145"/>
            <a:ext cx="12250072" cy="2038124"/>
          </a:xfrm>
          <a:prstGeom prst="rect">
            <a:avLst/>
          </a:prstGeom>
          <a:noFill/>
          <a:ln/>
        </p:spPr>
        <p:txBody>
          <a:bodyPr wrap="square" lIns="0" tIns="0" rIns="0" bIns="0" rtlCol="0" anchor="t"/>
          <a:lstStyle/>
          <a:p>
            <a:pPr algn="just"/>
            <a:r>
              <a:rPr lang="en-US" dirty="0">
                <a:latin typeface="Arial Narrow" panose="020B0606020202030204" pitchFamily="34" charset="0"/>
              </a:rPr>
              <a:t>Compensation under the Convention is calculated on the basis of/ indexed to Special Drawing Rights (“</a:t>
            </a:r>
            <a:r>
              <a:rPr lang="en-US" b="1" dirty="0">
                <a:latin typeface="Arial Narrow" panose="020B0606020202030204" pitchFamily="34" charset="0"/>
              </a:rPr>
              <a:t>SDRs</a:t>
            </a:r>
            <a:r>
              <a:rPr lang="en-US" dirty="0">
                <a:latin typeface="Arial Narrow" panose="020B0606020202030204" pitchFamily="34" charset="0"/>
              </a:rPr>
              <a:t>”), which are an international reserve matrix created by the International Monetary Fund (“</a:t>
            </a:r>
            <a:r>
              <a:rPr lang="en-US" b="1" dirty="0">
                <a:latin typeface="Arial Narrow" panose="020B0606020202030204" pitchFamily="34" charset="0"/>
              </a:rPr>
              <a:t>IMF</a:t>
            </a:r>
            <a:r>
              <a:rPr lang="en-US" dirty="0">
                <a:latin typeface="Arial Narrow" panose="020B0606020202030204" pitchFamily="34" charset="0"/>
              </a:rPr>
              <a:t>”) and used as a standardized unit of account in international agreements. </a:t>
            </a:r>
            <a:r>
              <a:rPr lang="en-GB" dirty="0">
                <a:latin typeface="Arial Narrow" panose="020B0606020202030204" pitchFamily="34" charset="0"/>
              </a:rPr>
              <a:t>SDR is an international reserve asset created by the IMF to supplement the official reserves of its member countries. The SDR is not a currency. It is a potential claim on the freely usable currencies of IMF members. </a:t>
            </a:r>
            <a:r>
              <a:rPr lang="en-US" dirty="0">
                <a:latin typeface="Arial Narrow" panose="020B0606020202030204" pitchFamily="34" charset="0"/>
              </a:rPr>
              <a:t>Their value is determined based on a number of major currencies namely the US Dollar, Euro, Chinese Yuan, Japanese Yen, and British Pound, which makes them a neutral valuation unit in international legal frameworks. </a:t>
            </a:r>
            <a:r>
              <a:rPr lang="en-US" dirty="0">
                <a:solidFill>
                  <a:srgbClr val="C00000"/>
                </a:solidFill>
                <a:latin typeface="Arial Narrow" panose="020B0606020202030204" pitchFamily="34" charset="0"/>
              </a:rPr>
              <a:t>In practice, amounts expressed in SDRs are converted into the relevant local currency at the applicable exchange rate on the date of judgment or payment</a:t>
            </a:r>
            <a:r>
              <a:rPr lang="en-US" dirty="0">
                <a:latin typeface="Arial Narrow" panose="020B0606020202030204" pitchFamily="34" charset="0"/>
              </a:rPr>
              <a:t>. – </a:t>
            </a:r>
            <a:r>
              <a:rPr lang="en-US" b="1" dirty="0">
                <a:latin typeface="Arial Narrow" panose="020B0606020202030204" pitchFamily="34" charset="0"/>
              </a:rPr>
              <a:t>Article 23 of the Convention.  </a:t>
            </a:r>
          </a:p>
          <a:p>
            <a:pPr algn="just">
              <a:lnSpc>
                <a:spcPts val="1800"/>
              </a:lnSpc>
            </a:pPr>
            <a:endParaRPr lang="en-US" sz="2000" dirty="0">
              <a:latin typeface="Arial Narrow" panose="020B0606020202030204" pitchFamily="34" charset="0"/>
            </a:endParaRPr>
          </a:p>
        </p:txBody>
      </p:sp>
      <p:pic>
        <p:nvPicPr>
          <p:cNvPr id="29" name="Picture 28" descr="Top Law Firm in Nigeria, Lagos &amp; Abuja // Banwo &amp; Ighodalo">
            <a:extLst>
              <a:ext uri="{FF2B5EF4-FFF2-40B4-BE49-F238E27FC236}">
                <a16:creationId xmlns:a16="http://schemas.microsoft.com/office/drawing/2014/main" id="{1B320A2B-BF2C-6803-A11A-EC03793D1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CA65A338-5467-CB8F-F203-430931465363}"/>
              </a:ext>
            </a:extLst>
          </p:cNvPr>
          <p:cNvSpPr/>
          <p:nvPr/>
        </p:nvSpPr>
        <p:spPr>
          <a:xfrm>
            <a:off x="564408" y="1493024"/>
            <a:ext cx="979120" cy="967601"/>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pic>
        <p:nvPicPr>
          <p:cNvPr id="42" name="Graphic 41" descr="Take Off with solid fill">
            <a:extLst>
              <a:ext uri="{FF2B5EF4-FFF2-40B4-BE49-F238E27FC236}">
                <a16:creationId xmlns:a16="http://schemas.microsoft.com/office/drawing/2014/main" id="{074772E8-4365-3AEC-2E3C-7D84607CAE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575" y="1742081"/>
            <a:ext cx="563243" cy="563243"/>
          </a:xfrm>
          <a:prstGeom prst="rect">
            <a:avLst/>
          </a:prstGeom>
        </p:spPr>
      </p:pic>
      <p:sp>
        <p:nvSpPr>
          <p:cNvPr id="43" name="Oval 42">
            <a:extLst>
              <a:ext uri="{FF2B5EF4-FFF2-40B4-BE49-F238E27FC236}">
                <a16:creationId xmlns:a16="http://schemas.microsoft.com/office/drawing/2014/main" id="{8D5763FD-1A0D-CF2D-BA2A-3A1D53D588DA}"/>
              </a:ext>
            </a:extLst>
          </p:cNvPr>
          <p:cNvSpPr/>
          <p:nvPr/>
        </p:nvSpPr>
        <p:spPr>
          <a:xfrm>
            <a:off x="510241" y="4553051"/>
            <a:ext cx="979120" cy="967601"/>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pic>
        <p:nvPicPr>
          <p:cNvPr id="44" name="Graphic 43" descr="Take Off with solid fill">
            <a:extLst>
              <a:ext uri="{FF2B5EF4-FFF2-40B4-BE49-F238E27FC236}">
                <a16:creationId xmlns:a16="http://schemas.microsoft.com/office/drawing/2014/main" id="{12282095-3B0F-795E-F8F8-C755B363B7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8179" y="3251956"/>
            <a:ext cx="563243" cy="563243"/>
          </a:xfrm>
          <a:prstGeom prst="rect">
            <a:avLst/>
          </a:prstGeom>
        </p:spPr>
      </p:pic>
      <p:pic>
        <p:nvPicPr>
          <p:cNvPr id="46" name="Graphic 45" descr="Take Off with solid fill">
            <a:extLst>
              <a:ext uri="{FF2B5EF4-FFF2-40B4-BE49-F238E27FC236}">
                <a16:creationId xmlns:a16="http://schemas.microsoft.com/office/drawing/2014/main" id="{1BE1BD93-CDFA-F564-8760-A12C18282A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128" y="4847971"/>
            <a:ext cx="563243" cy="563243"/>
          </a:xfrm>
          <a:prstGeom prst="rect">
            <a:avLst/>
          </a:prstGeom>
        </p:spPr>
      </p:pic>
      <p:sp>
        <p:nvSpPr>
          <p:cNvPr id="47" name="Oval 46">
            <a:extLst>
              <a:ext uri="{FF2B5EF4-FFF2-40B4-BE49-F238E27FC236}">
                <a16:creationId xmlns:a16="http://schemas.microsoft.com/office/drawing/2014/main" id="{3DAB3DA5-6D95-DBC1-F762-4E921D66FDAD}"/>
              </a:ext>
            </a:extLst>
          </p:cNvPr>
          <p:cNvSpPr/>
          <p:nvPr/>
        </p:nvSpPr>
        <p:spPr>
          <a:xfrm>
            <a:off x="399479" y="6412659"/>
            <a:ext cx="979120" cy="967601"/>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pic>
        <p:nvPicPr>
          <p:cNvPr id="48" name="Graphic 47" descr="Take Off with solid fill">
            <a:extLst>
              <a:ext uri="{FF2B5EF4-FFF2-40B4-BE49-F238E27FC236}">
                <a16:creationId xmlns:a16="http://schemas.microsoft.com/office/drawing/2014/main" id="{927FB911-84FF-3F71-F61A-D98817342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418" y="6717119"/>
            <a:ext cx="563243" cy="563243"/>
          </a:xfrm>
          <a:prstGeom prst="rect">
            <a:avLst/>
          </a:prstGeom>
        </p:spPr>
      </p:pic>
    </p:spTree>
    <p:extLst>
      <p:ext uri="{BB962C8B-B14F-4D97-AF65-F5344CB8AC3E}">
        <p14:creationId xmlns:p14="http://schemas.microsoft.com/office/powerpoint/2010/main" val="3320041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80800-8A7E-BF7B-FF84-0D6E3644FC78}"/>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5DAE9F1D-1582-C7AD-CC3F-94310464C7D5}"/>
              </a:ext>
            </a:extLst>
          </p:cNvPr>
          <p:cNvSpPr/>
          <p:nvPr/>
        </p:nvSpPr>
        <p:spPr>
          <a:xfrm>
            <a:off x="889040" y="779740"/>
            <a:ext cx="654487" cy="182880"/>
          </a:xfrm>
          <a:prstGeom prst="rect">
            <a:avLst/>
          </a:prstGeom>
          <a:noFill/>
          <a:ln/>
        </p:spPr>
        <p:txBody>
          <a:bodyPr wrap="none" lIns="0" tIns="0" rIns="0" bIns="0" rtlCol="0" anchor="t"/>
          <a:lstStyle/>
          <a:p>
            <a:pPr marL="0" indent="0" algn="l">
              <a:lnSpc>
                <a:spcPts val="1400"/>
              </a:lnSpc>
              <a:buNone/>
            </a:pPr>
            <a:r>
              <a:rPr lang="en-US" sz="1000" b="1">
                <a:solidFill>
                  <a:schemeClr val="bg1"/>
                </a:solidFill>
                <a:latin typeface="Arial Narrow" panose="020B0606020202030204" pitchFamily="34" charset="0"/>
                <a:ea typeface="Open Sans" pitchFamily="34" charset="-122"/>
                <a:cs typeface="Open Sans" pitchFamily="34" charset="-120"/>
              </a:rPr>
              <a:t>CHAPTER 2</a:t>
            </a:r>
            <a:endParaRPr lang="en-US" sz="1000" b="1">
              <a:solidFill>
                <a:schemeClr val="bg1"/>
              </a:solidFill>
              <a:latin typeface="Arial Narrow" panose="020B0606020202030204" pitchFamily="34" charset="0"/>
            </a:endParaRPr>
          </a:p>
        </p:txBody>
      </p:sp>
      <p:sp>
        <p:nvSpPr>
          <p:cNvPr id="5" name="Text 3">
            <a:extLst>
              <a:ext uri="{FF2B5EF4-FFF2-40B4-BE49-F238E27FC236}">
                <a16:creationId xmlns:a16="http://schemas.microsoft.com/office/drawing/2014/main" id="{EE371ACC-B651-564B-57E2-B3EF7A2118CC}"/>
              </a:ext>
            </a:extLst>
          </p:cNvPr>
          <p:cNvSpPr/>
          <p:nvPr/>
        </p:nvSpPr>
        <p:spPr>
          <a:xfrm>
            <a:off x="2312729" y="1010245"/>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THE MONTREAL CONVENTION</a:t>
            </a:r>
            <a:endParaRPr lang="en-US" sz="2400" dirty="0">
              <a:solidFill>
                <a:srgbClr val="700000"/>
              </a:solidFill>
              <a:latin typeface="Arial Narrow" panose="020B0606020202030204" pitchFamily="34" charset="0"/>
            </a:endParaRPr>
          </a:p>
        </p:txBody>
      </p:sp>
      <p:sp>
        <p:nvSpPr>
          <p:cNvPr id="7" name="Text 5">
            <a:extLst>
              <a:ext uri="{FF2B5EF4-FFF2-40B4-BE49-F238E27FC236}">
                <a16:creationId xmlns:a16="http://schemas.microsoft.com/office/drawing/2014/main" id="{43D52209-C886-5EB0-F409-5BC938CC1397}"/>
              </a:ext>
            </a:extLst>
          </p:cNvPr>
          <p:cNvSpPr/>
          <p:nvPr/>
        </p:nvSpPr>
        <p:spPr>
          <a:xfrm>
            <a:off x="719453" y="1869258"/>
            <a:ext cx="8366795" cy="278130"/>
          </a:xfrm>
          <a:prstGeom prst="rect">
            <a:avLst/>
          </a:prstGeom>
          <a:noFill/>
          <a:ln/>
        </p:spPr>
        <p:txBody>
          <a:bodyPr wrap="none" lIns="0" tIns="0" rIns="0" bIns="0" rtlCol="0" anchor="t"/>
          <a:lstStyle/>
          <a:p>
            <a:pPr marL="0" indent="0" algn="l">
              <a:lnSpc>
                <a:spcPts val="2300"/>
              </a:lnSpc>
              <a:buNone/>
            </a:pPr>
            <a:r>
              <a:rPr lang="en-US" sz="2000" b="1" dirty="0">
                <a:latin typeface="Arial Narrow" panose="020B0606020202030204" pitchFamily="34" charset="0"/>
                <a:ea typeface="Merriweather Bold" pitchFamily="34" charset="-122"/>
                <a:cs typeface="Merriweather Bold" pitchFamily="34" charset="-120"/>
              </a:rPr>
              <a:t>Compensation Limits under Articles 17, 18, 21 and 22 of the Montreal Convention</a:t>
            </a:r>
            <a:endParaRPr lang="en-US" sz="2000" dirty="0">
              <a:latin typeface="Arial Narrow" panose="020B0606020202030204" pitchFamily="34" charset="0"/>
            </a:endParaRPr>
          </a:p>
        </p:txBody>
      </p:sp>
      <p:sp>
        <p:nvSpPr>
          <p:cNvPr id="15" name="Text 13">
            <a:extLst>
              <a:ext uri="{FF2B5EF4-FFF2-40B4-BE49-F238E27FC236}">
                <a16:creationId xmlns:a16="http://schemas.microsoft.com/office/drawing/2014/main" id="{EABB2992-6D30-66C0-FD09-BD9D6DDBE7EF}"/>
              </a:ext>
            </a:extLst>
          </p:cNvPr>
          <p:cNvSpPr/>
          <p:nvPr/>
        </p:nvSpPr>
        <p:spPr>
          <a:xfrm>
            <a:off x="793790" y="4732404"/>
            <a:ext cx="6407456" cy="872141"/>
          </a:xfrm>
          <a:prstGeom prst="rect">
            <a:avLst/>
          </a:prstGeom>
          <a:noFill/>
          <a:ln/>
        </p:spPr>
        <p:txBody>
          <a:bodyPr wrap="none" lIns="0" tIns="0" rIns="0" bIns="0" rtlCol="0" anchor="t"/>
          <a:lstStyle/>
          <a:p>
            <a:pPr marL="0" indent="0" algn="l">
              <a:lnSpc>
                <a:spcPts val="1800"/>
              </a:lnSpc>
              <a:buNone/>
            </a:pPr>
            <a:endParaRPr lang="en-US" dirty="0">
              <a:latin typeface="Arial Narrow" panose="020B0606020202030204" pitchFamily="34" charset="0"/>
            </a:endParaRPr>
          </a:p>
        </p:txBody>
      </p:sp>
      <p:sp>
        <p:nvSpPr>
          <p:cNvPr id="16" name="Text 14">
            <a:extLst>
              <a:ext uri="{FF2B5EF4-FFF2-40B4-BE49-F238E27FC236}">
                <a16:creationId xmlns:a16="http://schemas.microsoft.com/office/drawing/2014/main" id="{F4913E33-32DC-BA4D-E782-B800144D14C0}"/>
              </a:ext>
            </a:extLst>
          </p:cNvPr>
          <p:cNvSpPr/>
          <p:nvPr/>
        </p:nvSpPr>
        <p:spPr>
          <a:xfrm>
            <a:off x="7477719" y="4902517"/>
            <a:ext cx="6407456" cy="872141"/>
          </a:xfrm>
          <a:prstGeom prst="rect">
            <a:avLst/>
          </a:prstGeom>
          <a:noFill/>
          <a:ln/>
        </p:spPr>
        <p:txBody>
          <a:bodyPr wrap="none" lIns="0" tIns="0" rIns="0" bIns="0" rtlCol="0" anchor="t"/>
          <a:lstStyle/>
          <a:p>
            <a:pPr marL="0" indent="0" algn="l">
              <a:lnSpc>
                <a:spcPts val="1800"/>
              </a:lnSpc>
              <a:buNone/>
            </a:pPr>
            <a:r>
              <a:rPr lang="en-US" dirty="0">
                <a:latin typeface="Arial Narrow" panose="020B0606020202030204" pitchFamily="34" charset="0"/>
                <a:ea typeface="Open Sans" pitchFamily="34" charset="-122"/>
                <a:cs typeface="Open Sans" pitchFamily="34" charset="-120"/>
              </a:rPr>
              <a:t>151,880</a:t>
            </a:r>
            <a:endParaRPr lang="en-US" dirty="0">
              <a:latin typeface="Arial Narrow" panose="020B0606020202030204" pitchFamily="34" charset="0"/>
            </a:endParaRPr>
          </a:p>
        </p:txBody>
      </p:sp>
      <p:pic>
        <p:nvPicPr>
          <p:cNvPr id="29" name="Picture 28" descr="Top Law Firm in Nigeria, Lagos &amp; Abuja // Banwo &amp; Ighodalo">
            <a:extLst>
              <a:ext uri="{FF2B5EF4-FFF2-40B4-BE49-F238E27FC236}">
                <a16:creationId xmlns:a16="http://schemas.microsoft.com/office/drawing/2014/main" id="{81E654F2-0114-754A-D562-BC279FBF5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839A195B-7051-7463-F1B7-D9E5C9BCF1E9}"/>
              </a:ext>
            </a:extLst>
          </p:cNvPr>
          <p:cNvGraphicFramePr>
            <a:graphicFrameLocks noGrp="1"/>
          </p:cNvGraphicFramePr>
          <p:nvPr>
            <p:extLst>
              <p:ext uri="{D42A27DB-BD31-4B8C-83A1-F6EECF244321}">
                <p14:modId xmlns:p14="http://schemas.microsoft.com/office/powerpoint/2010/main" val="1651013946"/>
              </p:ext>
            </p:extLst>
          </p:nvPr>
        </p:nvGraphicFramePr>
        <p:xfrm>
          <a:off x="644989" y="2350791"/>
          <a:ext cx="12167627" cy="4362744"/>
        </p:xfrm>
        <a:graphic>
          <a:graphicData uri="http://schemas.openxmlformats.org/drawingml/2006/table">
            <a:tbl>
              <a:tblPr firstRow="1" bandRow="1">
                <a:tableStyleId>{5C22544A-7EE6-4342-B048-85BDC9FD1C3A}</a:tableStyleId>
              </a:tblPr>
              <a:tblGrid>
                <a:gridCol w="3629556">
                  <a:extLst>
                    <a:ext uri="{9D8B030D-6E8A-4147-A177-3AD203B41FA5}">
                      <a16:colId xmlns:a16="http://schemas.microsoft.com/office/drawing/2014/main" val="2789007262"/>
                    </a:ext>
                  </a:extLst>
                </a:gridCol>
                <a:gridCol w="2974554">
                  <a:extLst>
                    <a:ext uri="{9D8B030D-6E8A-4147-A177-3AD203B41FA5}">
                      <a16:colId xmlns:a16="http://schemas.microsoft.com/office/drawing/2014/main" val="906521494"/>
                    </a:ext>
                  </a:extLst>
                </a:gridCol>
                <a:gridCol w="2853368">
                  <a:extLst>
                    <a:ext uri="{9D8B030D-6E8A-4147-A177-3AD203B41FA5}">
                      <a16:colId xmlns:a16="http://schemas.microsoft.com/office/drawing/2014/main" val="4210258185"/>
                    </a:ext>
                  </a:extLst>
                </a:gridCol>
                <a:gridCol w="2710149">
                  <a:extLst>
                    <a:ext uri="{9D8B030D-6E8A-4147-A177-3AD203B41FA5}">
                      <a16:colId xmlns:a16="http://schemas.microsoft.com/office/drawing/2014/main" val="4186456623"/>
                    </a:ext>
                  </a:extLst>
                </a:gridCol>
              </a:tblGrid>
              <a:tr h="5248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Nature of Liability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Original Montreal Convention SDR Points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Revised SDR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(from December 28, 2019)</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Arial Narrow" panose="020B0606020202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Revised SDR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(from December 28, 2024)</a:t>
                      </a:r>
                    </a:p>
                  </a:txBody>
                  <a:tcPr/>
                </a:tc>
                <a:extLst>
                  <a:ext uri="{0D108BD9-81ED-4DB2-BD59-A6C34878D82A}">
                    <a16:rowId xmlns:a16="http://schemas.microsoft.com/office/drawing/2014/main" val="2682496686"/>
                  </a:ext>
                </a:extLst>
              </a:tr>
              <a:tr h="705144">
                <a:tc>
                  <a:txBody>
                    <a:bodyPr/>
                    <a:lstStyle/>
                    <a:p>
                      <a:r>
                        <a:rPr lang="en-US" b="1" dirty="0">
                          <a:latin typeface="Arial Narrow" panose="020B0606020202030204" pitchFamily="34" charset="0"/>
                        </a:rPr>
                        <a:t>Death or bodily injury </a:t>
                      </a:r>
                    </a:p>
                    <a:p>
                      <a:r>
                        <a:rPr lang="en-US" b="0" dirty="0">
                          <a:latin typeface="Arial Narrow" panose="020B0606020202030204" pitchFamily="34" charset="0"/>
                        </a:rPr>
                        <a:t>Articles 17(1) and 21</a:t>
                      </a:r>
                    </a:p>
                  </a:txBody>
                  <a:tcPr/>
                </a:tc>
                <a:tc>
                  <a:txBody>
                    <a:bodyPr/>
                    <a:lstStyle/>
                    <a:p>
                      <a:pPr algn="ctr"/>
                      <a:r>
                        <a:rPr lang="en-US" dirty="0">
                          <a:latin typeface="Arial Narrow" panose="020B0606020202030204" pitchFamily="34" charset="0"/>
                        </a:rPr>
                        <a:t>Not exceeding 100,000</a:t>
                      </a:r>
                    </a:p>
                  </a:txBody>
                  <a:tcPr/>
                </a:tc>
                <a:tc>
                  <a:txBody>
                    <a:bodyPr/>
                    <a:lstStyle/>
                    <a:p>
                      <a:pPr algn="ctr"/>
                      <a:r>
                        <a:rPr lang="en-US" dirty="0">
                          <a:latin typeface="Arial Narrow" panose="020B0606020202030204" pitchFamily="34" charset="0"/>
                        </a:rPr>
                        <a:t>Not exceeding 128,821</a:t>
                      </a:r>
                    </a:p>
                  </a:txBody>
                  <a:tcPr/>
                </a:tc>
                <a:tc>
                  <a:txBody>
                    <a:bodyPr/>
                    <a:lstStyle/>
                    <a:p>
                      <a:pPr algn="ctr"/>
                      <a:r>
                        <a:rPr lang="en-US" dirty="0">
                          <a:latin typeface="Arial Narrow" panose="020B0606020202030204" pitchFamily="34" charset="0"/>
                        </a:rPr>
                        <a:t>Not exceeding 151,880</a:t>
                      </a:r>
                    </a:p>
                  </a:txBody>
                  <a:tcPr/>
                </a:tc>
                <a:extLst>
                  <a:ext uri="{0D108BD9-81ED-4DB2-BD59-A6C34878D82A}">
                    <a16:rowId xmlns:a16="http://schemas.microsoft.com/office/drawing/2014/main" val="76137959"/>
                  </a:ext>
                </a:extLst>
              </a:tr>
              <a:tr h="7051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anose="020B0606020202030204" pitchFamily="34" charset="0"/>
                          <a:ea typeface="Open Sans" pitchFamily="34" charset="-122"/>
                          <a:cs typeface="Open Sans" pitchFamily="34" charset="-120"/>
                        </a:rPr>
                        <a:t>Damage to Baggage and Cargo, caused by Delay</a:t>
                      </a:r>
                      <a:endParaRPr lang="en-US" b="1"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Narrow" panose="020B0606020202030204" pitchFamily="34" charset="0"/>
                        </a:rPr>
                        <a:t>Articles 19 and 22(1) </a:t>
                      </a:r>
                    </a:p>
                  </a:txBody>
                  <a:tcPr/>
                </a:tc>
                <a:tc>
                  <a:txBody>
                    <a:bodyPr/>
                    <a:lstStyle/>
                    <a:p>
                      <a:pPr algn="ctr"/>
                      <a:r>
                        <a:rPr lang="en-US" dirty="0">
                          <a:latin typeface="Arial Narrow" panose="020B0606020202030204" pitchFamily="34" charset="0"/>
                        </a:rPr>
                        <a:t>Not exceeding 4,150</a:t>
                      </a:r>
                      <a:r>
                        <a:rPr lang="en-US" dirty="0"/>
                        <a:t> </a:t>
                      </a:r>
                      <a:endParaRPr lang="en-US" dirty="0">
                        <a:latin typeface="Arial Narrow" panose="020B0606020202030204" pitchFamily="34" charset="0"/>
                      </a:endParaRPr>
                    </a:p>
                  </a:txBody>
                  <a:tcPr/>
                </a:tc>
                <a:tc>
                  <a:txBody>
                    <a:bodyPr/>
                    <a:lstStyle/>
                    <a:p>
                      <a:pPr algn="ctr"/>
                      <a:r>
                        <a:rPr lang="en-US" dirty="0">
                          <a:latin typeface="Arial Narrow" panose="020B0606020202030204" pitchFamily="34" charset="0"/>
                        </a:rPr>
                        <a:t>Not exceeding 5,346</a:t>
                      </a:r>
                    </a:p>
                  </a:txBody>
                  <a:tcPr/>
                </a:tc>
                <a:tc>
                  <a:txBody>
                    <a:bodyPr/>
                    <a:lstStyle/>
                    <a:p>
                      <a:pPr algn="ctr"/>
                      <a:r>
                        <a:rPr lang="en-US" dirty="0">
                          <a:latin typeface="Arial Narrow" panose="020B0606020202030204" pitchFamily="34" charset="0"/>
                        </a:rPr>
                        <a:t>Not exceeding 6,303</a:t>
                      </a:r>
                      <a:r>
                        <a:rPr lang="en-US" dirty="0"/>
                        <a:t> </a:t>
                      </a:r>
                      <a:endParaRPr lang="en-US" dirty="0">
                        <a:latin typeface="Arial Narrow" panose="020B0606020202030204" pitchFamily="34" charset="0"/>
                      </a:endParaRPr>
                    </a:p>
                  </a:txBody>
                  <a:tcPr/>
                </a:tc>
                <a:extLst>
                  <a:ext uri="{0D108BD9-81ED-4DB2-BD59-A6C34878D82A}">
                    <a16:rowId xmlns:a16="http://schemas.microsoft.com/office/drawing/2014/main" val="2067816116"/>
                  </a:ext>
                </a:extLst>
              </a:tr>
              <a:tr h="7051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anose="020B0606020202030204" pitchFamily="34" charset="0"/>
                          <a:ea typeface="Open Sans" pitchFamily="34" charset="-122"/>
                          <a:cs typeface="Open Sans" pitchFamily="34" charset="-120"/>
                        </a:rPr>
                        <a:t>Damage caused to Baggage (without special declaration by Passenger)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Narrow" panose="020B0606020202030204" pitchFamily="34" charset="0"/>
                        </a:rPr>
                        <a:t>Articles 17 and 22(2)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Not exceeding 1,000</a:t>
                      </a:r>
                    </a:p>
                    <a:p>
                      <a:pPr algn="ctr"/>
                      <a:endParaRPr lang="en-US" dirty="0">
                        <a:latin typeface="Arial Narrow" panose="020B0606020202030204" pitchFamily="34" charset="0"/>
                      </a:endParaRPr>
                    </a:p>
                  </a:txBody>
                  <a:tcPr/>
                </a:tc>
                <a:tc>
                  <a:txBody>
                    <a:bodyPr/>
                    <a:lstStyle/>
                    <a:p>
                      <a:pPr algn="ctr"/>
                      <a:r>
                        <a:rPr lang="en-US" dirty="0">
                          <a:latin typeface="Arial Narrow" panose="020B0606020202030204" pitchFamily="34" charset="0"/>
                        </a:rPr>
                        <a:t>Not exceeding 1,288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Not exceeding 1,519</a:t>
                      </a:r>
                    </a:p>
                  </a:txBody>
                  <a:tcPr/>
                </a:tc>
                <a:extLst>
                  <a:ext uri="{0D108BD9-81ED-4DB2-BD59-A6C34878D82A}">
                    <a16:rowId xmlns:a16="http://schemas.microsoft.com/office/drawing/2014/main" val="437202319"/>
                  </a:ext>
                </a:extLst>
              </a:tr>
              <a:tr h="7051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anose="020B0606020202030204" pitchFamily="34" charset="0"/>
                          <a:ea typeface="Open Sans" pitchFamily="34" charset="-122"/>
                          <a:cs typeface="Open Sans" pitchFamily="34" charset="-120"/>
                        </a:rPr>
                        <a:t>Damage caused to Cargo</a:t>
                      </a:r>
                      <a:r>
                        <a:rPr lang="en-GB" b="1" dirty="0">
                          <a:latin typeface="Arial Narrow" panose="020B0606020202030204" pitchFamily="34" charset="0"/>
                          <a:ea typeface="Open Sans" pitchFamily="34" charset="-122"/>
                          <a:cs typeface="Open Sans" pitchFamily="34" charset="-120"/>
                        </a:rPr>
                        <a:t>(without special declaration by Consignor)</a:t>
                      </a:r>
                      <a:endParaRPr lang="en-US" b="1"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Narrow" panose="020B0606020202030204" pitchFamily="34" charset="0"/>
                        </a:rPr>
                        <a:t>Articles 18 and 22(3)</a:t>
                      </a:r>
                    </a:p>
                  </a:txBody>
                  <a:tcPr/>
                </a:tc>
                <a:tc>
                  <a:txBody>
                    <a:bodyPr/>
                    <a:lstStyle/>
                    <a:p>
                      <a:pPr algn="ctr"/>
                      <a:r>
                        <a:rPr lang="en-US" dirty="0">
                          <a:latin typeface="Arial Narrow" panose="020B0606020202030204" pitchFamily="34" charset="0"/>
                        </a:rPr>
                        <a:t>17 per </a:t>
                      </a:r>
                      <a:r>
                        <a:rPr lang="en-US" dirty="0" err="1">
                          <a:latin typeface="Arial Narrow" panose="020B0606020202030204" pitchFamily="34" charset="0"/>
                        </a:rPr>
                        <a:t>kilogramme</a:t>
                      </a:r>
                      <a:endParaRPr lang="en-US" dirty="0">
                        <a:latin typeface="Arial Narrow" panose="020B0606020202030204" pitchFamily="34" charset="0"/>
                      </a:endParaRPr>
                    </a:p>
                  </a:txBody>
                  <a:tcPr/>
                </a:tc>
                <a:tc>
                  <a:txBody>
                    <a:bodyPr/>
                    <a:lstStyle/>
                    <a:p>
                      <a:pPr algn="ctr"/>
                      <a:r>
                        <a:rPr lang="en-US" dirty="0">
                          <a:latin typeface="Arial Narrow" panose="020B0606020202030204" pitchFamily="34" charset="0"/>
                        </a:rPr>
                        <a:t>22 per </a:t>
                      </a:r>
                      <a:r>
                        <a:rPr lang="en-US" dirty="0" err="1">
                          <a:latin typeface="Arial Narrow" panose="020B0606020202030204" pitchFamily="34" charset="0"/>
                        </a:rPr>
                        <a:t>kilogramme</a:t>
                      </a:r>
                      <a:endParaRPr lang="en-US" dirty="0">
                        <a:latin typeface="Arial Narrow" panose="020B0606020202030204" pitchFamily="34" charset="0"/>
                      </a:endParaRPr>
                    </a:p>
                    <a:p>
                      <a:pPr algn="ctr"/>
                      <a:endParaRPr lang="en-US" dirty="0">
                        <a:latin typeface="Arial Narrow" panose="020B0606020202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Narrow" panose="020B0606020202030204" pitchFamily="34" charset="0"/>
                        </a:rPr>
                        <a:t>26 per </a:t>
                      </a:r>
                      <a:r>
                        <a:rPr lang="en-US" dirty="0" err="1">
                          <a:latin typeface="Arial Narrow" panose="020B0606020202030204" pitchFamily="34" charset="0"/>
                        </a:rPr>
                        <a:t>kilogramme</a:t>
                      </a:r>
                      <a:endParaRPr lang="en-US" dirty="0">
                        <a:latin typeface="Arial Narrow" panose="020B0606020202030204" pitchFamily="34" charset="0"/>
                      </a:endParaRPr>
                    </a:p>
                    <a:p>
                      <a:pPr algn="ctr"/>
                      <a:endParaRPr lang="en-US" dirty="0">
                        <a:latin typeface="Arial Narrow" panose="020B0606020202030204" pitchFamily="34" charset="0"/>
                      </a:endParaRPr>
                    </a:p>
                  </a:txBody>
                  <a:tcPr/>
                </a:tc>
                <a:extLst>
                  <a:ext uri="{0D108BD9-81ED-4DB2-BD59-A6C34878D82A}">
                    <a16:rowId xmlns:a16="http://schemas.microsoft.com/office/drawing/2014/main" val="252517203"/>
                  </a:ext>
                </a:extLst>
              </a:tr>
            </a:tbl>
          </a:graphicData>
        </a:graphic>
      </p:graphicFrame>
      <p:sp>
        <p:nvSpPr>
          <p:cNvPr id="9" name="Text 5">
            <a:extLst>
              <a:ext uri="{FF2B5EF4-FFF2-40B4-BE49-F238E27FC236}">
                <a16:creationId xmlns:a16="http://schemas.microsoft.com/office/drawing/2014/main" id="{28B4F825-058A-663E-8103-84209589D89A}"/>
              </a:ext>
            </a:extLst>
          </p:cNvPr>
          <p:cNvSpPr/>
          <p:nvPr/>
        </p:nvSpPr>
        <p:spPr>
          <a:xfrm>
            <a:off x="1417707" y="7011349"/>
            <a:ext cx="12019160" cy="1135601"/>
          </a:xfrm>
          <a:prstGeom prst="rect">
            <a:avLst/>
          </a:prstGeom>
          <a:noFill/>
          <a:ln/>
        </p:spPr>
        <p:txBody>
          <a:bodyPr wrap="none" lIns="0" tIns="0" rIns="0" bIns="0" rtlCol="0" anchor="t"/>
          <a:lstStyle/>
          <a:p>
            <a:pPr marL="0" indent="0" algn="l">
              <a:lnSpc>
                <a:spcPts val="2300"/>
              </a:lnSpc>
              <a:buNone/>
            </a:pPr>
            <a:endParaRPr lang="en-US" sz="2000" dirty="0">
              <a:latin typeface="Arial Narrow" panose="020B0606020202030204" pitchFamily="34" charset="0"/>
            </a:endParaRPr>
          </a:p>
        </p:txBody>
      </p:sp>
      <p:sp>
        <p:nvSpPr>
          <p:cNvPr id="31" name="TextBox 30">
            <a:extLst>
              <a:ext uri="{FF2B5EF4-FFF2-40B4-BE49-F238E27FC236}">
                <a16:creationId xmlns:a16="http://schemas.microsoft.com/office/drawing/2014/main" id="{3D498441-45F0-781E-83A2-748F9EA9C703}"/>
              </a:ext>
            </a:extLst>
          </p:cNvPr>
          <p:cNvSpPr txBox="1"/>
          <p:nvPr/>
        </p:nvSpPr>
        <p:spPr>
          <a:xfrm>
            <a:off x="401579" y="7012954"/>
            <a:ext cx="12544600" cy="923330"/>
          </a:xfrm>
          <a:prstGeom prst="rect">
            <a:avLst/>
          </a:prstGeom>
          <a:noFill/>
        </p:spPr>
        <p:txBody>
          <a:bodyPr wrap="square">
            <a:spAutoFit/>
          </a:bodyPr>
          <a:lstStyle/>
          <a:p>
            <a:pPr algn="just"/>
            <a:r>
              <a:rPr lang="en-US" b="1" dirty="0">
                <a:solidFill>
                  <a:srgbClr val="C00000"/>
                </a:solidFill>
                <a:latin typeface="Arial Narrow" panose="020B0606020202030204" pitchFamily="34" charset="0"/>
              </a:rPr>
              <a:t>The liability limits above shall not apply where – (1) death, bodily injury, loss, damage, or delay results from an act or omission of the carrier or its servants or agents committed intentionally, or recklessly with knowledge that such damage would likely occur; and (2) where there is special declaration by the Passenger/ Consignor.  In such instance, the passenger is entitled to claim above the prescribed limits. </a:t>
            </a:r>
          </a:p>
        </p:txBody>
      </p:sp>
      <p:graphicFrame>
        <p:nvGraphicFramePr>
          <p:cNvPr id="32" name="Table 31">
            <a:extLst>
              <a:ext uri="{FF2B5EF4-FFF2-40B4-BE49-F238E27FC236}">
                <a16:creationId xmlns:a16="http://schemas.microsoft.com/office/drawing/2014/main" id="{EE8D33F0-AB55-4933-7ECC-BDB685508AEB}"/>
              </a:ext>
            </a:extLst>
          </p:cNvPr>
          <p:cNvGraphicFramePr>
            <a:graphicFrameLocks noGrp="1"/>
          </p:cNvGraphicFramePr>
          <p:nvPr>
            <p:extLst>
              <p:ext uri="{D42A27DB-BD31-4B8C-83A1-F6EECF244321}">
                <p14:modId xmlns:p14="http://schemas.microsoft.com/office/powerpoint/2010/main" val="4251004710"/>
              </p:ext>
            </p:extLst>
          </p:nvPr>
        </p:nvGraphicFramePr>
        <p:xfrm>
          <a:off x="11130482" y="1353310"/>
          <a:ext cx="2369655" cy="872142"/>
        </p:xfrm>
        <a:graphic>
          <a:graphicData uri="http://schemas.openxmlformats.org/drawingml/2006/table">
            <a:tbl>
              <a:tblPr/>
              <a:tblGrid>
                <a:gridCol w="952829">
                  <a:extLst>
                    <a:ext uri="{9D8B030D-6E8A-4147-A177-3AD203B41FA5}">
                      <a16:colId xmlns:a16="http://schemas.microsoft.com/office/drawing/2014/main" val="785510530"/>
                    </a:ext>
                  </a:extLst>
                </a:gridCol>
                <a:gridCol w="208280">
                  <a:extLst>
                    <a:ext uri="{9D8B030D-6E8A-4147-A177-3AD203B41FA5}">
                      <a16:colId xmlns:a16="http://schemas.microsoft.com/office/drawing/2014/main" val="4284865218"/>
                    </a:ext>
                  </a:extLst>
                </a:gridCol>
                <a:gridCol w="1208546">
                  <a:extLst>
                    <a:ext uri="{9D8B030D-6E8A-4147-A177-3AD203B41FA5}">
                      <a16:colId xmlns:a16="http://schemas.microsoft.com/office/drawing/2014/main" val="2192807482"/>
                    </a:ext>
                  </a:extLst>
                </a:gridCol>
              </a:tblGrid>
              <a:tr h="872142">
                <a:tc>
                  <a:txBody>
                    <a:bodyPr/>
                    <a:lstStyle/>
                    <a:p>
                      <a:pPr algn="r">
                        <a:lnSpc>
                          <a:spcPts val="1650"/>
                        </a:lnSpc>
                        <a:buNone/>
                      </a:pPr>
                      <a:r>
                        <a:rPr lang="en-US" sz="2000" b="1" dirty="0">
                          <a:solidFill>
                            <a:schemeClr val="accent6">
                              <a:lumMod val="75000"/>
                            </a:schemeClr>
                          </a:solidFill>
                          <a:effectLst/>
                          <a:latin typeface="Arial Narrow" panose="020B0606020202030204" pitchFamily="34" charset="0"/>
                        </a:rPr>
                        <a:t>1</a:t>
                      </a:r>
                      <a:r>
                        <a:rPr lang="en-US" sz="2000" dirty="0">
                          <a:solidFill>
                            <a:schemeClr val="accent6">
                              <a:lumMod val="75000"/>
                            </a:schemeClr>
                          </a:solidFill>
                          <a:effectLst/>
                          <a:latin typeface="Arial Narrow" panose="020B0606020202030204" pitchFamily="34" charset="0"/>
                        </a:rPr>
                        <a:t> </a:t>
                      </a:r>
                      <a:r>
                        <a:rPr lang="en-US" sz="2000" b="1" dirty="0">
                          <a:solidFill>
                            <a:schemeClr val="accent6">
                              <a:lumMod val="75000"/>
                            </a:schemeClr>
                          </a:solidFill>
                          <a:effectLst/>
                          <a:latin typeface="Arial Narrow" panose="020B0606020202030204" pitchFamily="34" charset="0"/>
                        </a:rPr>
                        <a:t>SDR</a:t>
                      </a:r>
                      <a:endParaRPr lang="en-US" sz="2000" dirty="0">
                        <a:solidFill>
                          <a:schemeClr val="accent6">
                            <a:lumMod val="75000"/>
                          </a:schemeClr>
                        </a:solidFill>
                        <a:effectLst/>
                        <a:latin typeface="Arial Narrow" panose="020B0606020202030204" pitchFamily="34" charset="0"/>
                      </a:endParaRPr>
                    </a:p>
                  </a:txBody>
                  <a:tcPr anchor="ctr">
                    <a:lnL>
                      <a:noFill/>
                    </a:lnL>
                    <a:lnR>
                      <a:noFill/>
                    </a:lnR>
                    <a:lnT>
                      <a:noFill/>
                    </a:lnT>
                    <a:lnB>
                      <a:noFill/>
                    </a:lnB>
                    <a:noFill/>
                  </a:tcPr>
                </a:tc>
                <a:tc>
                  <a:txBody>
                    <a:bodyPr/>
                    <a:lstStyle/>
                    <a:p>
                      <a:pPr algn="ctr" fontAlgn="ctr">
                        <a:lnSpc>
                          <a:spcPts val="2250"/>
                        </a:lnSpc>
                        <a:buNone/>
                      </a:pPr>
                      <a:r>
                        <a:rPr lang="en-US" sz="2000" dirty="0">
                          <a:solidFill>
                            <a:schemeClr val="accent6">
                              <a:lumMod val="75000"/>
                            </a:schemeClr>
                          </a:solidFill>
                          <a:effectLst/>
                          <a:latin typeface="Arial Narrow" panose="020B0606020202030204" pitchFamily="34" charset="0"/>
                        </a:rPr>
                        <a:t>=</a:t>
                      </a:r>
                    </a:p>
                  </a:txBody>
                  <a:tcPr anchor="ctr">
                    <a:lnL>
                      <a:noFill/>
                    </a:lnL>
                    <a:lnR>
                      <a:noFill/>
                    </a:lnR>
                    <a:lnT>
                      <a:noFill/>
                    </a:lnT>
                    <a:lnB>
                      <a:noFill/>
                    </a:lnB>
                    <a:noFill/>
                  </a:tcPr>
                </a:tc>
                <a:tc>
                  <a:txBody>
                    <a:bodyPr/>
                    <a:lstStyle/>
                    <a:p>
                      <a:pPr algn="l">
                        <a:lnSpc>
                          <a:spcPts val="1800"/>
                        </a:lnSpc>
                        <a:buNone/>
                      </a:pPr>
                      <a:r>
                        <a:rPr lang="en-US" sz="2000" b="1" dirty="0">
                          <a:solidFill>
                            <a:schemeClr val="accent6">
                              <a:lumMod val="75000"/>
                            </a:schemeClr>
                          </a:solidFill>
                          <a:effectLst/>
                          <a:latin typeface="Arial Narrow" panose="020B0606020202030204" pitchFamily="34" charset="0"/>
                        </a:rPr>
                        <a:t>US$1.37</a:t>
                      </a:r>
                      <a:endParaRPr lang="en-US" sz="2000" dirty="0">
                        <a:solidFill>
                          <a:schemeClr val="accent6">
                            <a:lumMod val="75000"/>
                          </a:schemeClr>
                        </a:solidFill>
                        <a:effectLst/>
                        <a:latin typeface="Arial Narrow" panose="020B0606020202030204" pitchFamily="34" charset="0"/>
                      </a:endParaRPr>
                    </a:p>
                  </a:txBody>
                  <a:tcPr anchor="ctr">
                    <a:lnL>
                      <a:noFill/>
                    </a:lnL>
                    <a:lnR>
                      <a:noFill/>
                    </a:lnR>
                    <a:lnT>
                      <a:noFill/>
                    </a:lnT>
                    <a:lnB>
                      <a:noFill/>
                    </a:lnB>
                    <a:noFill/>
                  </a:tcPr>
                </a:tc>
                <a:extLst>
                  <a:ext uri="{0D108BD9-81ED-4DB2-BD59-A6C34878D82A}">
                    <a16:rowId xmlns:a16="http://schemas.microsoft.com/office/drawing/2014/main" val="4010280625"/>
                  </a:ext>
                </a:extLst>
              </a:tr>
            </a:tbl>
          </a:graphicData>
        </a:graphic>
      </p:graphicFrame>
    </p:spTree>
    <p:extLst>
      <p:ext uri="{BB962C8B-B14F-4D97-AF65-F5344CB8AC3E}">
        <p14:creationId xmlns:p14="http://schemas.microsoft.com/office/powerpoint/2010/main" val="257628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F1A33-AB57-6C3C-6DEC-5567CFE8A260}"/>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68B07246-6FCB-270F-FF75-73E44AA38CD4}"/>
              </a:ext>
            </a:extLst>
          </p:cNvPr>
          <p:cNvSpPr/>
          <p:nvPr/>
        </p:nvSpPr>
        <p:spPr>
          <a:xfrm>
            <a:off x="889040" y="779740"/>
            <a:ext cx="654487" cy="182880"/>
          </a:xfrm>
          <a:prstGeom prst="rect">
            <a:avLst/>
          </a:prstGeom>
          <a:noFill/>
          <a:ln/>
        </p:spPr>
        <p:txBody>
          <a:bodyPr wrap="none" lIns="0" tIns="0" rIns="0" bIns="0" rtlCol="0" anchor="t"/>
          <a:lstStyle/>
          <a:p>
            <a:pPr marL="0" indent="0" algn="l">
              <a:lnSpc>
                <a:spcPts val="1400"/>
              </a:lnSpc>
              <a:buNone/>
            </a:pPr>
            <a:r>
              <a:rPr lang="en-US" sz="1000" b="1">
                <a:solidFill>
                  <a:schemeClr val="bg1"/>
                </a:solidFill>
                <a:latin typeface="Arial Narrow" panose="020B0606020202030204" pitchFamily="34" charset="0"/>
                <a:ea typeface="Open Sans" pitchFamily="34" charset="-122"/>
                <a:cs typeface="Open Sans" pitchFamily="34" charset="-120"/>
              </a:rPr>
              <a:t>CHAPTER 2</a:t>
            </a:r>
            <a:endParaRPr lang="en-US" sz="1000" b="1">
              <a:solidFill>
                <a:schemeClr val="bg1"/>
              </a:solidFill>
              <a:latin typeface="Arial Narrow" panose="020B0606020202030204" pitchFamily="34" charset="0"/>
            </a:endParaRPr>
          </a:p>
        </p:txBody>
      </p:sp>
      <p:sp>
        <p:nvSpPr>
          <p:cNvPr id="5" name="Text 3">
            <a:extLst>
              <a:ext uri="{FF2B5EF4-FFF2-40B4-BE49-F238E27FC236}">
                <a16:creationId xmlns:a16="http://schemas.microsoft.com/office/drawing/2014/main" id="{DBD01FF6-BD8D-18C8-4986-2845B37EC327}"/>
              </a:ext>
            </a:extLst>
          </p:cNvPr>
          <p:cNvSpPr/>
          <p:nvPr/>
        </p:nvSpPr>
        <p:spPr>
          <a:xfrm>
            <a:off x="2153299" y="962620"/>
            <a:ext cx="9429036" cy="496133"/>
          </a:xfrm>
          <a:prstGeom prst="rect">
            <a:avLst/>
          </a:prstGeom>
          <a:noFill/>
          <a:ln/>
        </p:spPr>
        <p:txBody>
          <a:bodyPr wrap="none" lIns="0" tIns="0" rIns="0" bIns="0" rtlCol="0" anchor="t"/>
          <a:lstStyle/>
          <a:p>
            <a:pPr marL="0" indent="0" algn="ctr">
              <a:lnSpc>
                <a:spcPts val="3900"/>
              </a:lnSpc>
              <a:buNone/>
            </a:pPr>
            <a:r>
              <a:rPr lang="en-US" sz="2400" b="1" dirty="0">
                <a:solidFill>
                  <a:srgbClr val="700000"/>
                </a:solidFill>
                <a:latin typeface="Arial Narrow" panose="020B0606020202030204" pitchFamily="34" charset="0"/>
                <a:ea typeface="Merriweather Bold" pitchFamily="34" charset="-122"/>
                <a:cs typeface="Merriweather Bold" pitchFamily="34" charset="-120"/>
              </a:rPr>
              <a:t>CLAIMS AND COMPENSATION UNDER THE MONTREAL CONVENTION</a:t>
            </a:r>
            <a:endParaRPr lang="en-US" sz="2400" dirty="0">
              <a:solidFill>
                <a:srgbClr val="700000"/>
              </a:solidFill>
              <a:latin typeface="Arial Narrow" panose="020B0606020202030204" pitchFamily="34" charset="0"/>
            </a:endParaRPr>
          </a:p>
        </p:txBody>
      </p:sp>
      <p:sp>
        <p:nvSpPr>
          <p:cNvPr id="6" name="Text 4">
            <a:extLst>
              <a:ext uri="{FF2B5EF4-FFF2-40B4-BE49-F238E27FC236}">
                <a16:creationId xmlns:a16="http://schemas.microsoft.com/office/drawing/2014/main" id="{1D2192D8-0D9D-330F-0AE1-ED8BF440CA32}"/>
              </a:ext>
            </a:extLst>
          </p:cNvPr>
          <p:cNvSpPr/>
          <p:nvPr/>
        </p:nvSpPr>
        <p:spPr>
          <a:xfrm>
            <a:off x="1697865" y="1722764"/>
            <a:ext cx="12258765" cy="5544216"/>
          </a:xfrm>
          <a:prstGeom prst="rect">
            <a:avLst/>
          </a:prstGeom>
          <a:noFill/>
          <a:ln/>
        </p:spPr>
        <p:txBody>
          <a:bodyPr wrap="square" lIns="0" tIns="0" rIns="0" bIns="0" rtlCol="0" anchor="t"/>
          <a:lstStyle/>
          <a:p>
            <a:pPr algn="just"/>
            <a:r>
              <a:rPr lang="en-US" sz="1700" dirty="0">
                <a:latin typeface="Arial Narrow" panose="020B0606020202030204" pitchFamily="34" charset="0"/>
              </a:rPr>
              <a:t> </a:t>
            </a:r>
            <a:r>
              <a:rPr lang="en-US" b="1" dirty="0">
                <a:latin typeface="Arial Narrow" panose="020B0606020202030204" pitchFamily="34" charset="0"/>
              </a:rPr>
              <a:t>Article 17(1) of the Convention </a:t>
            </a:r>
            <a:r>
              <a:rPr lang="en-US" dirty="0">
                <a:latin typeface="Arial Narrow" panose="020B0606020202030204" pitchFamily="34" charset="0"/>
              </a:rPr>
              <a:t>provides, in respect of </a:t>
            </a:r>
            <a:r>
              <a:rPr lang="en-US" b="1" u="sng" dirty="0">
                <a:latin typeface="Arial Narrow" panose="020B0606020202030204" pitchFamily="34" charset="0"/>
              </a:rPr>
              <a:t>carriage of passengers</a:t>
            </a:r>
            <a:r>
              <a:rPr lang="en-US" dirty="0">
                <a:latin typeface="Arial Narrow" panose="020B0606020202030204" pitchFamily="34" charset="0"/>
              </a:rPr>
              <a:t> that a carrier is </a:t>
            </a:r>
            <a:r>
              <a:rPr lang="en-US" dirty="0">
                <a:solidFill>
                  <a:srgbClr val="C00000"/>
                </a:solidFill>
                <a:latin typeface="Arial Narrow" panose="020B0606020202030204" pitchFamily="34" charset="0"/>
              </a:rPr>
              <a:t>liable for damage </a:t>
            </a:r>
            <a:r>
              <a:rPr lang="en-US" dirty="0">
                <a:latin typeface="Arial Narrow" panose="020B0606020202030204" pitchFamily="34" charset="0"/>
              </a:rPr>
              <a:t>sustained  in the event of the </a:t>
            </a:r>
            <a:r>
              <a:rPr lang="en-US" b="1" dirty="0">
                <a:solidFill>
                  <a:srgbClr val="C00000"/>
                </a:solidFill>
                <a:latin typeface="Arial Narrow" panose="020B0606020202030204" pitchFamily="34" charset="0"/>
              </a:rPr>
              <a:t>death or bodily injury </a:t>
            </a:r>
            <a:r>
              <a:rPr lang="en-US" dirty="0">
                <a:latin typeface="Arial Narrow" panose="020B0606020202030204" pitchFamily="34" charset="0"/>
              </a:rPr>
              <a:t>of a passenger, provided that the </a:t>
            </a:r>
            <a:r>
              <a:rPr lang="en-US" b="1" dirty="0">
                <a:solidFill>
                  <a:srgbClr val="C00000"/>
                </a:solidFill>
                <a:latin typeface="Arial Narrow" panose="020B0606020202030204" pitchFamily="34" charset="0"/>
              </a:rPr>
              <a:t>accident</a:t>
            </a:r>
            <a:r>
              <a:rPr lang="en-US" dirty="0">
                <a:solidFill>
                  <a:srgbClr val="C00000"/>
                </a:solidFill>
                <a:latin typeface="Arial Narrow" panose="020B0606020202030204" pitchFamily="34" charset="0"/>
              </a:rPr>
              <a:t> </a:t>
            </a:r>
            <a:r>
              <a:rPr lang="en-US" dirty="0">
                <a:latin typeface="Arial Narrow" panose="020B0606020202030204" pitchFamily="34" charset="0"/>
              </a:rPr>
              <a:t>which caused the death or injury occurred </a:t>
            </a:r>
            <a:r>
              <a:rPr lang="en-US" b="1" dirty="0">
                <a:solidFill>
                  <a:srgbClr val="C00000"/>
                </a:solidFill>
                <a:latin typeface="Arial Narrow" panose="020B0606020202030204" pitchFamily="34" charset="0"/>
              </a:rPr>
              <a:t>onboard the aircraft </a:t>
            </a:r>
            <a:r>
              <a:rPr lang="en-US" dirty="0">
                <a:latin typeface="Arial Narrow" panose="020B0606020202030204" pitchFamily="34" charset="0"/>
              </a:rPr>
              <a:t>or </a:t>
            </a:r>
            <a:r>
              <a:rPr lang="en-US" b="1" dirty="0">
                <a:solidFill>
                  <a:srgbClr val="C00000"/>
                </a:solidFill>
                <a:latin typeface="Arial Narrow" panose="020B0606020202030204" pitchFamily="34" charset="0"/>
              </a:rPr>
              <a:t>in the course of the operations of embarking or disembarking</a:t>
            </a:r>
            <a:r>
              <a:rPr lang="en-US" dirty="0">
                <a:latin typeface="Arial Narrow" panose="020B0606020202030204" pitchFamily="34" charset="0"/>
              </a:rPr>
              <a:t>. </a:t>
            </a:r>
          </a:p>
          <a:p>
            <a:pPr algn="just"/>
            <a:endParaRPr lang="en-US" dirty="0">
              <a:latin typeface="Arial Narrow" panose="020B0606020202030204" pitchFamily="34" charset="0"/>
            </a:endParaRPr>
          </a:p>
          <a:p>
            <a:pPr algn="just"/>
            <a:r>
              <a:rPr lang="en-US" dirty="0">
                <a:latin typeface="Arial Narrow" panose="020B0606020202030204" pitchFamily="34" charset="0"/>
              </a:rPr>
              <a:t>The air carrier is liable for damages sustained in case of death or bodily injury of a passenger if the </a:t>
            </a:r>
            <a:r>
              <a:rPr lang="en-US" b="1" u="sng" dirty="0">
                <a:latin typeface="Arial Narrow" panose="020B0606020202030204" pitchFamily="34" charset="0"/>
              </a:rPr>
              <a:t>aviation accident </a:t>
            </a:r>
            <a:r>
              <a:rPr lang="en-US" dirty="0">
                <a:latin typeface="Arial Narrow" panose="020B0606020202030204" pitchFamily="34" charset="0"/>
              </a:rPr>
              <a:t>causing the injury occurred on board the aircraft or during embarkation or disembarkation.  </a:t>
            </a:r>
            <a:r>
              <a:rPr lang="en-US" b="1" dirty="0">
                <a:latin typeface="Arial Narrow" panose="020B0606020202030204" pitchFamily="34" charset="0"/>
              </a:rPr>
              <a:t>For a claim to succeed under the Montreal Convention, there must first be an aviation accident</a:t>
            </a:r>
            <a:r>
              <a:rPr lang="en-US" dirty="0">
                <a:latin typeface="Arial Narrow" panose="020B0606020202030204" pitchFamily="34" charset="0"/>
              </a:rPr>
              <a:t>. An accident under the Montreal Convention has been defined as an unexpected or unusual event external to the passenger. Courts have consistently held that a health-related or natural condition such as a heart attack caused purely by internal medical issues does not qualify as an "accident" under Article 17(1) of the Convention. </a:t>
            </a:r>
          </a:p>
          <a:p>
            <a:pPr algn="just"/>
            <a:endParaRPr lang="en-US" dirty="0">
              <a:latin typeface="Arial Narrow" panose="020B0606020202030204" pitchFamily="34" charset="0"/>
            </a:endParaRPr>
          </a:p>
          <a:p>
            <a:pPr algn="just"/>
            <a:r>
              <a:rPr lang="en-US" dirty="0">
                <a:latin typeface="Arial Narrow" panose="020B0606020202030204" pitchFamily="34" charset="0"/>
              </a:rPr>
              <a:t>If, however, the injury, loss or damage can be shown to have been triggered or worsened by an external aviation-related event (e.g., crew failure to respond, lack of basic medical equipment, or delay in emergency landing), then a claim under the Convention may succeed. This was restated in the case of </a:t>
            </a:r>
            <a:r>
              <a:rPr lang="en-US" b="1" i="1" dirty="0">
                <a:latin typeface="Arial Narrow" panose="020B0606020202030204" pitchFamily="34" charset="0"/>
              </a:rPr>
              <a:t>Air France v. Saks </a:t>
            </a:r>
            <a:r>
              <a:rPr lang="en-US" dirty="0">
                <a:latin typeface="Arial Narrow" panose="020B0606020202030204" pitchFamily="34" charset="0"/>
              </a:rPr>
              <a:t>(U.S. Supreme Court), </a:t>
            </a:r>
            <a:r>
              <a:rPr lang="en-US" b="1" i="1" dirty="0" err="1">
                <a:latin typeface="Arial Narrow" panose="020B0606020202030204" pitchFamily="34" charset="0"/>
              </a:rPr>
              <a:t>Anibaba</a:t>
            </a:r>
            <a:r>
              <a:rPr lang="en-US" b="1" i="1" dirty="0">
                <a:latin typeface="Arial Narrow" panose="020B0606020202030204" pitchFamily="34" charset="0"/>
              </a:rPr>
              <a:t> v. Dana Airlines Ltd </a:t>
            </a:r>
            <a:r>
              <a:rPr lang="en-US" dirty="0">
                <a:latin typeface="Arial Narrow" panose="020B0606020202030204" pitchFamily="34" charset="0"/>
              </a:rPr>
              <a:t>(Nigeria’s Supreme Court)</a:t>
            </a:r>
            <a:r>
              <a:rPr lang="en-US" i="1" dirty="0">
                <a:latin typeface="Arial Narrow" panose="020B0606020202030204" pitchFamily="34" charset="0"/>
              </a:rPr>
              <a:t>, </a:t>
            </a:r>
            <a:r>
              <a:rPr lang="en-US" dirty="0">
                <a:latin typeface="Arial Narrow" panose="020B0606020202030204" pitchFamily="34" charset="0"/>
              </a:rPr>
              <a:t>and </a:t>
            </a:r>
            <a:r>
              <a:rPr lang="en-US" b="1" i="1" dirty="0">
                <a:latin typeface="Arial Narrow" panose="020B0606020202030204" pitchFamily="34" charset="0"/>
              </a:rPr>
              <a:t>Safa v. Lufthansa </a:t>
            </a:r>
            <a:r>
              <a:rPr lang="en-US" dirty="0">
                <a:latin typeface="Arial Narrow" panose="020B0606020202030204" pitchFamily="34" charset="0"/>
              </a:rPr>
              <a:t>(UAE Courts), </a:t>
            </a:r>
          </a:p>
          <a:p>
            <a:pPr lvl="1" algn="just"/>
            <a:endParaRPr lang="en-US" dirty="0">
              <a:latin typeface="Arial Narrow" panose="020B0606020202030204" pitchFamily="34" charset="0"/>
            </a:endParaRPr>
          </a:p>
          <a:p>
            <a:pPr lvl="1" algn="just"/>
            <a:endParaRPr lang="en-US" dirty="0">
              <a:latin typeface="Arial Narrow" panose="020B0606020202030204" pitchFamily="34" charset="0"/>
            </a:endParaRPr>
          </a:p>
          <a:p>
            <a:pPr lvl="1" algn="just"/>
            <a:endParaRPr lang="en-US" sz="1700" dirty="0">
              <a:latin typeface="Arial Narrow" panose="020B0606020202030204" pitchFamily="34" charset="0"/>
            </a:endParaRPr>
          </a:p>
          <a:p>
            <a:pPr lvl="1"/>
            <a:endParaRPr lang="en-US" sz="1700" dirty="0">
              <a:latin typeface="Arial Narrow" panose="020B0606020202030204" pitchFamily="34" charset="0"/>
            </a:endParaRPr>
          </a:p>
        </p:txBody>
      </p:sp>
      <p:sp>
        <p:nvSpPr>
          <p:cNvPr id="10" name="Shape 8">
            <a:extLst>
              <a:ext uri="{FF2B5EF4-FFF2-40B4-BE49-F238E27FC236}">
                <a16:creationId xmlns:a16="http://schemas.microsoft.com/office/drawing/2014/main" id="{248CD2D9-0FF5-D488-AFFC-59F2E92122B5}"/>
              </a:ext>
            </a:extLst>
          </p:cNvPr>
          <p:cNvSpPr/>
          <p:nvPr/>
        </p:nvSpPr>
        <p:spPr>
          <a:xfrm>
            <a:off x="793790" y="4037743"/>
            <a:ext cx="13230435" cy="3256479"/>
          </a:xfrm>
          <a:prstGeom prst="roundRect">
            <a:avLst>
              <a:gd name="adj" fmla="val 3340"/>
            </a:avLst>
          </a:prstGeom>
          <a:noFill/>
          <a:ln w="7620">
            <a:solidFill>
              <a:srgbClr val="000000">
                <a:alpha val="8000"/>
              </a:srgbClr>
            </a:solidFill>
            <a:prstDash val="solid"/>
          </a:ln>
        </p:spPr>
        <p:txBody>
          <a:bodyPr/>
          <a:lstStyle/>
          <a:p>
            <a:endParaRPr lang="en-NG" sz="2000">
              <a:latin typeface="Arial Narrow" panose="020B0606020202030204" pitchFamily="34" charset="0"/>
            </a:endParaRPr>
          </a:p>
        </p:txBody>
      </p:sp>
      <p:pic>
        <p:nvPicPr>
          <p:cNvPr id="29" name="Picture 28" descr="Top Law Firm in Nigeria, Lagos &amp; Abuja // Banwo &amp; Ighodalo">
            <a:extLst>
              <a:ext uri="{FF2B5EF4-FFF2-40B4-BE49-F238E27FC236}">
                <a16:creationId xmlns:a16="http://schemas.microsoft.com/office/drawing/2014/main" id="{10F7AA91-9852-0B6D-D60E-0EF19225C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335" y="403901"/>
            <a:ext cx="2114550" cy="643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4">
            <a:extLst>
              <a:ext uri="{FF2B5EF4-FFF2-40B4-BE49-F238E27FC236}">
                <a16:creationId xmlns:a16="http://schemas.microsoft.com/office/drawing/2014/main" id="{E9EA7254-8417-52DF-66D3-8861CFC9E6F5}"/>
              </a:ext>
            </a:extLst>
          </p:cNvPr>
          <p:cNvSpPr/>
          <p:nvPr/>
        </p:nvSpPr>
        <p:spPr>
          <a:xfrm>
            <a:off x="1697865" y="5897339"/>
            <a:ext cx="12258766" cy="1512318"/>
          </a:xfrm>
          <a:prstGeom prst="rect">
            <a:avLst/>
          </a:prstGeom>
          <a:noFill/>
          <a:ln/>
        </p:spPr>
        <p:txBody>
          <a:bodyPr wrap="square" lIns="0" tIns="0" rIns="0" bIns="0" rtlCol="0" anchor="t"/>
          <a:lstStyle/>
          <a:p>
            <a:pPr algn="just"/>
            <a:r>
              <a:rPr lang="en-US" dirty="0">
                <a:latin typeface="Arial Narrow" panose="020B0606020202030204" pitchFamily="34" charset="0"/>
              </a:rPr>
              <a:t>In </a:t>
            </a:r>
            <a:r>
              <a:rPr lang="en-US" b="1" dirty="0">
                <a:latin typeface="Arial Narrow" panose="020B0606020202030204" pitchFamily="34" charset="0"/>
              </a:rPr>
              <a:t>Krys v. Lufthansa German Airlines</a:t>
            </a:r>
            <a:r>
              <a:rPr lang="en-US" dirty="0">
                <a:latin typeface="Arial Narrow" panose="020B0606020202030204" pitchFamily="34" charset="0"/>
              </a:rPr>
              <a:t>, a passenger suffered a heart attack on a trans-</a:t>
            </a:r>
            <a:r>
              <a:rPr lang="en-US" dirty="0" err="1">
                <a:latin typeface="Arial Narrow" panose="020B0606020202030204" pitchFamily="34" charset="0"/>
              </a:rPr>
              <a:t>atlantic</a:t>
            </a:r>
            <a:r>
              <a:rPr lang="en-US" dirty="0">
                <a:latin typeface="Arial Narrow" panose="020B0606020202030204" pitchFamily="34" charset="0"/>
              </a:rPr>
              <a:t> flight from Miami to Frankfurt and sued Lufthansa for damages, arguing that the airline worsened his condition by failing to divert the aircraft so he could receive immediate medical treatment. The Court held that the heart attack was not caused by an unusual or unexpected external event and therefore did not amount to an “accident”. However, the airline was found negligent for failing to follow procedures and divert the flight despite signs of a heart attack, and damages of </a:t>
            </a:r>
            <a:r>
              <a:rPr lang="en-US" b="1" dirty="0">
                <a:latin typeface="Arial Narrow" panose="020B0606020202030204" pitchFamily="34" charset="0"/>
              </a:rPr>
              <a:t>$2.4 million</a:t>
            </a:r>
            <a:r>
              <a:rPr lang="en-US" dirty="0">
                <a:latin typeface="Arial Narrow" panose="020B0606020202030204" pitchFamily="34" charset="0"/>
              </a:rPr>
              <a:t> were upheld ($1.8 million to Krys and $600,000 to his wife).</a:t>
            </a:r>
          </a:p>
          <a:p>
            <a:pPr lvl="1" algn="just"/>
            <a:endParaRPr lang="en-US" sz="2000" dirty="0">
              <a:latin typeface="Arial Narrow" panose="020B0606020202030204" pitchFamily="34" charset="0"/>
            </a:endParaRPr>
          </a:p>
          <a:p>
            <a:pPr lvl="1" algn="just"/>
            <a:endParaRPr lang="en-US" sz="2000" dirty="0">
              <a:latin typeface="Arial Narrow" panose="020B0606020202030204" pitchFamily="34" charset="0"/>
            </a:endParaRPr>
          </a:p>
          <a:p>
            <a:pPr lvl="1" algn="just"/>
            <a:endParaRPr lang="en-US" sz="2000" dirty="0">
              <a:latin typeface="Arial Narrow" panose="020B0606020202030204" pitchFamily="34" charset="0"/>
            </a:endParaRPr>
          </a:p>
          <a:p>
            <a:pPr lvl="1" algn="just"/>
            <a:endParaRPr lang="en-US" sz="2000" dirty="0">
              <a:latin typeface="Arial Narrow" panose="020B0606020202030204" pitchFamily="34" charset="0"/>
            </a:endParaRPr>
          </a:p>
          <a:p>
            <a:pPr lvl="1"/>
            <a:endParaRPr lang="en-US" sz="2000" dirty="0">
              <a:latin typeface="Arial Narrow" panose="020B0606020202030204" pitchFamily="34" charset="0"/>
            </a:endParaRPr>
          </a:p>
        </p:txBody>
      </p:sp>
      <p:sp>
        <p:nvSpPr>
          <p:cNvPr id="14" name="Oval 13">
            <a:extLst>
              <a:ext uri="{FF2B5EF4-FFF2-40B4-BE49-F238E27FC236}">
                <a16:creationId xmlns:a16="http://schemas.microsoft.com/office/drawing/2014/main" id="{AE37163A-C912-F629-07CF-05235DD87AC0}"/>
              </a:ext>
            </a:extLst>
          </p:cNvPr>
          <p:cNvSpPr/>
          <p:nvPr/>
        </p:nvSpPr>
        <p:spPr>
          <a:xfrm>
            <a:off x="304230" y="2186574"/>
            <a:ext cx="979120" cy="967601"/>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pic>
        <p:nvPicPr>
          <p:cNvPr id="15" name="Graphic 14" descr="Take Off with solid fill">
            <a:extLst>
              <a:ext uri="{FF2B5EF4-FFF2-40B4-BE49-F238E27FC236}">
                <a16:creationId xmlns:a16="http://schemas.microsoft.com/office/drawing/2014/main" id="{A2E27793-6978-668F-AA61-1C2266B2A7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168" y="2405807"/>
            <a:ext cx="563243" cy="563243"/>
          </a:xfrm>
          <a:prstGeom prst="rect">
            <a:avLst/>
          </a:prstGeom>
        </p:spPr>
      </p:pic>
      <p:sp>
        <p:nvSpPr>
          <p:cNvPr id="16" name="Oval 15">
            <a:extLst>
              <a:ext uri="{FF2B5EF4-FFF2-40B4-BE49-F238E27FC236}">
                <a16:creationId xmlns:a16="http://schemas.microsoft.com/office/drawing/2014/main" id="{9F696643-60D0-5209-A85F-948CD06ADA4B}"/>
              </a:ext>
            </a:extLst>
          </p:cNvPr>
          <p:cNvSpPr/>
          <p:nvPr/>
        </p:nvSpPr>
        <p:spPr>
          <a:xfrm>
            <a:off x="266708" y="4062158"/>
            <a:ext cx="979120" cy="967601"/>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pic>
        <p:nvPicPr>
          <p:cNvPr id="18" name="Graphic 17" descr="Take Off with solid fill">
            <a:extLst>
              <a:ext uri="{FF2B5EF4-FFF2-40B4-BE49-F238E27FC236}">
                <a16:creationId xmlns:a16="http://schemas.microsoft.com/office/drawing/2014/main" id="{732DCFDE-C648-1873-7E74-3C4D9047B5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646" y="4281391"/>
            <a:ext cx="563243" cy="563243"/>
          </a:xfrm>
          <a:prstGeom prst="rect">
            <a:avLst/>
          </a:prstGeom>
        </p:spPr>
      </p:pic>
      <p:sp>
        <p:nvSpPr>
          <p:cNvPr id="19" name="Oval 18">
            <a:extLst>
              <a:ext uri="{FF2B5EF4-FFF2-40B4-BE49-F238E27FC236}">
                <a16:creationId xmlns:a16="http://schemas.microsoft.com/office/drawing/2014/main" id="{6B062DE7-2088-D1D8-3F46-A20AEDE9399E}"/>
              </a:ext>
            </a:extLst>
          </p:cNvPr>
          <p:cNvSpPr/>
          <p:nvPr/>
        </p:nvSpPr>
        <p:spPr>
          <a:xfrm>
            <a:off x="266707" y="5728202"/>
            <a:ext cx="979120" cy="967601"/>
          </a:xfrm>
          <a:prstGeom prst="ellipse">
            <a:avLst/>
          </a:prstGeom>
          <a:gradFill flip="none" rotWithShape="1">
            <a:gsLst>
              <a:gs pos="0">
                <a:srgbClr val="700000">
                  <a:shade val="30000"/>
                  <a:satMod val="115000"/>
                </a:srgbClr>
              </a:gs>
              <a:gs pos="50000">
                <a:srgbClr val="700000">
                  <a:shade val="67500"/>
                  <a:satMod val="115000"/>
                </a:srgbClr>
              </a:gs>
              <a:gs pos="100000">
                <a:srgbClr val="700000">
                  <a:shade val="100000"/>
                  <a:satMod val="115000"/>
                </a:srgb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dirty="0"/>
          </a:p>
        </p:txBody>
      </p:sp>
      <p:pic>
        <p:nvPicPr>
          <p:cNvPr id="20" name="Graphic 19" descr="Take Off with solid fill">
            <a:extLst>
              <a:ext uri="{FF2B5EF4-FFF2-40B4-BE49-F238E27FC236}">
                <a16:creationId xmlns:a16="http://schemas.microsoft.com/office/drawing/2014/main" id="{FD5467BD-023F-3964-28A7-C8B114386B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645" y="5930380"/>
            <a:ext cx="563243" cy="563243"/>
          </a:xfrm>
          <a:prstGeom prst="rect">
            <a:avLst/>
          </a:prstGeom>
        </p:spPr>
      </p:pic>
    </p:spTree>
    <p:extLst>
      <p:ext uri="{BB962C8B-B14F-4D97-AF65-F5344CB8AC3E}">
        <p14:creationId xmlns:p14="http://schemas.microsoft.com/office/powerpoint/2010/main" val="2507736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1903</TotalTime>
  <Words>6691</Words>
  <Application>Microsoft Office PowerPoint</Application>
  <PresentationFormat>Custom</PresentationFormat>
  <Paragraphs>436</Paragraphs>
  <Slides>43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Aptos</vt:lpstr>
      <vt:lpstr>Arial Narrow</vt:lpstr>
      <vt:lpstr>Poppins</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Kehinde Ojuawo</dc:creator>
  <cp:lastModifiedBy>Banwo &amp; Ighodalo</cp:lastModifiedBy>
  <cp:revision>99</cp:revision>
  <dcterms:created xsi:type="dcterms:W3CDTF">2026-02-27T19:29:47Z</dcterms:created>
  <dcterms:modified xsi:type="dcterms:W3CDTF">2026-03-12T07:57:54Z</dcterms:modified>
</cp:coreProperties>
</file>