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70" r:id="rId11"/>
    <p:sldId id="269" r:id="rId12"/>
    <p:sldId id="265" r:id="rId13"/>
    <p:sldId id="266" r:id="rId14"/>
    <p:sldId id="267" r:id="rId15"/>
    <p:sldId id="268"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8" d="100"/>
          <a:sy n="108" d="100"/>
        </p:scale>
        <p:origin x="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4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137"/>
        </a:solidFill>
        <a:effectLst/>
      </p:bgPr>
    </p:bg>
    <p:spTree>
      <p:nvGrpSpPr>
        <p:cNvPr id="1" name=""/>
        <p:cNvGrpSpPr/>
        <p:nvPr/>
      </p:nvGrpSpPr>
      <p:grpSpPr>
        <a:xfrm>
          <a:off x="0" y="0"/>
          <a:ext cx="0" cy="0"/>
          <a:chOff x="0" y="0"/>
          <a:chExt cx="0" cy="0"/>
        </a:xfrm>
      </p:grpSpPr>
      <p:sp>
        <p:nvSpPr>
          <p:cNvPr id="2" name="Shape 0"/>
          <p:cNvSpPr/>
          <p:nvPr/>
        </p:nvSpPr>
        <p:spPr>
          <a:xfrm>
            <a:off x="5303520" y="-2011680"/>
            <a:ext cx="6858000" cy="6858000"/>
          </a:xfrm>
          <a:prstGeom prst="ellipse">
            <a:avLst/>
          </a:prstGeom>
          <a:solidFill>
            <a:srgbClr val="4A90D9">
              <a:alpha val="16000"/>
            </a:srgbClr>
          </a:solidFill>
          <a:ln w="12700">
            <a:solidFill>
              <a:srgbClr val="4A90D9">
                <a:alpha val="16000"/>
              </a:srgbClr>
            </a:solidFill>
            <a:prstDash val="solid"/>
          </a:ln>
        </p:spPr>
      </p:sp>
      <p:sp>
        <p:nvSpPr>
          <p:cNvPr id="3" name="Shape 1"/>
          <p:cNvSpPr/>
          <p:nvPr/>
        </p:nvSpPr>
        <p:spPr>
          <a:xfrm>
            <a:off x="6583680" y="-914400"/>
            <a:ext cx="4114800" cy="4114800"/>
          </a:xfrm>
          <a:prstGeom prst="ellipse">
            <a:avLst/>
          </a:prstGeom>
          <a:solidFill>
            <a:srgbClr val="5BA4CF">
              <a:alpha val="22000"/>
            </a:srgbClr>
          </a:solidFill>
          <a:ln w="12700">
            <a:solidFill>
              <a:srgbClr val="5BA4CF">
                <a:alpha val="22000"/>
              </a:srgbClr>
            </a:solidFill>
            <a:prstDash val="solid"/>
          </a:ln>
        </p:spPr>
      </p:sp>
      <p:sp>
        <p:nvSpPr>
          <p:cNvPr id="4" name="Shape 2"/>
          <p:cNvSpPr/>
          <p:nvPr/>
        </p:nvSpPr>
        <p:spPr>
          <a:xfrm>
            <a:off x="0" y="0"/>
            <a:ext cx="256032" cy="5143500"/>
          </a:xfrm>
          <a:prstGeom prst="rect">
            <a:avLst/>
          </a:prstGeom>
          <a:solidFill>
            <a:srgbClr val="4A90D9"/>
          </a:solidFill>
          <a:ln w="12700">
            <a:solidFill>
              <a:srgbClr val="4A90D9"/>
            </a:solidFill>
            <a:prstDash val="solid"/>
          </a:ln>
        </p:spPr>
      </p:sp>
      <p:sp>
        <p:nvSpPr>
          <p:cNvPr id="5" name="Shape 3"/>
          <p:cNvSpPr/>
          <p:nvPr/>
        </p:nvSpPr>
        <p:spPr>
          <a:xfrm>
            <a:off x="256032" y="0"/>
            <a:ext cx="91440" cy="5143500"/>
          </a:xfrm>
          <a:prstGeom prst="rect">
            <a:avLst/>
          </a:prstGeom>
          <a:solidFill>
            <a:srgbClr val="A8D4F0"/>
          </a:solidFill>
          <a:ln w="12700">
            <a:solidFill>
              <a:srgbClr val="A8D4F0"/>
            </a:solidFill>
            <a:prstDash val="solid"/>
          </a:ln>
        </p:spPr>
      </p:sp>
      <p:sp>
        <p:nvSpPr>
          <p:cNvPr id="6" name="Shape 4"/>
          <p:cNvSpPr/>
          <p:nvPr/>
        </p:nvSpPr>
        <p:spPr>
          <a:xfrm>
            <a:off x="0" y="4617720"/>
            <a:ext cx="9144000" cy="525780"/>
          </a:xfrm>
          <a:prstGeom prst="rect">
            <a:avLst/>
          </a:prstGeom>
          <a:solidFill>
            <a:srgbClr val="4A90D9"/>
          </a:solidFill>
          <a:ln w="12700">
            <a:solidFill>
              <a:srgbClr val="4A90D9"/>
            </a:solidFill>
            <a:prstDash val="solid"/>
          </a:ln>
        </p:spPr>
      </p:sp>
      <p:sp>
        <p:nvSpPr>
          <p:cNvPr id="7" name="Shape 5"/>
          <p:cNvSpPr/>
          <p:nvPr/>
        </p:nvSpPr>
        <p:spPr>
          <a:xfrm>
            <a:off x="0" y="4553712"/>
            <a:ext cx="9144000" cy="91440"/>
          </a:xfrm>
          <a:prstGeom prst="rect">
            <a:avLst/>
          </a:prstGeom>
          <a:solidFill>
            <a:srgbClr val="D4A017"/>
          </a:solidFill>
          <a:ln w="12700">
            <a:solidFill>
              <a:srgbClr val="D4A017"/>
            </a:solidFill>
            <a:prstDash val="solid"/>
          </a:ln>
        </p:spPr>
      </p:sp>
      <p:sp>
        <p:nvSpPr>
          <p:cNvPr id="8" name="Text 6"/>
          <p:cNvSpPr/>
          <p:nvPr/>
        </p:nvSpPr>
        <p:spPr>
          <a:xfrm>
            <a:off x="530352" y="347472"/>
            <a:ext cx="7772400" cy="274320"/>
          </a:xfrm>
          <a:prstGeom prst="rect">
            <a:avLst/>
          </a:prstGeom>
          <a:noFill/>
          <a:ln/>
        </p:spPr>
        <p:txBody>
          <a:bodyPr wrap="square" lIns="0" tIns="0" rIns="0" bIns="0" rtlCol="0" anchor="ctr"/>
          <a:lstStyle/>
          <a:p>
            <a:pPr marL="0" indent="0">
              <a:buNone/>
            </a:pPr>
            <a:r>
              <a:rPr lang="en-US" sz="1000" b="1" kern="0" spc="300" dirty="0">
                <a:solidFill>
                  <a:srgbClr val="D4A017"/>
                </a:solidFill>
                <a:latin typeface="Calibri" pitchFamily="34" charset="0"/>
                <a:ea typeface="Calibri" pitchFamily="34" charset="-122"/>
                <a:cs typeface="Calibri" pitchFamily="34" charset="-120"/>
              </a:rPr>
              <a:t>PRESENTED TO:</a:t>
            </a:r>
            <a:endParaRPr lang="en-US" sz="1000" dirty="0"/>
          </a:p>
        </p:txBody>
      </p:sp>
      <p:sp>
        <p:nvSpPr>
          <p:cNvPr id="9" name="Text 7"/>
          <p:cNvSpPr/>
          <p:nvPr/>
        </p:nvSpPr>
        <p:spPr>
          <a:xfrm>
            <a:off x="530352" y="603504"/>
            <a:ext cx="8046720" cy="347472"/>
          </a:xfrm>
          <a:prstGeom prst="rect">
            <a:avLst/>
          </a:prstGeom>
          <a:noFill/>
          <a:ln/>
        </p:spPr>
        <p:txBody>
          <a:bodyPr wrap="square" lIns="0" tIns="0" rIns="0" bIns="0" rtlCol="0" anchor="ctr"/>
          <a:lstStyle/>
          <a:p>
            <a:pPr marL="0" indent="0">
              <a:buNone/>
            </a:pPr>
            <a:r>
              <a:rPr lang="en-US" sz="1500" i="1" dirty="0">
                <a:solidFill>
                  <a:srgbClr val="C5DCF0"/>
                </a:solidFill>
                <a:latin typeface="Calibri" pitchFamily="34" charset="0"/>
                <a:ea typeface="Calibri" pitchFamily="34" charset="-122"/>
                <a:cs typeface="Calibri" pitchFamily="34" charset="-120"/>
              </a:rPr>
              <a:t>Honourable Minister of Aviation &amp; Aerospace Development</a:t>
            </a:r>
            <a:endParaRPr lang="en-US" sz="1500" dirty="0"/>
          </a:p>
        </p:txBody>
      </p:sp>
      <p:sp>
        <p:nvSpPr>
          <p:cNvPr id="10" name="Text 8"/>
          <p:cNvSpPr/>
          <p:nvPr/>
        </p:nvSpPr>
        <p:spPr>
          <a:xfrm>
            <a:off x="530352" y="914400"/>
            <a:ext cx="7772400" cy="475488"/>
          </a:xfrm>
          <a:prstGeom prst="rect">
            <a:avLst/>
          </a:prstGeom>
          <a:noFill/>
          <a:ln/>
        </p:spPr>
        <p:txBody>
          <a:bodyPr wrap="square" lIns="0" tIns="0" rIns="0" bIns="0" rtlCol="0" anchor="ctr"/>
          <a:lstStyle/>
          <a:p>
            <a:pPr marL="0" indent="0">
              <a:buNone/>
            </a:pPr>
            <a:r>
              <a:rPr lang="en-US" sz="2200" b="1" kern="0" spc="100" dirty="0">
                <a:solidFill>
                  <a:srgbClr val="D4A017"/>
                </a:solidFill>
                <a:latin typeface="Calibri" pitchFamily="34" charset="0"/>
                <a:ea typeface="Calibri" pitchFamily="34" charset="-122"/>
                <a:cs typeface="Calibri" pitchFamily="34" charset="-120"/>
              </a:rPr>
              <a:t>FESTUS KEYAMO, SAN</a:t>
            </a:r>
            <a:endParaRPr lang="en-US" sz="2200" dirty="0"/>
          </a:p>
        </p:txBody>
      </p:sp>
      <p:sp>
        <p:nvSpPr>
          <p:cNvPr id="11" name="Shape 9"/>
          <p:cNvSpPr/>
          <p:nvPr/>
        </p:nvSpPr>
        <p:spPr>
          <a:xfrm>
            <a:off x="530352" y="1463040"/>
            <a:ext cx="5943600" cy="54864"/>
          </a:xfrm>
          <a:prstGeom prst="rect">
            <a:avLst/>
          </a:prstGeom>
          <a:solidFill>
            <a:srgbClr val="4A90D9"/>
          </a:solidFill>
          <a:ln w="12700">
            <a:solidFill>
              <a:srgbClr val="4A90D9"/>
            </a:solidFill>
            <a:prstDash val="solid"/>
          </a:ln>
        </p:spPr>
      </p:sp>
      <p:sp>
        <p:nvSpPr>
          <p:cNvPr id="12" name="Text 10"/>
          <p:cNvSpPr/>
          <p:nvPr/>
        </p:nvSpPr>
        <p:spPr>
          <a:xfrm>
            <a:off x="530352" y="1600200"/>
            <a:ext cx="8321040" cy="749808"/>
          </a:xfrm>
          <a:prstGeom prst="rect">
            <a:avLst/>
          </a:prstGeom>
          <a:noFill/>
          <a:ln/>
        </p:spPr>
        <p:txBody>
          <a:bodyPr wrap="square" lIns="0" tIns="0" rIns="0" bIns="0" rtlCol="0" anchor="ctr"/>
          <a:lstStyle/>
          <a:p>
            <a:pPr marL="0" indent="0">
              <a:buNone/>
            </a:pPr>
            <a:r>
              <a:rPr lang="en-US" sz="4400" b="1" dirty="0">
                <a:solidFill>
                  <a:srgbClr val="FFFFFF"/>
                </a:solidFill>
                <a:latin typeface="Calibri" pitchFamily="34" charset="0"/>
                <a:ea typeface="Calibri" pitchFamily="34" charset="-122"/>
                <a:cs typeface="Calibri" pitchFamily="34" charset="-120"/>
              </a:rPr>
              <a:t>Aviation Consumer</a:t>
            </a:r>
            <a:endParaRPr lang="en-US" sz="4400" dirty="0"/>
          </a:p>
        </p:txBody>
      </p:sp>
      <p:sp>
        <p:nvSpPr>
          <p:cNvPr id="13" name="Text 11"/>
          <p:cNvSpPr/>
          <p:nvPr/>
        </p:nvSpPr>
        <p:spPr>
          <a:xfrm>
            <a:off x="530352" y="2304288"/>
            <a:ext cx="8321040" cy="749808"/>
          </a:xfrm>
          <a:prstGeom prst="rect">
            <a:avLst/>
          </a:prstGeom>
          <a:noFill/>
          <a:ln/>
        </p:spPr>
        <p:txBody>
          <a:bodyPr wrap="square" lIns="0" tIns="0" rIns="0" bIns="0" rtlCol="0" anchor="ctr"/>
          <a:lstStyle/>
          <a:p>
            <a:pPr marL="0" indent="0">
              <a:buNone/>
            </a:pPr>
            <a:r>
              <a:rPr lang="en-US" sz="4400" b="1" i="1" dirty="0">
                <a:solidFill>
                  <a:srgbClr val="5BA4CF"/>
                </a:solidFill>
                <a:latin typeface="Calibri" pitchFamily="34" charset="0"/>
                <a:ea typeface="Calibri" pitchFamily="34" charset="-122"/>
                <a:cs typeface="Calibri" pitchFamily="34" charset="-120"/>
              </a:rPr>
              <a:t>Protection</a:t>
            </a:r>
            <a:endParaRPr lang="en-US" sz="4400" dirty="0"/>
          </a:p>
        </p:txBody>
      </p:sp>
      <p:sp>
        <p:nvSpPr>
          <p:cNvPr id="14" name="Text 12"/>
          <p:cNvSpPr/>
          <p:nvPr/>
        </p:nvSpPr>
        <p:spPr>
          <a:xfrm>
            <a:off x="530352" y="3127248"/>
            <a:ext cx="8046720" cy="384048"/>
          </a:xfrm>
          <a:prstGeom prst="rect">
            <a:avLst/>
          </a:prstGeom>
          <a:noFill/>
          <a:ln/>
        </p:spPr>
        <p:txBody>
          <a:bodyPr wrap="square" lIns="0" tIns="0" rIns="0" bIns="0" rtlCol="0" anchor="ctr"/>
          <a:lstStyle/>
          <a:p>
            <a:pPr marL="0" indent="0">
              <a:buNone/>
            </a:pPr>
            <a:r>
              <a:rPr lang="en-US" sz="1400" dirty="0">
                <a:solidFill>
                  <a:srgbClr val="C5DCF0"/>
                </a:solidFill>
                <a:latin typeface="Calibri" pitchFamily="34" charset="0"/>
                <a:ea typeface="Calibri" pitchFamily="34" charset="-122"/>
                <a:cs typeface="Calibri" pitchFamily="34" charset="-120"/>
              </a:rPr>
              <a:t>Legal &amp; Regulatory Frameworks in Nigeria's Aviation Sector</a:t>
            </a:r>
            <a:endParaRPr lang="en-US" sz="1400" dirty="0"/>
          </a:p>
        </p:txBody>
      </p:sp>
      <p:sp>
        <p:nvSpPr>
          <p:cNvPr id="15" name="Text 13"/>
          <p:cNvSpPr/>
          <p:nvPr/>
        </p:nvSpPr>
        <p:spPr>
          <a:xfrm>
            <a:off x="530352" y="3520440"/>
            <a:ext cx="8046720" cy="320040"/>
          </a:xfrm>
          <a:prstGeom prst="rect">
            <a:avLst/>
          </a:prstGeom>
          <a:noFill/>
          <a:ln/>
        </p:spPr>
        <p:txBody>
          <a:bodyPr wrap="square" lIns="0" tIns="0" rIns="0" bIns="0" rtlCol="0" anchor="ctr"/>
          <a:lstStyle/>
          <a:p>
            <a:pPr marL="0" indent="0">
              <a:buNone/>
            </a:pPr>
            <a:r>
              <a:rPr lang="en-US" sz="1150" i="1" dirty="0">
                <a:solidFill>
                  <a:srgbClr val="A8D4F0"/>
                </a:solidFill>
                <a:latin typeface="Calibri" pitchFamily="34" charset="0"/>
                <a:ea typeface="Calibri" pitchFamily="34" charset="-122"/>
                <a:cs typeface="Calibri" pitchFamily="34" charset="-120"/>
              </a:rPr>
              <a:t>With Specific Reference to NCAR Part 19 Consumer Protection Regulations 2023</a:t>
            </a:r>
            <a:endParaRPr lang="en-US" sz="1150" dirty="0"/>
          </a:p>
        </p:txBody>
      </p:sp>
      <p:sp>
        <p:nvSpPr>
          <p:cNvPr id="16" name="Text 14"/>
          <p:cNvSpPr/>
          <p:nvPr/>
        </p:nvSpPr>
        <p:spPr>
          <a:xfrm>
            <a:off x="365760" y="4663440"/>
            <a:ext cx="8412480" cy="347472"/>
          </a:xfrm>
          <a:prstGeom prst="rect">
            <a:avLst/>
          </a:prstGeom>
          <a:noFill/>
          <a:ln/>
        </p:spPr>
        <p:txBody>
          <a:bodyPr wrap="square" lIns="0" tIns="0" rIns="0" bIns="0" rtlCol="0" anchor="ctr"/>
          <a:lstStyle/>
          <a:p>
            <a:pPr marL="0" indent="0" algn="ctr">
              <a:buNone/>
            </a:pPr>
            <a:r>
              <a:rPr lang="en-US" sz="950" dirty="0">
                <a:solidFill>
                  <a:srgbClr val="FFFFFF"/>
                </a:solidFill>
                <a:latin typeface="Calibri" pitchFamily="34" charset="0"/>
                <a:ea typeface="Calibri" pitchFamily="34" charset="-122"/>
                <a:cs typeface="Calibri" pitchFamily="34" charset="-120"/>
              </a:rPr>
              <a:t>Federal Ministry of Aviation &amp; Aerospace Development  |  Federal Republic of Nigeria</a:t>
            </a:r>
            <a:endParaRPr lang="en-US" sz="950" dirty="0"/>
          </a:p>
        </p:txBody>
      </p:sp>
      <p:pic>
        <p:nvPicPr>
          <p:cNvPr id="17" name="Image 0" descr="preencoded.png"/>
          <p:cNvPicPr>
            <a:picLocks noChangeAspect="1"/>
          </p:cNvPicPr>
          <p:nvPr/>
        </p:nvPicPr>
        <p:blipFill>
          <a:blip r:embed="rId3"/>
          <a:stretch>
            <a:fillRect/>
          </a:stretch>
        </p:blipFill>
        <p:spPr>
          <a:xfrm>
            <a:off x="7726680" y="1645920"/>
            <a:ext cx="11430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9CC5D320-1EAC-AA91-9D4A-C155A569A4E0}"/>
              </a:ext>
            </a:extLst>
          </p:cNvPr>
          <p:cNvPicPr>
            <a:picLocks noChangeAspect="1"/>
          </p:cNvPicPr>
          <p:nvPr/>
        </p:nvPicPr>
        <p:blipFill>
          <a:blip r:embed="rId2"/>
          <a:srcRect t="16022" b="-2473"/>
          <a:stretch>
            <a:fillRect/>
          </a:stretch>
        </p:blipFill>
        <p:spPr>
          <a:xfrm>
            <a:off x="101273" y="666627"/>
            <a:ext cx="8941453" cy="4105951"/>
          </a:xfrm>
          <a:prstGeom prst="rect">
            <a:avLst/>
          </a:prstGeom>
        </p:spPr>
      </p:pic>
    </p:spTree>
    <p:extLst>
      <p:ext uri="{BB962C8B-B14F-4D97-AF65-F5344CB8AC3E}">
        <p14:creationId xmlns:p14="http://schemas.microsoft.com/office/powerpoint/2010/main" val="221813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624EEC-F65A-0F44-9445-891C119F511C}"/>
              </a:ext>
            </a:extLst>
          </p:cNvPr>
          <p:cNvPicPr>
            <a:picLocks noChangeAspect="1"/>
          </p:cNvPicPr>
          <p:nvPr/>
        </p:nvPicPr>
        <p:blipFill>
          <a:blip r:embed="rId2"/>
          <a:stretch>
            <a:fillRect/>
          </a:stretch>
        </p:blipFill>
        <p:spPr>
          <a:xfrm>
            <a:off x="948137" y="112088"/>
            <a:ext cx="7153336" cy="5143500"/>
          </a:xfrm>
          <a:prstGeom prst="rect">
            <a:avLst/>
          </a:prstGeom>
        </p:spPr>
      </p:pic>
    </p:spTree>
    <p:extLst>
      <p:ext uri="{BB962C8B-B14F-4D97-AF65-F5344CB8AC3E}">
        <p14:creationId xmlns:p14="http://schemas.microsoft.com/office/powerpoint/2010/main" val="249679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2F8FE"/>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sp>
      <p:sp>
        <p:nvSpPr>
          <p:cNvPr id="3" name="Shape 1"/>
          <p:cNvSpPr/>
          <p:nvPr/>
        </p:nvSpPr>
        <p:spPr>
          <a:xfrm>
            <a:off x="0" y="1005840"/>
            <a:ext cx="9144000" cy="82296"/>
          </a:xfrm>
          <a:prstGeom prst="rect">
            <a:avLst/>
          </a:prstGeom>
          <a:solidFill>
            <a:srgbClr val="4A90D9"/>
          </a:solidFill>
          <a:ln w="12700">
            <a:solidFill>
              <a:srgbClr val="4A90D9"/>
            </a:solidFill>
            <a:prstDash val="solid"/>
          </a:ln>
        </p:spPr>
      </p:sp>
      <p:sp>
        <p:nvSpPr>
          <p:cNvPr id="4" name="Shape 2"/>
          <p:cNvSpPr/>
          <p:nvPr/>
        </p:nvSpPr>
        <p:spPr>
          <a:xfrm>
            <a:off x="0" y="0"/>
            <a:ext cx="256032" cy="1005840"/>
          </a:xfrm>
          <a:prstGeom prst="rect">
            <a:avLst/>
          </a:prstGeom>
          <a:solidFill>
            <a:srgbClr val="4A90D9"/>
          </a:solidFill>
          <a:ln w="12700">
            <a:solidFill>
              <a:srgbClr val="4A90D9"/>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07  |  International Standards &amp; Global Benchmarks</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70432"/>
            <a:ext cx="8595360" cy="1024128"/>
          </a:xfrm>
          <a:prstGeom prst="rect">
            <a:avLst/>
          </a:prstGeom>
          <a:solidFill>
            <a:srgbClr val="0D2137"/>
          </a:solidFill>
          <a:ln w="12700">
            <a:solidFill>
              <a:srgbClr val="0D2137"/>
            </a:solidFill>
            <a:prstDash val="solid"/>
          </a:ln>
          <a:effectLst>
            <a:outerShdw blurRad="127000" dist="38100" dir="8100000" algn="bl" rotWithShape="0">
              <a:srgbClr val="000000">
                <a:alpha val="10000"/>
              </a:srgbClr>
            </a:outerShdw>
          </a:effectLst>
        </p:spPr>
      </p:sp>
      <p:sp>
        <p:nvSpPr>
          <p:cNvPr id="8" name="Shape 5"/>
          <p:cNvSpPr/>
          <p:nvPr/>
        </p:nvSpPr>
        <p:spPr>
          <a:xfrm>
            <a:off x="274320" y="1170432"/>
            <a:ext cx="256032" cy="1024128"/>
          </a:xfrm>
          <a:prstGeom prst="rect">
            <a:avLst/>
          </a:prstGeom>
          <a:solidFill>
            <a:srgbClr val="4A90D9"/>
          </a:solidFill>
          <a:ln w="12700">
            <a:solidFill>
              <a:srgbClr val="4A90D9"/>
            </a:solidFill>
            <a:prstDash val="solid"/>
          </a:ln>
        </p:spPr>
      </p:sp>
      <p:sp>
        <p:nvSpPr>
          <p:cNvPr id="9" name="Text 6"/>
          <p:cNvSpPr/>
          <p:nvPr/>
        </p:nvSpPr>
        <p:spPr>
          <a:xfrm>
            <a:off x="658368" y="1225296"/>
            <a:ext cx="8046720" cy="329184"/>
          </a:xfrm>
          <a:prstGeom prst="rect">
            <a:avLst/>
          </a:prstGeom>
          <a:noFill/>
          <a:ln/>
        </p:spPr>
        <p:txBody>
          <a:bodyPr wrap="square" lIns="0" tIns="0" rIns="0" bIns="0" rtlCol="0" anchor="ctr"/>
          <a:lstStyle/>
          <a:p>
            <a:pPr marL="0" indent="0">
              <a:buNone/>
            </a:pPr>
            <a:r>
              <a:rPr lang="en-US" sz="1500" b="1" dirty="0">
                <a:solidFill>
                  <a:srgbClr val="D4A017"/>
                </a:solidFill>
                <a:latin typeface="Calibri" pitchFamily="34" charset="0"/>
                <a:ea typeface="Calibri" pitchFamily="34" charset="-122"/>
                <a:cs typeface="Calibri" pitchFamily="34" charset="-120"/>
              </a:rPr>
              <a:t>Montreal Convention 1999  (MC99)</a:t>
            </a:r>
            <a:endParaRPr lang="en-US" sz="1500" dirty="0"/>
          </a:p>
        </p:txBody>
      </p:sp>
      <p:sp>
        <p:nvSpPr>
          <p:cNvPr id="10" name="Text 7"/>
          <p:cNvSpPr/>
          <p:nvPr/>
        </p:nvSpPr>
        <p:spPr>
          <a:xfrm>
            <a:off x="658368" y="1572768"/>
            <a:ext cx="8229600" cy="530352"/>
          </a:xfrm>
          <a:prstGeom prst="rect">
            <a:avLst/>
          </a:prstGeom>
          <a:noFill/>
          <a:ln/>
        </p:spPr>
        <p:txBody>
          <a:bodyPr wrap="square" lIns="0" tIns="0" rIns="0" bIns="0" rtlCol="0" anchor="ctr"/>
          <a:lstStyle/>
          <a:p>
            <a:pPr marL="0" indent="0">
              <a:buNone/>
            </a:pPr>
            <a:r>
              <a:rPr lang="en-US" sz="1050" dirty="0">
                <a:solidFill>
                  <a:srgbClr val="C5DCF0"/>
                </a:solidFill>
                <a:latin typeface="Calibri" pitchFamily="34" charset="0"/>
                <a:ea typeface="Calibri" pitchFamily="34" charset="-122"/>
                <a:cs typeface="Calibri" pitchFamily="34" charset="-120"/>
              </a:rPr>
              <a:t>Nigeria is a party to MC99, which sets international liability limits for international carriage. MC99 governs compensation for death/injury, baggage loss/damage and flight delay on international routes — NIG. CARs Part 19 complements MC99 for domestic carriage and consumer rights not covered by the Convention.</a:t>
            </a:r>
            <a:endParaRPr lang="en-US" sz="1050" dirty="0"/>
          </a:p>
        </p:txBody>
      </p:sp>
      <p:sp>
        <p:nvSpPr>
          <p:cNvPr id="11" name="Shape 8"/>
          <p:cNvSpPr/>
          <p:nvPr/>
        </p:nvSpPr>
        <p:spPr>
          <a:xfrm>
            <a:off x="274320" y="2331720"/>
            <a:ext cx="2852928" cy="257860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12" name="Shape 9"/>
          <p:cNvSpPr/>
          <p:nvPr/>
        </p:nvSpPr>
        <p:spPr>
          <a:xfrm>
            <a:off x="274320" y="2331720"/>
            <a:ext cx="2852928" cy="658368"/>
          </a:xfrm>
          <a:prstGeom prst="rect">
            <a:avLst/>
          </a:prstGeom>
          <a:solidFill>
            <a:srgbClr val="4A90D9"/>
          </a:solidFill>
          <a:ln w="12700">
            <a:solidFill>
              <a:srgbClr val="4A90D9"/>
            </a:solidFill>
            <a:prstDash val="solid"/>
          </a:ln>
        </p:spPr>
      </p:sp>
      <p:sp>
        <p:nvSpPr>
          <p:cNvPr id="13" name="Text 10"/>
          <p:cNvSpPr/>
          <p:nvPr/>
        </p:nvSpPr>
        <p:spPr>
          <a:xfrm>
            <a:off x="365760" y="2377440"/>
            <a:ext cx="2670048"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ICAO Doc. 9626</a:t>
            </a:r>
            <a:endParaRPr lang="en-US" sz="1300" dirty="0"/>
          </a:p>
        </p:txBody>
      </p:sp>
      <p:sp>
        <p:nvSpPr>
          <p:cNvPr id="14" name="Text 11"/>
          <p:cNvSpPr/>
          <p:nvPr/>
        </p:nvSpPr>
        <p:spPr>
          <a:xfrm>
            <a:off x="365760" y="2670048"/>
            <a:ext cx="2670048" cy="256032"/>
          </a:xfrm>
          <a:prstGeom prst="rect">
            <a:avLst/>
          </a:prstGeom>
          <a:noFill/>
          <a:ln/>
        </p:spPr>
        <p:txBody>
          <a:bodyPr wrap="square" lIns="0" tIns="0" rIns="0" bIns="0" rtlCol="0" anchor="ctr"/>
          <a:lstStyle/>
          <a:p>
            <a:pPr marL="0" indent="0">
              <a:buNone/>
            </a:pPr>
            <a:r>
              <a:rPr lang="en-US" sz="950" i="1" dirty="0">
                <a:solidFill>
                  <a:srgbClr val="FFFFFF"/>
                </a:solidFill>
                <a:latin typeface="Calibri" pitchFamily="34" charset="0"/>
                <a:ea typeface="Calibri" pitchFamily="34" charset="-122"/>
                <a:cs typeface="Calibri" pitchFamily="34" charset="-120"/>
              </a:rPr>
              <a:t>Manual on Regulation of International Air Transport</a:t>
            </a:r>
            <a:endParaRPr lang="en-US" sz="950" dirty="0"/>
          </a:p>
        </p:txBody>
      </p:sp>
      <p:sp>
        <p:nvSpPr>
          <p:cNvPr id="15" name="Shape 12"/>
          <p:cNvSpPr/>
          <p:nvPr/>
        </p:nvSpPr>
        <p:spPr>
          <a:xfrm>
            <a:off x="384048" y="3090672"/>
            <a:ext cx="128016" cy="128016"/>
          </a:xfrm>
          <a:prstGeom prst="ellipse">
            <a:avLst/>
          </a:prstGeom>
          <a:solidFill>
            <a:srgbClr val="4A90D9"/>
          </a:solidFill>
          <a:ln w="12700">
            <a:solidFill>
              <a:srgbClr val="4A90D9"/>
            </a:solidFill>
            <a:prstDash val="solid"/>
          </a:ln>
        </p:spPr>
      </p:sp>
      <p:sp>
        <p:nvSpPr>
          <p:cNvPr id="16" name="Text 13"/>
          <p:cNvSpPr/>
          <p:nvPr/>
        </p:nvSpPr>
        <p:spPr>
          <a:xfrm>
            <a:off x="585216" y="3054096"/>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Provides policy guidance on consumer protection approaches</a:t>
            </a:r>
            <a:endParaRPr lang="en-US" sz="1000" dirty="0"/>
          </a:p>
        </p:txBody>
      </p:sp>
      <p:sp>
        <p:nvSpPr>
          <p:cNvPr id="17" name="Shape 14"/>
          <p:cNvSpPr/>
          <p:nvPr/>
        </p:nvSpPr>
        <p:spPr>
          <a:xfrm>
            <a:off x="384048" y="3621024"/>
            <a:ext cx="128016" cy="128016"/>
          </a:xfrm>
          <a:prstGeom prst="ellipse">
            <a:avLst/>
          </a:prstGeom>
          <a:solidFill>
            <a:srgbClr val="4A90D9"/>
          </a:solidFill>
          <a:ln w="12700">
            <a:solidFill>
              <a:srgbClr val="4A90D9"/>
            </a:solidFill>
            <a:prstDash val="solid"/>
          </a:ln>
        </p:spPr>
      </p:sp>
      <p:sp>
        <p:nvSpPr>
          <p:cNvPr id="18" name="Text 15"/>
          <p:cNvSpPr/>
          <p:nvPr/>
        </p:nvSpPr>
        <p:spPr>
          <a:xfrm>
            <a:off x="585216" y="3584448"/>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Recommends minimum standards for passenger rights regimes</a:t>
            </a:r>
            <a:endParaRPr lang="en-US" sz="1000" dirty="0"/>
          </a:p>
        </p:txBody>
      </p:sp>
      <p:sp>
        <p:nvSpPr>
          <p:cNvPr id="19" name="Shape 16"/>
          <p:cNvSpPr/>
          <p:nvPr/>
        </p:nvSpPr>
        <p:spPr>
          <a:xfrm>
            <a:off x="384048" y="4151376"/>
            <a:ext cx="128016" cy="128016"/>
          </a:xfrm>
          <a:prstGeom prst="ellipse">
            <a:avLst/>
          </a:prstGeom>
          <a:solidFill>
            <a:srgbClr val="4A90D9"/>
          </a:solidFill>
          <a:ln w="12700">
            <a:solidFill>
              <a:srgbClr val="4A90D9"/>
            </a:solidFill>
            <a:prstDash val="solid"/>
          </a:ln>
        </p:spPr>
      </p:sp>
      <p:sp>
        <p:nvSpPr>
          <p:cNvPr id="20" name="Text 17"/>
          <p:cNvSpPr/>
          <p:nvPr/>
        </p:nvSpPr>
        <p:spPr>
          <a:xfrm>
            <a:off x="585216" y="4114800"/>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Nigeria's Part 19 aligned with ICAO consumer policy principles</a:t>
            </a:r>
            <a:endParaRPr lang="en-US" sz="1000" dirty="0"/>
          </a:p>
        </p:txBody>
      </p:sp>
      <p:sp>
        <p:nvSpPr>
          <p:cNvPr id="21" name="Shape 18"/>
          <p:cNvSpPr/>
          <p:nvPr/>
        </p:nvSpPr>
        <p:spPr>
          <a:xfrm>
            <a:off x="3218688" y="2331720"/>
            <a:ext cx="2852928" cy="257860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22" name="Shape 19"/>
          <p:cNvSpPr/>
          <p:nvPr/>
        </p:nvSpPr>
        <p:spPr>
          <a:xfrm>
            <a:off x="3218688" y="2331720"/>
            <a:ext cx="2852928" cy="658368"/>
          </a:xfrm>
          <a:prstGeom prst="rect">
            <a:avLst/>
          </a:prstGeom>
          <a:solidFill>
            <a:srgbClr val="1A3A5C"/>
          </a:solidFill>
          <a:ln w="12700">
            <a:solidFill>
              <a:srgbClr val="1A3A5C"/>
            </a:solidFill>
            <a:prstDash val="solid"/>
          </a:ln>
        </p:spPr>
      </p:sp>
      <p:sp>
        <p:nvSpPr>
          <p:cNvPr id="23" name="Text 20"/>
          <p:cNvSpPr/>
          <p:nvPr/>
        </p:nvSpPr>
        <p:spPr>
          <a:xfrm>
            <a:off x="3310128" y="2377440"/>
            <a:ext cx="2670048"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EU Regulation 261/2004</a:t>
            </a:r>
            <a:endParaRPr lang="en-US" sz="1300" dirty="0"/>
          </a:p>
        </p:txBody>
      </p:sp>
      <p:sp>
        <p:nvSpPr>
          <p:cNvPr id="24" name="Text 21"/>
          <p:cNvSpPr/>
          <p:nvPr/>
        </p:nvSpPr>
        <p:spPr>
          <a:xfrm>
            <a:off x="3310128" y="2670048"/>
            <a:ext cx="2670048" cy="256032"/>
          </a:xfrm>
          <a:prstGeom prst="rect">
            <a:avLst/>
          </a:prstGeom>
          <a:noFill/>
          <a:ln/>
        </p:spPr>
        <p:txBody>
          <a:bodyPr wrap="square" lIns="0" tIns="0" rIns="0" bIns="0" rtlCol="0" anchor="ctr"/>
          <a:lstStyle/>
          <a:p>
            <a:pPr marL="0" indent="0">
              <a:buNone/>
            </a:pPr>
            <a:r>
              <a:rPr lang="en-US" sz="950" i="1" dirty="0">
                <a:solidFill>
                  <a:srgbClr val="FFFFFF"/>
                </a:solidFill>
                <a:latin typeface="Calibri" pitchFamily="34" charset="0"/>
                <a:ea typeface="Calibri" pitchFamily="34" charset="-122"/>
                <a:cs typeface="Calibri" pitchFamily="34" charset="-120"/>
              </a:rPr>
              <a:t>European passenger rights benchmark</a:t>
            </a:r>
            <a:endParaRPr lang="en-US" sz="950" dirty="0"/>
          </a:p>
        </p:txBody>
      </p:sp>
      <p:sp>
        <p:nvSpPr>
          <p:cNvPr id="25" name="Shape 22"/>
          <p:cNvSpPr/>
          <p:nvPr/>
        </p:nvSpPr>
        <p:spPr>
          <a:xfrm>
            <a:off x="3328416" y="3090672"/>
            <a:ext cx="128016" cy="128016"/>
          </a:xfrm>
          <a:prstGeom prst="ellipse">
            <a:avLst/>
          </a:prstGeom>
          <a:solidFill>
            <a:srgbClr val="1A3A5C"/>
          </a:solidFill>
          <a:ln w="12700">
            <a:solidFill>
              <a:srgbClr val="1A3A5C"/>
            </a:solidFill>
            <a:prstDash val="solid"/>
          </a:ln>
        </p:spPr>
      </p:sp>
      <p:sp>
        <p:nvSpPr>
          <p:cNvPr id="26" name="Text 23"/>
          <p:cNvSpPr/>
          <p:nvPr/>
        </p:nvSpPr>
        <p:spPr>
          <a:xfrm>
            <a:off x="3529584" y="3054096"/>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Global gold standard: compensation up to €600 for long-haul cancellations</a:t>
            </a:r>
            <a:endParaRPr lang="en-US" sz="1000" dirty="0"/>
          </a:p>
        </p:txBody>
      </p:sp>
      <p:sp>
        <p:nvSpPr>
          <p:cNvPr id="27" name="Shape 24"/>
          <p:cNvSpPr/>
          <p:nvPr/>
        </p:nvSpPr>
        <p:spPr>
          <a:xfrm>
            <a:off x="3328416" y="3621024"/>
            <a:ext cx="128016" cy="128016"/>
          </a:xfrm>
          <a:prstGeom prst="ellipse">
            <a:avLst/>
          </a:prstGeom>
          <a:solidFill>
            <a:srgbClr val="1A3A5C"/>
          </a:solidFill>
          <a:ln w="12700">
            <a:solidFill>
              <a:srgbClr val="1A3A5C"/>
            </a:solidFill>
            <a:prstDash val="solid"/>
          </a:ln>
        </p:spPr>
      </p:sp>
      <p:sp>
        <p:nvSpPr>
          <p:cNvPr id="28" name="Text 25"/>
          <p:cNvSpPr/>
          <p:nvPr/>
        </p:nvSpPr>
        <p:spPr>
          <a:xfrm>
            <a:off x="3529584" y="3584448"/>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NCAR Part 19 modelled on EU 261/2004 framework — adapted for Nigerian market</a:t>
            </a:r>
            <a:endParaRPr lang="en-US" sz="1000" dirty="0"/>
          </a:p>
        </p:txBody>
      </p:sp>
      <p:sp>
        <p:nvSpPr>
          <p:cNvPr id="29" name="Shape 26"/>
          <p:cNvSpPr/>
          <p:nvPr/>
        </p:nvSpPr>
        <p:spPr>
          <a:xfrm>
            <a:off x="3328416" y="4151376"/>
            <a:ext cx="128016" cy="128016"/>
          </a:xfrm>
          <a:prstGeom prst="ellipse">
            <a:avLst/>
          </a:prstGeom>
          <a:solidFill>
            <a:srgbClr val="1A3A5C"/>
          </a:solidFill>
          <a:ln w="12700">
            <a:solidFill>
              <a:srgbClr val="1A3A5C"/>
            </a:solidFill>
            <a:prstDash val="solid"/>
          </a:ln>
        </p:spPr>
      </p:sp>
      <p:sp>
        <p:nvSpPr>
          <p:cNvPr id="30" name="Text 27"/>
          <p:cNvSpPr/>
          <p:nvPr/>
        </p:nvSpPr>
        <p:spPr>
          <a:xfrm>
            <a:off x="3529584" y="4114800"/>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Compensation thresholds in Naira equivalent; same right-to-care principles</a:t>
            </a:r>
            <a:endParaRPr lang="en-US" sz="1000" dirty="0"/>
          </a:p>
        </p:txBody>
      </p:sp>
      <p:sp>
        <p:nvSpPr>
          <p:cNvPr id="31" name="Shape 28"/>
          <p:cNvSpPr/>
          <p:nvPr/>
        </p:nvSpPr>
        <p:spPr>
          <a:xfrm>
            <a:off x="6163056" y="2331720"/>
            <a:ext cx="2852928" cy="257860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32" name="Shape 29"/>
          <p:cNvSpPr/>
          <p:nvPr/>
        </p:nvSpPr>
        <p:spPr>
          <a:xfrm>
            <a:off x="6163056" y="2331720"/>
            <a:ext cx="2852928" cy="658368"/>
          </a:xfrm>
          <a:prstGeom prst="rect">
            <a:avLst/>
          </a:prstGeom>
          <a:solidFill>
            <a:srgbClr val="2E5F8A"/>
          </a:solidFill>
          <a:ln w="12700">
            <a:solidFill>
              <a:srgbClr val="2E5F8A"/>
            </a:solidFill>
            <a:prstDash val="solid"/>
          </a:ln>
        </p:spPr>
      </p:sp>
      <p:sp>
        <p:nvSpPr>
          <p:cNvPr id="33" name="Text 30"/>
          <p:cNvSpPr/>
          <p:nvPr/>
        </p:nvSpPr>
        <p:spPr>
          <a:xfrm>
            <a:off x="6254496" y="2377440"/>
            <a:ext cx="2670048"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AFCAC Framework</a:t>
            </a:r>
            <a:endParaRPr lang="en-US" sz="1300" dirty="0"/>
          </a:p>
        </p:txBody>
      </p:sp>
      <p:sp>
        <p:nvSpPr>
          <p:cNvPr id="34" name="Text 31"/>
          <p:cNvSpPr/>
          <p:nvPr/>
        </p:nvSpPr>
        <p:spPr>
          <a:xfrm>
            <a:off x="6254496" y="2670048"/>
            <a:ext cx="2670048" cy="256032"/>
          </a:xfrm>
          <a:prstGeom prst="rect">
            <a:avLst/>
          </a:prstGeom>
          <a:noFill/>
          <a:ln/>
        </p:spPr>
        <p:txBody>
          <a:bodyPr wrap="square" lIns="0" tIns="0" rIns="0" bIns="0" rtlCol="0" anchor="ctr"/>
          <a:lstStyle/>
          <a:p>
            <a:pPr marL="0" indent="0">
              <a:buNone/>
            </a:pPr>
            <a:r>
              <a:rPr lang="en-US" sz="950" i="1" dirty="0">
                <a:solidFill>
                  <a:srgbClr val="FFFFFF"/>
                </a:solidFill>
                <a:latin typeface="Calibri" pitchFamily="34" charset="0"/>
                <a:ea typeface="Calibri" pitchFamily="34" charset="-122"/>
                <a:cs typeface="Calibri" pitchFamily="34" charset="-120"/>
              </a:rPr>
              <a:t>African Civil Aviation Commission</a:t>
            </a:r>
            <a:endParaRPr lang="en-US" sz="950" dirty="0"/>
          </a:p>
        </p:txBody>
      </p:sp>
      <p:sp>
        <p:nvSpPr>
          <p:cNvPr id="35" name="Shape 32"/>
          <p:cNvSpPr/>
          <p:nvPr/>
        </p:nvSpPr>
        <p:spPr>
          <a:xfrm>
            <a:off x="6272784" y="3090672"/>
            <a:ext cx="128016" cy="128016"/>
          </a:xfrm>
          <a:prstGeom prst="ellipse">
            <a:avLst/>
          </a:prstGeom>
          <a:solidFill>
            <a:srgbClr val="2E5F8A"/>
          </a:solidFill>
          <a:ln w="12700">
            <a:solidFill>
              <a:srgbClr val="2E5F8A"/>
            </a:solidFill>
            <a:prstDash val="solid"/>
          </a:ln>
        </p:spPr>
      </p:sp>
      <p:sp>
        <p:nvSpPr>
          <p:cNvPr id="36" name="Text 33"/>
          <p:cNvSpPr/>
          <p:nvPr/>
        </p:nvSpPr>
        <p:spPr>
          <a:xfrm>
            <a:off x="6473952" y="3054096"/>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Continent-wide push for harmonised consumer protection standards</a:t>
            </a:r>
            <a:endParaRPr lang="en-US" sz="1000" dirty="0"/>
          </a:p>
        </p:txBody>
      </p:sp>
      <p:sp>
        <p:nvSpPr>
          <p:cNvPr id="37" name="Shape 34"/>
          <p:cNvSpPr/>
          <p:nvPr/>
        </p:nvSpPr>
        <p:spPr>
          <a:xfrm>
            <a:off x="6272784" y="3621024"/>
            <a:ext cx="128016" cy="128016"/>
          </a:xfrm>
          <a:prstGeom prst="ellipse">
            <a:avLst/>
          </a:prstGeom>
          <a:solidFill>
            <a:srgbClr val="2E5F8A"/>
          </a:solidFill>
          <a:ln w="12700">
            <a:solidFill>
              <a:srgbClr val="2E5F8A"/>
            </a:solidFill>
            <a:prstDash val="solid"/>
          </a:ln>
        </p:spPr>
      </p:sp>
      <p:sp>
        <p:nvSpPr>
          <p:cNvPr id="38" name="Text 35"/>
          <p:cNvSpPr/>
          <p:nvPr/>
        </p:nvSpPr>
        <p:spPr>
          <a:xfrm>
            <a:off x="6473952" y="3584448"/>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Nigeria's Part 19 among the most comprehensive frameworks in Africa</a:t>
            </a:r>
            <a:endParaRPr lang="en-US" sz="1000" dirty="0"/>
          </a:p>
        </p:txBody>
      </p:sp>
      <p:sp>
        <p:nvSpPr>
          <p:cNvPr id="39" name="Shape 36"/>
          <p:cNvSpPr/>
          <p:nvPr/>
        </p:nvSpPr>
        <p:spPr>
          <a:xfrm>
            <a:off x="6272784" y="4151376"/>
            <a:ext cx="128016" cy="128016"/>
          </a:xfrm>
          <a:prstGeom prst="ellipse">
            <a:avLst/>
          </a:prstGeom>
          <a:solidFill>
            <a:srgbClr val="2E5F8A"/>
          </a:solidFill>
          <a:ln w="12700">
            <a:solidFill>
              <a:srgbClr val="2E5F8A"/>
            </a:solidFill>
            <a:prstDash val="solid"/>
          </a:ln>
        </p:spPr>
      </p:sp>
      <p:sp>
        <p:nvSpPr>
          <p:cNvPr id="40" name="Text 37"/>
          <p:cNvSpPr/>
          <p:nvPr/>
        </p:nvSpPr>
        <p:spPr>
          <a:xfrm>
            <a:off x="6473952" y="4114800"/>
            <a:ext cx="2468880" cy="475488"/>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SAATM commitments require adequate consumer protection infrastructure</a:t>
            </a:r>
            <a:endParaRPr lang="en-US" sz="1000" dirty="0"/>
          </a:p>
        </p:txBody>
      </p:sp>
      <p:sp>
        <p:nvSpPr>
          <p:cNvPr id="41" name="Shape 38"/>
          <p:cNvSpPr/>
          <p:nvPr/>
        </p:nvSpPr>
        <p:spPr>
          <a:xfrm>
            <a:off x="274320" y="5001768"/>
            <a:ext cx="8595360" cy="0"/>
          </a:xfrm>
          <a:prstGeom prst="rect">
            <a:avLst/>
          </a:prstGeom>
          <a:solidFill>
            <a:srgbClr val="C5DCF0"/>
          </a:solidFill>
          <a:ln w="12700">
            <a:solidFill>
              <a:srgbClr val="C5DCF0"/>
            </a:solidFill>
            <a:prstDash val="soli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4A90D9"/>
          </a:solidFill>
          <a:ln w="12700">
            <a:solidFill>
              <a:srgbClr val="4A90D9"/>
            </a:solidFill>
            <a:prstDash val="solid"/>
          </a:ln>
        </p:spPr>
      </p:sp>
      <p:sp>
        <p:nvSpPr>
          <p:cNvPr id="3" name="Shape 1"/>
          <p:cNvSpPr/>
          <p:nvPr/>
        </p:nvSpPr>
        <p:spPr>
          <a:xfrm>
            <a:off x="0" y="1005840"/>
            <a:ext cx="9144000" cy="82296"/>
          </a:xfrm>
          <a:prstGeom prst="rect">
            <a:avLst/>
          </a:prstGeom>
          <a:solidFill>
            <a:srgbClr val="D4A017"/>
          </a:solidFill>
          <a:ln w="12700">
            <a:solidFill>
              <a:srgbClr val="D4A017"/>
            </a:solidFill>
            <a:prstDash val="solid"/>
          </a:ln>
        </p:spPr>
      </p:sp>
      <p:sp>
        <p:nvSpPr>
          <p:cNvPr id="4" name="Shape 2"/>
          <p:cNvSpPr/>
          <p:nvPr/>
        </p:nvSpPr>
        <p:spPr>
          <a:xfrm>
            <a:off x="0" y="0"/>
            <a:ext cx="256032" cy="1005840"/>
          </a:xfrm>
          <a:prstGeom prst="rect">
            <a:avLst/>
          </a:prstGeom>
          <a:solidFill>
            <a:srgbClr val="0D2137"/>
          </a:solidFill>
          <a:ln w="12700">
            <a:solidFill>
              <a:srgbClr val="0D2137"/>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08  |  Ministerial Priorities &amp; Way Forward</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70432"/>
            <a:ext cx="4251960" cy="1810512"/>
          </a:xfrm>
          <a:prstGeom prst="rect">
            <a:avLst/>
          </a:prstGeom>
          <a:solidFill>
            <a:srgbClr val="F2F8FE"/>
          </a:solidFill>
          <a:ln w="12700">
            <a:solidFill>
              <a:srgbClr val="C5DCF0"/>
            </a:solidFill>
            <a:prstDash val="solid"/>
          </a:ln>
          <a:effectLst>
            <a:outerShdw blurRad="127000" dist="38100" dir="8100000" algn="bl" rotWithShape="0">
              <a:srgbClr val="000000">
                <a:alpha val="10000"/>
              </a:srgbClr>
            </a:outerShdw>
          </a:effectLst>
        </p:spPr>
      </p:sp>
      <p:sp>
        <p:nvSpPr>
          <p:cNvPr id="8" name="Shape 5"/>
          <p:cNvSpPr/>
          <p:nvPr/>
        </p:nvSpPr>
        <p:spPr>
          <a:xfrm>
            <a:off x="274320" y="1170432"/>
            <a:ext cx="4251960" cy="475488"/>
          </a:xfrm>
          <a:prstGeom prst="rect">
            <a:avLst/>
          </a:prstGeom>
          <a:solidFill>
            <a:srgbClr val="4A90D9"/>
          </a:solidFill>
          <a:ln w="12700">
            <a:solidFill>
              <a:srgbClr val="4A90D9"/>
            </a:solidFill>
            <a:prstDash val="solid"/>
          </a:ln>
        </p:spPr>
      </p:sp>
      <p:sp>
        <p:nvSpPr>
          <p:cNvPr id="9" name="Text 6"/>
          <p:cNvSpPr/>
          <p:nvPr/>
        </p:nvSpPr>
        <p:spPr>
          <a:xfrm>
            <a:off x="365760" y="1243584"/>
            <a:ext cx="822960" cy="274320"/>
          </a:xfrm>
          <a:prstGeom prst="rect">
            <a:avLst/>
          </a:prstGeom>
          <a:noFill/>
          <a:ln/>
        </p:spPr>
        <p:txBody>
          <a:bodyPr wrap="square" lIns="0" tIns="0" rIns="0" bIns="0" rtlCol="0" anchor="ctr"/>
          <a:lstStyle/>
          <a:p>
            <a:pPr marL="0" indent="0">
              <a:buNone/>
            </a:pPr>
            <a:r>
              <a:rPr lang="en-US" sz="1000" b="1" dirty="0">
                <a:solidFill>
                  <a:srgbClr val="D4A017"/>
                </a:solidFill>
                <a:latin typeface="Calibri" pitchFamily="34" charset="0"/>
                <a:ea typeface="Calibri" pitchFamily="34" charset="-122"/>
                <a:cs typeface="Calibri" pitchFamily="34" charset="-120"/>
              </a:rPr>
              <a:t>Priority 1</a:t>
            </a:r>
            <a:endParaRPr lang="en-US" sz="1000" dirty="0"/>
          </a:p>
        </p:txBody>
      </p:sp>
      <p:sp>
        <p:nvSpPr>
          <p:cNvPr id="10" name="Text 7"/>
          <p:cNvSpPr/>
          <p:nvPr/>
        </p:nvSpPr>
        <p:spPr>
          <a:xfrm>
            <a:off x="365760" y="1389888"/>
            <a:ext cx="4041648" cy="219456"/>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Full Operationalisation of NCAR Part 19 (2023)</a:t>
            </a:r>
            <a:endParaRPr lang="en-US" sz="1100" dirty="0"/>
          </a:p>
        </p:txBody>
      </p:sp>
      <p:sp>
        <p:nvSpPr>
          <p:cNvPr id="11" name="Shape 8"/>
          <p:cNvSpPr/>
          <p:nvPr/>
        </p:nvSpPr>
        <p:spPr>
          <a:xfrm>
            <a:off x="384048" y="1773936"/>
            <a:ext cx="128016" cy="128016"/>
          </a:xfrm>
          <a:prstGeom prst="ellipse">
            <a:avLst/>
          </a:prstGeom>
          <a:solidFill>
            <a:srgbClr val="4A90D9"/>
          </a:solidFill>
          <a:ln w="12700">
            <a:solidFill>
              <a:srgbClr val="4A90D9"/>
            </a:solidFill>
            <a:prstDash val="solid"/>
          </a:ln>
        </p:spPr>
      </p:sp>
      <p:sp>
        <p:nvSpPr>
          <p:cNvPr id="12" name="Text 9"/>
          <p:cNvSpPr/>
          <p:nvPr/>
        </p:nvSpPr>
        <p:spPr>
          <a:xfrm>
            <a:off x="585216" y="1737360"/>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Direct NCAA to issue implementation circulars for all regulations within Part 19</a:t>
            </a:r>
            <a:endParaRPr lang="en-US" sz="1000" dirty="0"/>
          </a:p>
        </p:txBody>
      </p:sp>
      <p:sp>
        <p:nvSpPr>
          <p:cNvPr id="13" name="Shape 10"/>
          <p:cNvSpPr/>
          <p:nvPr/>
        </p:nvSpPr>
        <p:spPr>
          <a:xfrm>
            <a:off x="384048" y="2176272"/>
            <a:ext cx="128016" cy="128016"/>
          </a:xfrm>
          <a:prstGeom prst="ellipse">
            <a:avLst/>
          </a:prstGeom>
          <a:solidFill>
            <a:srgbClr val="4A90D9"/>
          </a:solidFill>
          <a:ln w="12700">
            <a:solidFill>
              <a:srgbClr val="4A90D9"/>
            </a:solidFill>
            <a:prstDash val="solid"/>
          </a:ln>
        </p:spPr>
      </p:sp>
      <p:sp>
        <p:nvSpPr>
          <p:cNvPr id="14" name="Text 11"/>
          <p:cNvSpPr/>
          <p:nvPr/>
        </p:nvSpPr>
        <p:spPr>
          <a:xfrm>
            <a:off x="585216" y="2139696"/>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Mandate all domestic and international airlines to display passenger rights notices at all Nigerian airport check-in counters within 90 days</a:t>
            </a:r>
            <a:endParaRPr lang="en-US" sz="1000" dirty="0"/>
          </a:p>
        </p:txBody>
      </p:sp>
      <p:sp>
        <p:nvSpPr>
          <p:cNvPr id="15" name="Shape 12"/>
          <p:cNvSpPr/>
          <p:nvPr/>
        </p:nvSpPr>
        <p:spPr>
          <a:xfrm>
            <a:off x="384048" y="2578608"/>
            <a:ext cx="128016" cy="128016"/>
          </a:xfrm>
          <a:prstGeom prst="ellipse">
            <a:avLst/>
          </a:prstGeom>
          <a:solidFill>
            <a:srgbClr val="4A90D9"/>
          </a:solidFill>
          <a:ln w="12700">
            <a:solidFill>
              <a:srgbClr val="4A90D9"/>
            </a:solidFill>
            <a:prstDash val="solid"/>
          </a:ln>
        </p:spPr>
      </p:sp>
      <p:sp>
        <p:nvSpPr>
          <p:cNvPr id="17" name="Shape 14"/>
          <p:cNvSpPr/>
          <p:nvPr/>
        </p:nvSpPr>
        <p:spPr>
          <a:xfrm>
            <a:off x="4709160" y="1170432"/>
            <a:ext cx="4251960" cy="1810512"/>
          </a:xfrm>
          <a:prstGeom prst="rect">
            <a:avLst/>
          </a:prstGeom>
          <a:solidFill>
            <a:srgbClr val="F2F8FE"/>
          </a:solidFill>
          <a:ln w="12700">
            <a:solidFill>
              <a:srgbClr val="C5DCF0"/>
            </a:solidFill>
            <a:prstDash val="solid"/>
          </a:ln>
          <a:effectLst>
            <a:outerShdw blurRad="127000" dist="38100" dir="8100000" algn="bl" rotWithShape="0">
              <a:srgbClr val="000000">
                <a:alpha val="10000"/>
              </a:srgbClr>
            </a:outerShdw>
          </a:effectLst>
        </p:spPr>
      </p:sp>
      <p:sp>
        <p:nvSpPr>
          <p:cNvPr id="18" name="Shape 15"/>
          <p:cNvSpPr/>
          <p:nvPr/>
        </p:nvSpPr>
        <p:spPr>
          <a:xfrm>
            <a:off x="4709160" y="1170432"/>
            <a:ext cx="4251960" cy="475488"/>
          </a:xfrm>
          <a:prstGeom prst="rect">
            <a:avLst/>
          </a:prstGeom>
          <a:solidFill>
            <a:srgbClr val="1A3A5C"/>
          </a:solidFill>
          <a:ln w="12700">
            <a:solidFill>
              <a:srgbClr val="1A3A5C"/>
            </a:solidFill>
            <a:prstDash val="solid"/>
          </a:ln>
        </p:spPr>
      </p:sp>
      <p:sp>
        <p:nvSpPr>
          <p:cNvPr id="19" name="Text 16"/>
          <p:cNvSpPr/>
          <p:nvPr/>
        </p:nvSpPr>
        <p:spPr>
          <a:xfrm>
            <a:off x="4800600" y="1243584"/>
            <a:ext cx="822960" cy="274320"/>
          </a:xfrm>
          <a:prstGeom prst="rect">
            <a:avLst/>
          </a:prstGeom>
          <a:noFill/>
          <a:ln/>
        </p:spPr>
        <p:txBody>
          <a:bodyPr wrap="square" lIns="0" tIns="0" rIns="0" bIns="0" rtlCol="0" anchor="ctr"/>
          <a:lstStyle/>
          <a:p>
            <a:pPr marL="0" indent="0">
              <a:buNone/>
            </a:pPr>
            <a:r>
              <a:rPr lang="en-US" sz="1000" b="1" dirty="0">
                <a:solidFill>
                  <a:srgbClr val="D4A017"/>
                </a:solidFill>
                <a:latin typeface="Calibri" pitchFamily="34" charset="0"/>
                <a:ea typeface="Calibri" pitchFamily="34" charset="-122"/>
                <a:cs typeface="Calibri" pitchFamily="34" charset="-120"/>
              </a:rPr>
              <a:t>Priority 2</a:t>
            </a:r>
            <a:endParaRPr lang="en-US" sz="1000" dirty="0"/>
          </a:p>
        </p:txBody>
      </p:sp>
      <p:sp>
        <p:nvSpPr>
          <p:cNvPr id="20" name="Text 17"/>
          <p:cNvSpPr/>
          <p:nvPr/>
        </p:nvSpPr>
        <p:spPr>
          <a:xfrm>
            <a:off x="4800600" y="1389888"/>
            <a:ext cx="4041648" cy="219456"/>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Consumer Awareness &amp; Rights Education</a:t>
            </a:r>
            <a:endParaRPr lang="en-US" sz="1100" dirty="0"/>
          </a:p>
        </p:txBody>
      </p:sp>
      <p:sp>
        <p:nvSpPr>
          <p:cNvPr id="21" name="Shape 18"/>
          <p:cNvSpPr/>
          <p:nvPr/>
        </p:nvSpPr>
        <p:spPr>
          <a:xfrm>
            <a:off x="4818888" y="1773936"/>
            <a:ext cx="128016" cy="128016"/>
          </a:xfrm>
          <a:prstGeom prst="ellipse">
            <a:avLst/>
          </a:prstGeom>
          <a:solidFill>
            <a:srgbClr val="1A3A5C"/>
          </a:solidFill>
          <a:ln w="12700">
            <a:solidFill>
              <a:srgbClr val="1A3A5C"/>
            </a:solidFill>
            <a:prstDash val="solid"/>
          </a:ln>
        </p:spPr>
      </p:sp>
      <p:sp>
        <p:nvSpPr>
          <p:cNvPr id="22" name="Text 19"/>
          <p:cNvSpPr/>
          <p:nvPr/>
        </p:nvSpPr>
        <p:spPr>
          <a:xfrm>
            <a:off x="5020056" y="1737360"/>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Mandate the Launch nationwide 'Know Your Rights' passenger rights campaign by NCAA</a:t>
            </a:r>
            <a:endParaRPr lang="en-US" sz="1000" dirty="0"/>
          </a:p>
        </p:txBody>
      </p:sp>
      <p:sp>
        <p:nvSpPr>
          <p:cNvPr id="23" name="Shape 20"/>
          <p:cNvSpPr/>
          <p:nvPr/>
        </p:nvSpPr>
        <p:spPr>
          <a:xfrm>
            <a:off x="4818888" y="2176272"/>
            <a:ext cx="128016" cy="128016"/>
          </a:xfrm>
          <a:prstGeom prst="ellipse">
            <a:avLst/>
          </a:prstGeom>
          <a:solidFill>
            <a:srgbClr val="1A3A5C"/>
          </a:solidFill>
          <a:ln w="12700">
            <a:solidFill>
              <a:srgbClr val="1A3A5C"/>
            </a:solidFill>
            <a:prstDash val="solid"/>
          </a:ln>
        </p:spPr>
      </p:sp>
      <p:sp>
        <p:nvSpPr>
          <p:cNvPr id="24" name="Text 21"/>
          <p:cNvSpPr/>
          <p:nvPr/>
        </p:nvSpPr>
        <p:spPr>
          <a:xfrm>
            <a:off x="5020056" y="2139696"/>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Deploy consumer rights digital kiosks at all international and major domestic terminals</a:t>
            </a:r>
            <a:endParaRPr lang="en-US" sz="1000" dirty="0"/>
          </a:p>
        </p:txBody>
      </p:sp>
      <p:sp>
        <p:nvSpPr>
          <p:cNvPr id="25" name="Shape 22"/>
          <p:cNvSpPr/>
          <p:nvPr/>
        </p:nvSpPr>
        <p:spPr>
          <a:xfrm>
            <a:off x="4818888" y="2578608"/>
            <a:ext cx="128016" cy="128016"/>
          </a:xfrm>
          <a:prstGeom prst="ellipse">
            <a:avLst/>
          </a:prstGeom>
          <a:solidFill>
            <a:srgbClr val="1A3A5C"/>
          </a:solidFill>
          <a:ln w="12700">
            <a:solidFill>
              <a:srgbClr val="1A3A5C"/>
            </a:solidFill>
            <a:prstDash val="solid"/>
          </a:ln>
        </p:spPr>
      </p:sp>
      <p:sp>
        <p:nvSpPr>
          <p:cNvPr id="26" name="Text 23"/>
          <p:cNvSpPr/>
          <p:nvPr/>
        </p:nvSpPr>
        <p:spPr>
          <a:xfrm>
            <a:off x="5020056" y="2542032"/>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Mandate airline staff training on NIG CAR Part 19 passenger rights — NCAA-certified programme</a:t>
            </a:r>
            <a:endParaRPr lang="en-US" sz="1000" dirty="0"/>
          </a:p>
        </p:txBody>
      </p:sp>
      <p:sp>
        <p:nvSpPr>
          <p:cNvPr id="27" name="Shape 24"/>
          <p:cNvSpPr/>
          <p:nvPr/>
        </p:nvSpPr>
        <p:spPr>
          <a:xfrm>
            <a:off x="274320" y="3108960"/>
            <a:ext cx="4251960" cy="1810512"/>
          </a:xfrm>
          <a:prstGeom prst="rect">
            <a:avLst/>
          </a:prstGeom>
          <a:solidFill>
            <a:srgbClr val="F2F8FE"/>
          </a:solidFill>
          <a:ln w="12700">
            <a:solidFill>
              <a:srgbClr val="C5DCF0"/>
            </a:solidFill>
            <a:prstDash val="solid"/>
          </a:ln>
          <a:effectLst>
            <a:outerShdw blurRad="127000" dist="38100" dir="8100000" algn="bl" rotWithShape="0">
              <a:srgbClr val="000000">
                <a:alpha val="10000"/>
              </a:srgbClr>
            </a:outerShdw>
          </a:effectLst>
        </p:spPr>
      </p:sp>
      <p:sp>
        <p:nvSpPr>
          <p:cNvPr id="28" name="Shape 25"/>
          <p:cNvSpPr/>
          <p:nvPr/>
        </p:nvSpPr>
        <p:spPr>
          <a:xfrm>
            <a:off x="274320" y="3108960"/>
            <a:ext cx="4251960" cy="475488"/>
          </a:xfrm>
          <a:prstGeom prst="rect">
            <a:avLst/>
          </a:prstGeom>
          <a:solidFill>
            <a:srgbClr val="2E5F8A"/>
          </a:solidFill>
          <a:ln w="12700">
            <a:solidFill>
              <a:srgbClr val="2E5F8A"/>
            </a:solidFill>
            <a:prstDash val="solid"/>
          </a:ln>
        </p:spPr>
      </p:sp>
      <p:sp>
        <p:nvSpPr>
          <p:cNvPr id="29" name="Text 26"/>
          <p:cNvSpPr/>
          <p:nvPr/>
        </p:nvSpPr>
        <p:spPr>
          <a:xfrm>
            <a:off x="365760" y="3182112"/>
            <a:ext cx="822960" cy="274320"/>
          </a:xfrm>
          <a:prstGeom prst="rect">
            <a:avLst/>
          </a:prstGeom>
          <a:noFill/>
          <a:ln/>
        </p:spPr>
        <p:txBody>
          <a:bodyPr wrap="square" lIns="0" tIns="0" rIns="0" bIns="0" rtlCol="0" anchor="ctr"/>
          <a:lstStyle/>
          <a:p>
            <a:pPr marL="0" indent="0">
              <a:buNone/>
            </a:pPr>
            <a:r>
              <a:rPr lang="en-US" sz="1000" b="1" dirty="0">
                <a:solidFill>
                  <a:srgbClr val="D4A017"/>
                </a:solidFill>
                <a:latin typeface="Calibri" pitchFamily="34" charset="0"/>
                <a:ea typeface="Calibri" pitchFamily="34" charset="-122"/>
                <a:cs typeface="Calibri" pitchFamily="34" charset="-120"/>
              </a:rPr>
              <a:t>Priority 3</a:t>
            </a:r>
            <a:endParaRPr lang="en-US" sz="1000" dirty="0"/>
          </a:p>
        </p:txBody>
      </p:sp>
      <p:sp>
        <p:nvSpPr>
          <p:cNvPr id="30" name="Text 27"/>
          <p:cNvSpPr/>
          <p:nvPr/>
        </p:nvSpPr>
        <p:spPr>
          <a:xfrm>
            <a:off x="365760" y="3328416"/>
            <a:ext cx="4041648" cy="219456"/>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Strengthen Enforcement Architecture</a:t>
            </a:r>
            <a:endParaRPr lang="en-US" sz="1100" dirty="0"/>
          </a:p>
        </p:txBody>
      </p:sp>
      <p:sp>
        <p:nvSpPr>
          <p:cNvPr id="31" name="Shape 28"/>
          <p:cNvSpPr/>
          <p:nvPr/>
        </p:nvSpPr>
        <p:spPr>
          <a:xfrm>
            <a:off x="384048" y="3712464"/>
            <a:ext cx="128016" cy="128016"/>
          </a:xfrm>
          <a:prstGeom prst="ellipse">
            <a:avLst/>
          </a:prstGeom>
          <a:solidFill>
            <a:srgbClr val="2E5F8A"/>
          </a:solidFill>
          <a:ln w="12700">
            <a:solidFill>
              <a:srgbClr val="2E5F8A"/>
            </a:solidFill>
            <a:prstDash val="solid"/>
          </a:ln>
        </p:spPr>
      </p:sp>
      <p:sp>
        <p:nvSpPr>
          <p:cNvPr id="32" name="Text 29"/>
          <p:cNvSpPr/>
          <p:nvPr/>
        </p:nvSpPr>
        <p:spPr>
          <a:xfrm>
            <a:off x="585216" y="3675888"/>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real-time NCAA Consumer Protection Digital Complaint Portal with 48-hour acknowledgment SLA</a:t>
            </a:r>
            <a:endParaRPr lang="en-US" sz="1000" dirty="0"/>
          </a:p>
        </p:txBody>
      </p:sp>
      <p:sp>
        <p:nvSpPr>
          <p:cNvPr id="33" name="Shape 30"/>
          <p:cNvSpPr/>
          <p:nvPr/>
        </p:nvSpPr>
        <p:spPr>
          <a:xfrm>
            <a:off x="384048" y="4114800"/>
            <a:ext cx="128016" cy="128016"/>
          </a:xfrm>
          <a:prstGeom prst="ellipse">
            <a:avLst/>
          </a:prstGeom>
          <a:solidFill>
            <a:srgbClr val="2E5F8A"/>
          </a:solidFill>
          <a:ln w="12700">
            <a:solidFill>
              <a:srgbClr val="2E5F8A"/>
            </a:solidFill>
            <a:prstDash val="solid"/>
          </a:ln>
        </p:spPr>
      </p:sp>
      <p:sp>
        <p:nvSpPr>
          <p:cNvPr id="34" name="Text 31"/>
          <p:cNvSpPr/>
          <p:nvPr/>
        </p:nvSpPr>
        <p:spPr>
          <a:xfrm>
            <a:off x="585216" y="4078224"/>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Introduce annual Consumer Rights Compliance League Table — publicly naming top and bottom performers</a:t>
            </a:r>
            <a:endParaRPr lang="en-US" sz="1000" dirty="0"/>
          </a:p>
        </p:txBody>
      </p:sp>
      <p:sp>
        <p:nvSpPr>
          <p:cNvPr id="35" name="Shape 32"/>
          <p:cNvSpPr/>
          <p:nvPr/>
        </p:nvSpPr>
        <p:spPr>
          <a:xfrm>
            <a:off x="384048" y="4517136"/>
            <a:ext cx="128016" cy="128016"/>
          </a:xfrm>
          <a:prstGeom prst="ellipse">
            <a:avLst/>
          </a:prstGeom>
          <a:solidFill>
            <a:srgbClr val="2E5F8A"/>
          </a:solidFill>
          <a:ln w="12700">
            <a:solidFill>
              <a:srgbClr val="2E5F8A"/>
            </a:solidFill>
            <a:prstDash val="solid"/>
          </a:ln>
        </p:spPr>
      </p:sp>
      <p:sp>
        <p:nvSpPr>
          <p:cNvPr id="37" name="Shape 34"/>
          <p:cNvSpPr/>
          <p:nvPr/>
        </p:nvSpPr>
        <p:spPr>
          <a:xfrm>
            <a:off x="4709160" y="3108960"/>
            <a:ext cx="4251960" cy="1810512"/>
          </a:xfrm>
          <a:prstGeom prst="rect">
            <a:avLst/>
          </a:prstGeom>
          <a:solidFill>
            <a:srgbClr val="F2F8FE"/>
          </a:solidFill>
          <a:ln w="12700">
            <a:solidFill>
              <a:srgbClr val="C5DCF0"/>
            </a:solidFill>
            <a:prstDash val="solid"/>
          </a:ln>
          <a:effectLst>
            <a:outerShdw blurRad="127000" dist="38100" dir="8100000" algn="bl" rotWithShape="0">
              <a:srgbClr val="000000">
                <a:alpha val="10000"/>
              </a:srgbClr>
            </a:outerShdw>
          </a:effectLst>
        </p:spPr>
      </p:sp>
      <p:sp>
        <p:nvSpPr>
          <p:cNvPr id="38" name="Shape 35"/>
          <p:cNvSpPr/>
          <p:nvPr/>
        </p:nvSpPr>
        <p:spPr>
          <a:xfrm>
            <a:off x="4709160" y="3108960"/>
            <a:ext cx="4251960" cy="475488"/>
          </a:xfrm>
          <a:prstGeom prst="rect">
            <a:avLst/>
          </a:prstGeom>
          <a:solidFill>
            <a:srgbClr val="0D2137"/>
          </a:solidFill>
          <a:ln w="12700">
            <a:solidFill>
              <a:srgbClr val="0D2137"/>
            </a:solidFill>
            <a:prstDash val="solid"/>
          </a:ln>
        </p:spPr>
      </p:sp>
      <p:sp>
        <p:nvSpPr>
          <p:cNvPr id="39" name="Text 36"/>
          <p:cNvSpPr/>
          <p:nvPr/>
        </p:nvSpPr>
        <p:spPr>
          <a:xfrm>
            <a:off x="4800600" y="3182112"/>
            <a:ext cx="822960" cy="274320"/>
          </a:xfrm>
          <a:prstGeom prst="rect">
            <a:avLst/>
          </a:prstGeom>
          <a:noFill/>
          <a:ln/>
        </p:spPr>
        <p:txBody>
          <a:bodyPr wrap="square" lIns="0" tIns="0" rIns="0" bIns="0" rtlCol="0" anchor="ctr"/>
          <a:lstStyle/>
          <a:p>
            <a:pPr marL="0" indent="0">
              <a:buNone/>
            </a:pPr>
            <a:r>
              <a:rPr lang="en-US" sz="1000" b="1" dirty="0">
                <a:solidFill>
                  <a:srgbClr val="D4A017"/>
                </a:solidFill>
                <a:latin typeface="Calibri" pitchFamily="34" charset="0"/>
                <a:ea typeface="Calibri" pitchFamily="34" charset="-122"/>
                <a:cs typeface="Calibri" pitchFamily="34" charset="-120"/>
              </a:rPr>
              <a:t>Priority 4</a:t>
            </a:r>
            <a:endParaRPr lang="en-US" sz="1000" dirty="0"/>
          </a:p>
        </p:txBody>
      </p:sp>
      <p:sp>
        <p:nvSpPr>
          <p:cNvPr id="40" name="Text 37"/>
          <p:cNvSpPr/>
          <p:nvPr/>
        </p:nvSpPr>
        <p:spPr>
          <a:xfrm>
            <a:off x="4800600" y="3328416"/>
            <a:ext cx="4041648" cy="219456"/>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Compensation Fund &amp; Financial Safeguards</a:t>
            </a:r>
            <a:endParaRPr lang="en-US" sz="1100" dirty="0"/>
          </a:p>
        </p:txBody>
      </p:sp>
      <p:sp>
        <p:nvSpPr>
          <p:cNvPr id="41" name="Shape 38"/>
          <p:cNvSpPr/>
          <p:nvPr/>
        </p:nvSpPr>
        <p:spPr>
          <a:xfrm>
            <a:off x="4818888" y="3712464"/>
            <a:ext cx="128016" cy="128016"/>
          </a:xfrm>
          <a:prstGeom prst="ellipse">
            <a:avLst/>
          </a:prstGeom>
          <a:solidFill>
            <a:srgbClr val="0D2137"/>
          </a:solidFill>
          <a:ln w="12700">
            <a:solidFill>
              <a:srgbClr val="0D2137"/>
            </a:solidFill>
            <a:prstDash val="solid"/>
          </a:ln>
        </p:spPr>
      </p:sp>
      <p:sp>
        <p:nvSpPr>
          <p:cNvPr id="42" name="Text 39"/>
          <p:cNvSpPr/>
          <p:nvPr/>
        </p:nvSpPr>
        <p:spPr>
          <a:xfrm>
            <a:off x="5020056" y="3675888"/>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Establish NCAA-administered Aviation Consumer Compensation Fund for insolvent carriers</a:t>
            </a:r>
            <a:endParaRPr lang="en-US" sz="1000" dirty="0"/>
          </a:p>
        </p:txBody>
      </p:sp>
      <p:sp>
        <p:nvSpPr>
          <p:cNvPr id="43" name="Shape 40"/>
          <p:cNvSpPr/>
          <p:nvPr/>
        </p:nvSpPr>
        <p:spPr>
          <a:xfrm>
            <a:off x="4818888" y="4114800"/>
            <a:ext cx="128016" cy="128016"/>
          </a:xfrm>
          <a:prstGeom prst="ellipse">
            <a:avLst/>
          </a:prstGeom>
          <a:solidFill>
            <a:srgbClr val="0D2137"/>
          </a:solidFill>
          <a:ln w="12700">
            <a:solidFill>
              <a:srgbClr val="0D2137"/>
            </a:solidFill>
            <a:prstDash val="solid"/>
          </a:ln>
        </p:spPr>
      </p:sp>
      <p:sp>
        <p:nvSpPr>
          <p:cNvPr id="45" name="Shape 42"/>
          <p:cNvSpPr/>
          <p:nvPr/>
        </p:nvSpPr>
        <p:spPr>
          <a:xfrm>
            <a:off x="4818888" y="4517136"/>
            <a:ext cx="128016" cy="128016"/>
          </a:xfrm>
          <a:prstGeom prst="ellipse">
            <a:avLst/>
          </a:prstGeom>
          <a:solidFill>
            <a:srgbClr val="0D2137"/>
          </a:solidFill>
          <a:ln w="12700">
            <a:solidFill>
              <a:srgbClr val="0D2137"/>
            </a:solidFill>
            <a:prstDash val="solid"/>
          </a:ln>
        </p:spPr>
      </p:sp>
      <p:sp>
        <p:nvSpPr>
          <p:cNvPr id="46" name="Text 43"/>
          <p:cNvSpPr/>
          <p:nvPr/>
        </p:nvSpPr>
        <p:spPr>
          <a:xfrm>
            <a:off x="5020056" y="4480560"/>
            <a:ext cx="3840480" cy="36576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Review compensation thresholds in Part 19 for annual adjustment in line with inflation</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bg>
      <p:bgPr>
        <a:solidFill>
          <a:srgbClr val="0D2137"/>
        </a:solidFill>
        <a:effectLst/>
      </p:bgPr>
    </p:bg>
    <p:spTree>
      <p:nvGrpSpPr>
        <p:cNvPr id="1" name=""/>
        <p:cNvGrpSpPr/>
        <p:nvPr/>
      </p:nvGrpSpPr>
      <p:grpSpPr>
        <a:xfrm>
          <a:off x="0" y="0"/>
          <a:ext cx="0" cy="0"/>
          <a:chOff x="0" y="0"/>
          <a:chExt cx="0" cy="0"/>
        </a:xfrm>
      </p:grpSpPr>
      <p:sp>
        <p:nvSpPr>
          <p:cNvPr id="2" name="Shape 0"/>
          <p:cNvSpPr/>
          <p:nvPr/>
        </p:nvSpPr>
        <p:spPr>
          <a:xfrm>
            <a:off x="-1828800" y="-1828800"/>
            <a:ext cx="6400800" cy="6400800"/>
          </a:xfrm>
          <a:prstGeom prst="ellipse">
            <a:avLst/>
          </a:prstGeom>
          <a:solidFill>
            <a:srgbClr val="4A90D9">
              <a:alpha val="14000"/>
            </a:srgbClr>
          </a:solidFill>
          <a:ln w="12700">
            <a:solidFill>
              <a:srgbClr val="4A90D9">
                <a:alpha val="14000"/>
              </a:srgbClr>
            </a:solidFill>
            <a:prstDash val="solid"/>
          </a:ln>
        </p:spPr>
      </p:sp>
      <p:sp>
        <p:nvSpPr>
          <p:cNvPr id="3" name="Shape 1"/>
          <p:cNvSpPr/>
          <p:nvPr/>
        </p:nvSpPr>
        <p:spPr>
          <a:xfrm>
            <a:off x="6400800" y="2560320"/>
            <a:ext cx="4572000" cy="4572000"/>
          </a:xfrm>
          <a:prstGeom prst="ellipse">
            <a:avLst/>
          </a:prstGeom>
          <a:solidFill>
            <a:srgbClr val="5BA4CF">
              <a:alpha val="18000"/>
            </a:srgbClr>
          </a:solidFill>
          <a:ln w="12700">
            <a:solidFill>
              <a:srgbClr val="5BA4CF">
                <a:alpha val="18000"/>
              </a:srgbClr>
            </a:solidFill>
            <a:prstDash val="solid"/>
          </a:ln>
        </p:spPr>
      </p:sp>
      <p:sp>
        <p:nvSpPr>
          <p:cNvPr id="4" name="Shape 2"/>
          <p:cNvSpPr/>
          <p:nvPr/>
        </p:nvSpPr>
        <p:spPr>
          <a:xfrm>
            <a:off x="0" y="0"/>
            <a:ext cx="256032" cy="5143500"/>
          </a:xfrm>
          <a:prstGeom prst="rect">
            <a:avLst/>
          </a:prstGeom>
          <a:solidFill>
            <a:srgbClr val="4A90D9"/>
          </a:solidFill>
          <a:ln w="12700">
            <a:solidFill>
              <a:srgbClr val="4A90D9"/>
            </a:solidFill>
            <a:prstDash val="solid"/>
          </a:ln>
        </p:spPr>
      </p:sp>
      <p:sp>
        <p:nvSpPr>
          <p:cNvPr id="5" name="Shape 3"/>
          <p:cNvSpPr/>
          <p:nvPr/>
        </p:nvSpPr>
        <p:spPr>
          <a:xfrm>
            <a:off x="256032" y="0"/>
            <a:ext cx="91440" cy="5143500"/>
          </a:xfrm>
          <a:prstGeom prst="rect">
            <a:avLst/>
          </a:prstGeom>
          <a:solidFill>
            <a:srgbClr val="A8D4F0"/>
          </a:solidFill>
          <a:ln w="12700">
            <a:solidFill>
              <a:srgbClr val="A8D4F0"/>
            </a:solidFill>
            <a:prstDash val="solid"/>
          </a:ln>
        </p:spPr>
      </p:sp>
      <p:sp>
        <p:nvSpPr>
          <p:cNvPr id="6" name="Text 4"/>
          <p:cNvSpPr/>
          <p:nvPr/>
        </p:nvSpPr>
        <p:spPr>
          <a:xfrm>
            <a:off x="530352" y="256032"/>
            <a:ext cx="8229600" cy="594360"/>
          </a:xfrm>
          <a:prstGeom prst="rect">
            <a:avLst/>
          </a:prstGeom>
          <a:noFill/>
          <a:ln/>
        </p:spPr>
        <p:txBody>
          <a:bodyPr wrap="square" lIns="0" tIns="0" rIns="0" bIns="0" rtlCol="0" anchor="ctr"/>
          <a:lstStyle/>
          <a:p>
            <a:pPr marL="0" indent="0">
              <a:buNone/>
            </a:pPr>
            <a:r>
              <a:rPr lang="en-US" sz="2700" b="1" dirty="0">
                <a:solidFill>
                  <a:srgbClr val="FFFFFF"/>
                </a:solidFill>
                <a:latin typeface="Calibri" pitchFamily="34" charset="0"/>
                <a:ea typeface="Calibri" pitchFamily="34" charset="-122"/>
                <a:cs typeface="Calibri" pitchFamily="34" charset="-120"/>
              </a:rPr>
              <a:t>Conclusions &amp; Recommendations</a:t>
            </a:r>
            <a:endParaRPr lang="en-US" sz="2700" dirty="0"/>
          </a:p>
        </p:txBody>
      </p:sp>
      <p:sp>
        <p:nvSpPr>
          <p:cNvPr id="7" name="Shape 5"/>
          <p:cNvSpPr/>
          <p:nvPr/>
        </p:nvSpPr>
        <p:spPr>
          <a:xfrm>
            <a:off x="530352" y="868680"/>
            <a:ext cx="5486400" cy="54864"/>
          </a:xfrm>
          <a:prstGeom prst="rect">
            <a:avLst/>
          </a:prstGeom>
          <a:solidFill>
            <a:srgbClr val="D4A017"/>
          </a:solidFill>
          <a:ln w="12700">
            <a:solidFill>
              <a:srgbClr val="D4A017"/>
            </a:solidFill>
            <a:prstDash val="solid"/>
          </a:ln>
        </p:spPr>
      </p:sp>
      <p:sp>
        <p:nvSpPr>
          <p:cNvPr id="8" name="Shape 6"/>
          <p:cNvSpPr/>
          <p:nvPr/>
        </p:nvSpPr>
        <p:spPr>
          <a:xfrm>
            <a:off x="530352" y="1042416"/>
            <a:ext cx="402336" cy="402336"/>
          </a:xfrm>
          <a:prstGeom prst="ellipse">
            <a:avLst/>
          </a:prstGeom>
          <a:solidFill>
            <a:srgbClr val="4A90D9"/>
          </a:solidFill>
          <a:ln w="12700">
            <a:solidFill>
              <a:srgbClr val="4A90D9"/>
            </a:solidFill>
            <a:prstDash val="solid"/>
          </a:ln>
        </p:spPr>
      </p:sp>
      <p:sp>
        <p:nvSpPr>
          <p:cNvPr id="9" name="Text 7"/>
          <p:cNvSpPr/>
          <p:nvPr/>
        </p:nvSpPr>
        <p:spPr>
          <a:xfrm>
            <a:off x="530352" y="1042416"/>
            <a:ext cx="402336" cy="402336"/>
          </a:xfrm>
          <a:prstGeom prst="rect">
            <a:avLst/>
          </a:prstGeom>
          <a:noFill/>
          <a:ln/>
        </p:spPr>
        <p:txBody>
          <a:bodyPr wrap="square" lIns="0" tIns="0" rIns="0" bIns="0" rtlCol="0" anchor="ctr"/>
          <a:lstStyle/>
          <a:p>
            <a:pPr marL="0" indent="0" algn="ctr">
              <a:buNone/>
            </a:pPr>
            <a:r>
              <a:rPr lang="en-US" sz="1200" b="1" dirty="0">
                <a:solidFill>
                  <a:srgbClr val="0D2137"/>
                </a:solidFill>
                <a:latin typeface="Calibri" pitchFamily="34" charset="0"/>
                <a:ea typeface="Calibri" pitchFamily="34" charset="-122"/>
                <a:cs typeface="Calibri" pitchFamily="34" charset="-120"/>
              </a:rPr>
              <a:t>01</a:t>
            </a:r>
            <a:endParaRPr lang="en-US" sz="1200" dirty="0"/>
          </a:p>
        </p:txBody>
      </p:sp>
      <p:sp>
        <p:nvSpPr>
          <p:cNvPr id="10" name="Text 8"/>
          <p:cNvSpPr/>
          <p:nvPr/>
        </p:nvSpPr>
        <p:spPr>
          <a:xfrm>
            <a:off x="1042416" y="1069848"/>
            <a:ext cx="7818120" cy="548640"/>
          </a:xfrm>
          <a:prstGeom prst="rect">
            <a:avLst/>
          </a:prstGeom>
          <a:noFill/>
          <a:ln/>
        </p:spPr>
        <p:txBody>
          <a:bodyPr wrap="square" lIns="0" tIns="0" rIns="0" bIns="0" rtlCol="0" anchor="ctr"/>
          <a:lstStyle/>
          <a:p>
            <a:pPr marL="0" indent="0">
              <a:buNone/>
            </a:pPr>
            <a:r>
              <a:rPr lang="en-US" sz="1080" dirty="0">
                <a:solidFill>
                  <a:srgbClr val="C5DCF0"/>
                </a:solidFill>
                <a:latin typeface="Calibri" pitchFamily="34" charset="0"/>
                <a:ea typeface="Calibri" pitchFamily="34" charset="-122"/>
                <a:cs typeface="Calibri" pitchFamily="34" charset="-120"/>
              </a:rPr>
              <a:t>Nigeria’s NIG.CARs Part 19 (2023) is one of Africa's most comprehensive aviation consumer protection instruments — establishing legally enforceable rights for every passenger departing a Nigerian airport.</a:t>
            </a:r>
            <a:endParaRPr lang="en-US" sz="1080" dirty="0"/>
          </a:p>
        </p:txBody>
      </p:sp>
      <p:sp>
        <p:nvSpPr>
          <p:cNvPr id="11" name="Shape 9"/>
          <p:cNvSpPr/>
          <p:nvPr/>
        </p:nvSpPr>
        <p:spPr>
          <a:xfrm>
            <a:off x="530352" y="1792224"/>
            <a:ext cx="402336" cy="402336"/>
          </a:xfrm>
          <a:prstGeom prst="ellipse">
            <a:avLst/>
          </a:prstGeom>
          <a:solidFill>
            <a:srgbClr val="5BA4CF"/>
          </a:solidFill>
          <a:ln w="12700">
            <a:solidFill>
              <a:srgbClr val="5BA4CF"/>
            </a:solidFill>
            <a:prstDash val="solid"/>
          </a:ln>
        </p:spPr>
      </p:sp>
      <p:sp>
        <p:nvSpPr>
          <p:cNvPr id="12" name="Text 10"/>
          <p:cNvSpPr/>
          <p:nvPr/>
        </p:nvSpPr>
        <p:spPr>
          <a:xfrm>
            <a:off x="530352" y="1792224"/>
            <a:ext cx="402336" cy="402336"/>
          </a:xfrm>
          <a:prstGeom prst="rect">
            <a:avLst/>
          </a:prstGeom>
          <a:noFill/>
          <a:ln/>
        </p:spPr>
        <p:txBody>
          <a:bodyPr wrap="square" lIns="0" tIns="0" rIns="0" bIns="0" rtlCol="0" anchor="ctr"/>
          <a:lstStyle/>
          <a:p>
            <a:pPr marL="0" indent="0" algn="ctr">
              <a:buNone/>
            </a:pPr>
            <a:r>
              <a:rPr lang="en-US" sz="1200" b="1" dirty="0">
                <a:solidFill>
                  <a:srgbClr val="0D2137"/>
                </a:solidFill>
                <a:latin typeface="Calibri" pitchFamily="34" charset="0"/>
                <a:ea typeface="Calibri" pitchFamily="34" charset="-122"/>
                <a:cs typeface="Calibri" pitchFamily="34" charset="-120"/>
              </a:rPr>
              <a:t>02</a:t>
            </a:r>
            <a:endParaRPr lang="en-US" sz="1200" dirty="0"/>
          </a:p>
        </p:txBody>
      </p:sp>
      <p:sp>
        <p:nvSpPr>
          <p:cNvPr id="13" name="Text 11"/>
          <p:cNvSpPr/>
          <p:nvPr/>
        </p:nvSpPr>
        <p:spPr>
          <a:xfrm>
            <a:off x="1042416" y="1819656"/>
            <a:ext cx="7818120" cy="548640"/>
          </a:xfrm>
          <a:prstGeom prst="rect">
            <a:avLst/>
          </a:prstGeom>
          <a:noFill/>
          <a:ln/>
        </p:spPr>
        <p:txBody>
          <a:bodyPr wrap="square" lIns="0" tIns="0" rIns="0" bIns="0" rtlCol="0" anchor="ctr"/>
          <a:lstStyle/>
          <a:p>
            <a:pPr marL="0" indent="0">
              <a:buNone/>
            </a:pPr>
            <a:r>
              <a:rPr lang="en-US" sz="1080" dirty="0">
                <a:solidFill>
                  <a:srgbClr val="C5DCF0"/>
                </a:solidFill>
                <a:latin typeface="Calibri" pitchFamily="34" charset="0"/>
                <a:ea typeface="Calibri" pitchFamily="34" charset="-122"/>
                <a:cs typeface="Calibri" pitchFamily="34" charset="-120"/>
              </a:rPr>
              <a:t>Full implementation of Part 19 requires sustained Ministerial and NCAA oversight: mandatory airline compliance, operational consumer desks at all airports, and a functional complaint resolution mechanism.</a:t>
            </a:r>
            <a:endParaRPr lang="en-US" sz="1080" dirty="0"/>
          </a:p>
        </p:txBody>
      </p:sp>
      <p:sp>
        <p:nvSpPr>
          <p:cNvPr id="14" name="Shape 12"/>
          <p:cNvSpPr/>
          <p:nvPr/>
        </p:nvSpPr>
        <p:spPr>
          <a:xfrm>
            <a:off x="530352" y="2542032"/>
            <a:ext cx="402336" cy="402336"/>
          </a:xfrm>
          <a:prstGeom prst="ellipse">
            <a:avLst/>
          </a:prstGeom>
          <a:solidFill>
            <a:srgbClr val="D4A017"/>
          </a:solidFill>
          <a:ln w="12700">
            <a:solidFill>
              <a:srgbClr val="D4A017"/>
            </a:solidFill>
            <a:prstDash val="solid"/>
          </a:ln>
        </p:spPr>
      </p:sp>
      <p:sp>
        <p:nvSpPr>
          <p:cNvPr id="15" name="Text 13"/>
          <p:cNvSpPr/>
          <p:nvPr/>
        </p:nvSpPr>
        <p:spPr>
          <a:xfrm>
            <a:off x="530352" y="2542032"/>
            <a:ext cx="402336" cy="402336"/>
          </a:xfrm>
          <a:prstGeom prst="rect">
            <a:avLst/>
          </a:prstGeom>
          <a:noFill/>
          <a:ln/>
        </p:spPr>
        <p:txBody>
          <a:bodyPr wrap="square" lIns="0" tIns="0" rIns="0" bIns="0" rtlCol="0" anchor="ctr"/>
          <a:lstStyle/>
          <a:p>
            <a:pPr marL="0" indent="0" algn="ctr">
              <a:buNone/>
            </a:pPr>
            <a:r>
              <a:rPr lang="en-US" sz="1200" b="1" dirty="0">
                <a:solidFill>
                  <a:srgbClr val="0D2137"/>
                </a:solidFill>
                <a:latin typeface="Calibri" pitchFamily="34" charset="0"/>
                <a:ea typeface="Calibri" pitchFamily="34" charset="-122"/>
                <a:cs typeface="Calibri" pitchFamily="34" charset="-120"/>
              </a:rPr>
              <a:t>03</a:t>
            </a:r>
            <a:endParaRPr lang="en-US" sz="1200" dirty="0"/>
          </a:p>
        </p:txBody>
      </p:sp>
      <p:sp>
        <p:nvSpPr>
          <p:cNvPr id="16" name="Text 14"/>
          <p:cNvSpPr/>
          <p:nvPr/>
        </p:nvSpPr>
        <p:spPr>
          <a:xfrm>
            <a:off x="1042416" y="2569464"/>
            <a:ext cx="7818120" cy="548640"/>
          </a:xfrm>
          <a:prstGeom prst="rect">
            <a:avLst/>
          </a:prstGeom>
          <a:noFill/>
          <a:ln/>
        </p:spPr>
        <p:txBody>
          <a:bodyPr wrap="square" lIns="0" tIns="0" rIns="0" bIns="0" rtlCol="0" anchor="ctr"/>
          <a:lstStyle/>
          <a:p>
            <a:pPr marL="0" indent="0">
              <a:buNone/>
            </a:pPr>
            <a:r>
              <a:rPr lang="en-US" sz="1080" dirty="0">
                <a:solidFill>
                  <a:srgbClr val="C5DCF0"/>
                </a:solidFill>
                <a:latin typeface="Calibri" pitchFamily="34" charset="0"/>
                <a:ea typeface="Calibri" pitchFamily="34" charset="-122"/>
                <a:cs typeface="Calibri" pitchFamily="34" charset="-120"/>
              </a:rPr>
              <a:t>The compensation framework — covering denied boarding , cancellations, delays, baggage loss and PRM rights — must be communicated widely to ensure passengers know and exercise their rights.</a:t>
            </a:r>
            <a:endParaRPr lang="en-US" sz="1080" dirty="0"/>
          </a:p>
        </p:txBody>
      </p:sp>
      <p:sp>
        <p:nvSpPr>
          <p:cNvPr id="17" name="Shape 15"/>
          <p:cNvSpPr/>
          <p:nvPr/>
        </p:nvSpPr>
        <p:spPr>
          <a:xfrm>
            <a:off x="530352" y="3291840"/>
            <a:ext cx="402336" cy="402336"/>
          </a:xfrm>
          <a:prstGeom prst="ellipse">
            <a:avLst/>
          </a:prstGeom>
          <a:solidFill>
            <a:srgbClr val="4A90D9"/>
          </a:solidFill>
          <a:ln w="12700">
            <a:solidFill>
              <a:srgbClr val="4A90D9"/>
            </a:solidFill>
            <a:prstDash val="solid"/>
          </a:ln>
        </p:spPr>
      </p:sp>
      <p:sp>
        <p:nvSpPr>
          <p:cNvPr id="18" name="Text 16"/>
          <p:cNvSpPr/>
          <p:nvPr/>
        </p:nvSpPr>
        <p:spPr>
          <a:xfrm>
            <a:off x="530352" y="3291840"/>
            <a:ext cx="402336" cy="402336"/>
          </a:xfrm>
          <a:prstGeom prst="rect">
            <a:avLst/>
          </a:prstGeom>
          <a:noFill/>
          <a:ln/>
        </p:spPr>
        <p:txBody>
          <a:bodyPr wrap="square" lIns="0" tIns="0" rIns="0" bIns="0" rtlCol="0" anchor="ctr"/>
          <a:lstStyle/>
          <a:p>
            <a:pPr marL="0" indent="0" algn="ctr">
              <a:buNone/>
            </a:pPr>
            <a:r>
              <a:rPr lang="en-US" sz="1200" b="1" dirty="0">
                <a:solidFill>
                  <a:srgbClr val="0D2137"/>
                </a:solidFill>
                <a:latin typeface="Calibri" pitchFamily="34" charset="0"/>
                <a:ea typeface="Calibri" pitchFamily="34" charset="-122"/>
                <a:cs typeface="Calibri" pitchFamily="34" charset="-120"/>
              </a:rPr>
              <a:t>04</a:t>
            </a:r>
            <a:endParaRPr lang="en-US" sz="1200" dirty="0"/>
          </a:p>
        </p:txBody>
      </p:sp>
      <p:sp>
        <p:nvSpPr>
          <p:cNvPr id="19" name="Text 17"/>
          <p:cNvSpPr/>
          <p:nvPr/>
        </p:nvSpPr>
        <p:spPr>
          <a:xfrm>
            <a:off x="1042416" y="3319272"/>
            <a:ext cx="7818120" cy="548640"/>
          </a:xfrm>
          <a:prstGeom prst="rect">
            <a:avLst/>
          </a:prstGeom>
          <a:noFill/>
          <a:ln/>
        </p:spPr>
        <p:txBody>
          <a:bodyPr wrap="square" lIns="0" tIns="0" rIns="0" bIns="0" rtlCol="0" anchor="ctr"/>
          <a:lstStyle/>
          <a:p>
            <a:pPr marL="0" indent="0">
              <a:buNone/>
            </a:pPr>
            <a:r>
              <a:rPr lang="en-US" sz="1080" dirty="0">
                <a:solidFill>
                  <a:srgbClr val="C5DCF0"/>
                </a:solidFill>
                <a:latin typeface="Calibri" pitchFamily="34" charset="0"/>
                <a:ea typeface="Calibri" pitchFamily="34" charset="-122"/>
                <a:cs typeface="Calibri" pitchFamily="34" charset="-120"/>
              </a:rPr>
              <a:t>NCAA's enforcement escalation ladder (warning → fine → suspension → revocation) provides robust deterrence; the Honourable Minister's support for timely prosecutions will drive airline compliance culture.</a:t>
            </a:r>
            <a:endParaRPr lang="en-US" sz="1080" dirty="0"/>
          </a:p>
        </p:txBody>
      </p:sp>
      <p:sp>
        <p:nvSpPr>
          <p:cNvPr id="20" name="Shape 18"/>
          <p:cNvSpPr/>
          <p:nvPr/>
        </p:nvSpPr>
        <p:spPr>
          <a:xfrm>
            <a:off x="530352" y="4041648"/>
            <a:ext cx="402336" cy="402336"/>
          </a:xfrm>
          <a:prstGeom prst="ellipse">
            <a:avLst/>
          </a:prstGeom>
          <a:solidFill>
            <a:srgbClr val="5BA4CF"/>
          </a:solidFill>
          <a:ln w="12700">
            <a:solidFill>
              <a:srgbClr val="5BA4CF"/>
            </a:solidFill>
            <a:prstDash val="solid"/>
          </a:ln>
        </p:spPr>
      </p:sp>
      <p:sp>
        <p:nvSpPr>
          <p:cNvPr id="21" name="Text 19"/>
          <p:cNvSpPr/>
          <p:nvPr/>
        </p:nvSpPr>
        <p:spPr>
          <a:xfrm>
            <a:off x="530352" y="4041648"/>
            <a:ext cx="402336" cy="402336"/>
          </a:xfrm>
          <a:prstGeom prst="rect">
            <a:avLst/>
          </a:prstGeom>
          <a:noFill/>
          <a:ln/>
        </p:spPr>
        <p:txBody>
          <a:bodyPr wrap="square" lIns="0" tIns="0" rIns="0" bIns="0" rtlCol="0" anchor="ctr"/>
          <a:lstStyle/>
          <a:p>
            <a:pPr marL="0" indent="0" algn="ctr">
              <a:buNone/>
            </a:pPr>
            <a:r>
              <a:rPr lang="en-US" sz="1200" b="1" dirty="0">
                <a:solidFill>
                  <a:srgbClr val="0D2137"/>
                </a:solidFill>
                <a:latin typeface="Calibri" pitchFamily="34" charset="0"/>
                <a:ea typeface="Calibri" pitchFamily="34" charset="-122"/>
                <a:cs typeface="Calibri" pitchFamily="34" charset="-120"/>
              </a:rPr>
              <a:t>05</a:t>
            </a:r>
            <a:endParaRPr lang="en-US" sz="1200" dirty="0"/>
          </a:p>
        </p:txBody>
      </p:sp>
      <p:sp>
        <p:nvSpPr>
          <p:cNvPr id="22" name="Text 20"/>
          <p:cNvSpPr/>
          <p:nvPr/>
        </p:nvSpPr>
        <p:spPr>
          <a:xfrm>
            <a:off x="1042416" y="4069080"/>
            <a:ext cx="7818120" cy="548640"/>
          </a:xfrm>
          <a:prstGeom prst="rect">
            <a:avLst/>
          </a:prstGeom>
          <a:noFill/>
          <a:ln/>
        </p:spPr>
        <p:txBody>
          <a:bodyPr wrap="square" lIns="0" tIns="0" rIns="0" bIns="0" rtlCol="0" anchor="ctr"/>
          <a:lstStyle/>
          <a:p>
            <a:pPr marL="0" indent="0">
              <a:buNone/>
            </a:pPr>
            <a:r>
              <a:rPr lang="en-US" sz="1080" dirty="0">
                <a:solidFill>
                  <a:srgbClr val="C5DCF0"/>
                </a:solidFill>
                <a:latin typeface="Calibri" pitchFamily="34" charset="0"/>
                <a:ea typeface="Calibri" pitchFamily="34" charset="-122"/>
                <a:cs typeface="Calibri" pitchFamily="34" charset="-120"/>
              </a:rPr>
              <a:t>Priority actions: gazette the Aviation Consumer Protection Tribunal, launch the NCAA digital complaint portal, establish the consumer compensation fund, and publish the annual airline compliance league table.</a:t>
            </a:r>
            <a:endParaRPr lang="en-US" sz="1080" dirty="0"/>
          </a:p>
        </p:txBody>
      </p:sp>
      <p:sp>
        <p:nvSpPr>
          <p:cNvPr id="23" name="Shape 21"/>
          <p:cNvSpPr/>
          <p:nvPr/>
        </p:nvSpPr>
        <p:spPr>
          <a:xfrm>
            <a:off x="0" y="4663440"/>
            <a:ext cx="9144000" cy="480060"/>
          </a:xfrm>
          <a:prstGeom prst="rect">
            <a:avLst/>
          </a:prstGeom>
          <a:solidFill>
            <a:srgbClr val="4A90D9"/>
          </a:solidFill>
          <a:ln w="12700">
            <a:solidFill>
              <a:srgbClr val="4A90D9"/>
            </a:solidFill>
            <a:prstDash val="solid"/>
          </a:ln>
        </p:spPr>
      </p:sp>
      <p:sp>
        <p:nvSpPr>
          <p:cNvPr id="24" name="Shape 22"/>
          <p:cNvSpPr/>
          <p:nvPr/>
        </p:nvSpPr>
        <p:spPr>
          <a:xfrm>
            <a:off x="0" y="4608576"/>
            <a:ext cx="9144000" cy="91440"/>
          </a:xfrm>
          <a:prstGeom prst="rect">
            <a:avLst/>
          </a:prstGeom>
          <a:solidFill>
            <a:srgbClr val="D4A017"/>
          </a:solidFill>
          <a:ln w="12700">
            <a:solidFill>
              <a:srgbClr val="D4A017"/>
            </a:solidFill>
            <a:prstDash val="solid"/>
          </a:ln>
        </p:spPr>
      </p:sp>
      <p:sp>
        <p:nvSpPr>
          <p:cNvPr id="25" name="Text 23"/>
          <p:cNvSpPr/>
          <p:nvPr/>
        </p:nvSpPr>
        <p:spPr>
          <a:xfrm>
            <a:off x="274320" y="4700016"/>
            <a:ext cx="8595360" cy="347472"/>
          </a:xfrm>
          <a:prstGeom prst="rect">
            <a:avLst/>
          </a:prstGeom>
          <a:noFill/>
          <a:ln/>
        </p:spPr>
        <p:txBody>
          <a:bodyPr wrap="square" lIns="0" tIns="0" rIns="0" bIns="0" rtlCol="0" anchor="ctr"/>
          <a:lstStyle/>
          <a:p>
            <a:pPr marL="0" indent="0" algn="ctr">
              <a:buNone/>
            </a:pPr>
            <a:r>
              <a:rPr lang="en-US" sz="900" dirty="0">
                <a:solidFill>
                  <a:srgbClr val="FFFFFF"/>
                </a:solidFill>
                <a:latin typeface="Calibri" pitchFamily="34" charset="0"/>
                <a:ea typeface="Calibri" pitchFamily="34" charset="-122"/>
                <a:cs typeface="Calibri" pitchFamily="34" charset="-120"/>
              </a:rPr>
              <a:t>Federal Ministry of Aviation &amp; Aerospace Development  ·  NCAA  ·  NCAR Part 19 Consumer Protection Regulations 2023  ·  Federal Republic of Nigeria</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8B16B-785D-6DE3-ABD0-F623BFAEB509}"/>
              </a:ext>
            </a:extLst>
          </p:cNvPr>
          <p:cNvPicPr>
            <a:picLocks noChangeAspect="1"/>
          </p:cNvPicPr>
          <p:nvPr/>
        </p:nvPicPr>
        <p:blipFill>
          <a:blip r:embed="rId2"/>
          <a:stretch>
            <a:fillRect/>
          </a:stretch>
        </p:blipFill>
        <p:spPr>
          <a:xfrm>
            <a:off x="4377435" y="467263"/>
            <a:ext cx="4223824" cy="2323131"/>
          </a:xfrm>
          <a:prstGeom prst="rect">
            <a:avLst/>
          </a:prstGeom>
        </p:spPr>
      </p:pic>
      <p:pic>
        <p:nvPicPr>
          <p:cNvPr id="4" name="Picture 3">
            <a:extLst>
              <a:ext uri="{FF2B5EF4-FFF2-40B4-BE49-F238E27FC236}">
                <a16:creationId xmlns:a16="http://schemas.microsoft.com/office/drawing/2014/main" id="{A60C919B-4CE9-019B-50C2-92419E3EFA6F}"/>
              </a:ext>
            </a:extLst>
          </p:cNvPr>
          <p:cNvPicPr>
            <a:picLocks noChangeAspect="1"/>
          </p:cNvPicPr>
          <p:nvPr/>
        </p:nvPicPr>
        <p:blipFill>
          <a:blip r:embed="rId3"/>
          <a:stretch>
            <a:fillRect/>
          </a:stretch>
        </p:blipFill>
        <p:spPr>
          <a:xfrm>
            <a:off x="3881774" y="3380020"/>
            <a:ext cx="5259631" cy="908383"/>
          </a:xfrm>
          <a:prstGeom prst="rect">
            <a:avLst/>
          </a:prstGeom>
        </p:spPr>
      </p:pic>
      <p:pic>
        <p:nvPicPr>
          <p:cNvPr id="5" name="Picture 4">
            <a:extLst>
              <a:ext uri="{FF2B5EF4-FFF2-40B4-BE49-F238E27FC236}">
                <a16:creationId xmlns:a16="http://schemas.microsoft.com/office/drawing/2014/main" id="{9FF9C838-772A-8078-3DE8-6BE6B7F88D43}"/>
              </a:ext>
            </a:extLst>
          </p:cNvPr>
          <p:cNvPicPr>
            <a:picLocks noChangeAspect="1"/>
          </p:cNvPicPr>
          <p:nvPr/>
        </p:nvPicPr>
        <p:blipFill>
          <a:blip r:embed="rId4"/>
          <a:stretch>
            <a:fillRect/>
          </a:stretch>
        </p:blipFill>
        <p:spPr>
          <a:xfrm>
            <a:off x="119409" y="129786"/>
            <a:ext cx="3626569" cy="4771840"/>
          </a:xfrm>
          <a:prstGeom prst="rect">
            <a:avLst/>
          </a:prstGeom>
        </p:spPr>
      </p:pic>
    </p:spTree>
    <p:extLst>
      <p:ext uri="{BB962C8B-B14F-4D97-AF65-F5344CB8AC3E}">
        <p14:creationId xmlns:p14="http://schemas.microsoft.com/office/powerpoint/2010/main" val="145769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F8FE"/>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sp>
      <p:sp>
        <p:nvSpPr>
          <p:cNvPr id="3" name="Shape 1"/>
          <p:cNvSpPr/>
          <p:nvPr/>
        </p:nvSpPr>
        <p:spPr>
          <a:xfrm>
            <a:off x="0" y="1005840"/>
            <a:ext cx="9144000" cy="82296"/>
          </a:xfrm>
          <a:prstGeom prst="rect">
            <a:avLst/>
          </a:prstGeom>
          <a:solidFill>
            <a:srgbClr val="4A90D9"/>
          </a:solidFill>
          <a:ln w="12700">
            <a:solidFill>
              <a:srgbClr val="4A90D9"/>
            </a:solidFill>
            <a:prstDash val="solid"/>
          </a:ln>
        </p:spPr>
      </p:sp>
      <p:sp>
        <p:nvSpPr>
          <p:cNvPr id="4" name="Shape 2"/>
          <p:cNvSpPr/>
          <p:nvPr/>
        </p:nvSpPr>
        <p:spPr>
          <a:xfrm>
            <a:off x="0" y="0"/>
            <a:ext cx="256032" cy="1005840"/>
          </a:xfrm>
          <a:prstGeom prst="rect">
            <a:avLst/>
          </a:prstGeom>
          <a:solidFill>
            <a:srgbClr val="4A90D9"/>
          </a:solidFill>
          <a:ln w="12700">
            <a:solidFill>
              <a:srgbClr val="4A90D9"/>
            </a:solidFill>
            <a:prstDash val="solid"/>
          </a:ln>
        </p:spPr>
      </p:sp>
      <p:sp>
        <p:nvSpPr>
          <p:cNvPr id="5" name="Text 3"/>
          <p:cNvSpPr/>
          <p:nvPr/>
        </p:nvSpPr>
        <p:spPr>
          <a:xfrm>
            <a:off x="457200" y="164592"/>
            <a:ext cx="8229600" cy="640080"/>
          </a:xfrm>
          <a:prstGeom prst="rect">
            <a:avLst/>
          </a:prstGeom>
          <a:noFill/>
          <a:ln/>
        </p:spPr>
        <p:txBody>
          <a:bodyPr wrap="square" lIns="0" tIns="0" rIns="0" bIns="0" rtlCol="0" anchor="ctr"/>
          <a:lstStyle/>
          <a:p>
            <a:pPr marL="0" indent="0">
              <a:buNone/>
            </a:pPr>
            <a:r>
              <a:rPr lang="en-US" sz="2700" b="1" dirty="0">
                <a:solidFill>
                  <a:srgbClr val="FFFFFF"/>
                </a:solidFill>
                <a:latin typeface="Calibri" pitchFamily="34" charset="0"/>
                <a:ea typeface="Calibri" pitchFamily="34" charset="-122"/>
                <a:cs typeface="Calibri" pitchFamily="34" charset="-120"/>
              </a:rPr>
              <a:t>Presentation Outline</a:t>
            </a:r>
            <a:endParaRPr lang="en-US" sz="2700" dirty="0"/>
          </a:p>
        </p:txBody>
      </p:sp>
      <p:sp>
        <p:nvSpPr>
          <p:cNvPr id="6" name="Shape 4"/>
          <p:cNvSpPr/>
          <p:nvPr/>
        </p:nvSpPr>
        <p:spPr>
          <a:xfrm>
            <a:off x="274320" y="1207008"/>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7" name="Shape 5"/>
          <p:cNvSpPr/>
          <p:nvPr/>
        </p:nvSpPr>
        <p:spPr>
          <a:xfrm>
            <a:off x="274320" y="1207008"/>
            <a:ext cx="91440" cy="841248"/>
          </a:xfrm>
          <a:prstGeom prst="rect">
            <a:avLst/>
          </a:prstGeom>
          <a:solidFill>
            <a:srgbClr val="4A90D9"/>
          </a:solidFill>
          <a:ln w="12700">
            <a:solidFill>
              <a:srgbClr val="4A90D9"/>
            </a:solidFill>
            <a:prstDash val="solid"/>
          </a:ln>
        </p:spPr>
      </p:sp>
      <p:sp>
        <p:nvSpPr>
          <p:cNvPr id="8" name="Text 6"/>
          <p:cNvSpPr/>
          <p:nvPr/>
        </p:nvSpPr>
        <p:spPr>
          <a:xfrm>
            <a:off x="457200" y="1280160"/>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01</a:t>
            </a:r>
            <a:endParaRPr lang="en-US" sz="1800" dirty="0"/>
          </a:p>
        </p:txBody>
      </p:sp>
      <p:sp>
        <p:nvSpPr>
          <p:cNvPr id="9" name="Text 7"/>
          <p:cNvSpPr/>
          <p:nvPr/>
        </p:nvSpPr>
        <p:spPr>
          <a:xfrm>
            <a:off x="1005840" y="1280160"/>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Policy Context &amp; Legislative Basis</a:t>
            </a:r>
            <a:endParaRPr lang="en-US" sz="1200" dirty="0"/>
          </a:p>
        </p:txBody>
      </p:sp>
      <p:sp>
        <p:nvSpPr>
          <p:cNvPr id="10" name="Text 8"/>
          <p:cNvSpPr/>
          <p:nvPr/>
        </p:nvSpPr>
        <p:spPr>
          <a:xfrm>
            <a:off x="1005840" y="1664208"/>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Why consumer protection matters in aviation; statutory foundation</a:t>
            </a:r>
            <a:endParaRPr lang="en-US" sz="1000" dirty="0"/>
          </a:p>
        </p:txBody>
      </p:sp>
      <p:sp>
        <p:nvSpPr>
          <p:cNvPr id="11" name="Shape 9"/>
          <p:cNvSpPr/>
          <p:nvPr/>
        </p:nvSpPr>
        <p:spPr>
          <a:xfrm>
            <a:off x="274320" y="2176272"/>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12" name="Shape 10"/>
          <p:cNvSpPr/>
          <p:nvPr/>
        </p:nvSpPr>
        <p:spPr>
          <a:xfrm>
            <a:off x="274320" y="2176272"/>
            <a:ext cx="91440" cy="841248"/>
          </a:xfrm>
          <a:prstGeom prst="rect">
            <a:avLst/>
          </a:prstGeom>
          <a:solidFill>
            <a:srgbClr val="4A90D9"/>
          </a:solidFill>
          <a:ln w="12700">
            <a:solidFill>
              <a:srgbClr val="4A90D9"/>
            </a:solidFill>
            <a:prstDash val="solid"/>
          </a:ln>
        </p:spPr>
      </p:sp>
      <p:sp>
        <p:nvSpPr>
          <p:cNvPr id="13" name="Text 11"/>
          <p:cNvSpPr/>
          <p:nvPr/>
        </p:nvSpPr>
        <p:spPr>
          <a:xfrm>
            <a:off x="457200" y="2249424"/>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02</a:t>
            </a:r>
            <a:endParaRPr lang="en-US" sz="1800" dirty="0"/>
          </a:p>
        </p:txBody>
      </p:sp>
      <p:sp>
        <p:nvSpPr>
          <p:cNvPr id="14" name="Text 12"/>
          <p:cNvSpPr/>
          <p:nvPr/>
        </p:nvSpPr>
        <p:spPr>
          <a:xfrm>
            <a:off x="1005840" y="2249424"/>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Regulatory Institutions</a:t>
            </a:r>
            <a:endParaRPr lang="en-US" sz="1200" dirty="0"/>
          </a:p>
        </p:txBody>
      </p:sp>
      <p:sp>
        <p:nvSpPr>
          <p:cNvPr id="15" name="Text 13"/>
          <p:cNvSpPr/>
          <p:nvPr/>
        </p:nvSpPr>
        <p:spPr>
          <a:xfrm>
            <a:off x="1005840" y="2633472"/>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NCAA mandate, Consumer Protection Directorate</a:t>
            </a:r>
            <a:endParaRPr lang="en-US" sz="1000" dirty="0"/>
          </a:p>
        </p:txBody>
      </p:sp>
      <p:sp>
        <p:nvSpPr>
          <p:cNvPr id="16" name="Shape 14"/>
          <p:cNvSpPr/>
          <p:nvPr/>
        </p:nvSpPr>
        <p:spPr>
          <a:xfrm>
            <a:off x="274320" y="3145536"/>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17" name="Shape 15"/>
          <p:cNvSpPr/>
          <p:nvPr/>
        </p:nvSpPr>
        <p:spPr>
          <a:xfrm>
            <a:off x="274320" y="3145536"/>
            <a:ext cx="91440" cy="841248"/>
          </a:xfrm>
          <a:prstGeom prst="rect">
            <a:avLst/>
          </a:prstGeom>
          <a:solidFill>
            <a:srgbClr val="4A90D9"/>
          </a:solidFill>
          <a:ln w="12700">
            <a:solidFill>
              <a:srgbClr val="4A90D9"/>
            </a:solidFill>
            <a:prstDash val="solid"/>
          </a:ln>
        </p:spPr>
      </p:sp>
      <p:sp>
        <p:nvSpPr>
          <p:cNvPr id="18" name="Text 16"/>
          <p:cNvSpPr/>
          <p:nvPr/>
        </p:nvSpPr>
        <p:spPr>
          <a:xfrm>
            <a:off x="457200" y="3218688"/>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03</a:t>
            </a:r>
            <a:endParaRPr lang="en-US" sz="1800" dirty="0"/>
          </a:p>
        </p:txBody>
      </p:sp>
      <p:sp>
        <p:nvSpPr>
          <p:cNvPr id="19" name="Text 17"/>
          <p:cNvSpPr/>
          <p:nvPr/>
        </p:nvSpPr>
        <p:spPr>
          <a:xfrm>
            <a:off x="1005840" y="3218688"/>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NIGERIA CIVIL AVIATION REGULATIONS(NIG. CARs) 2023 Part 19 — Scope &amp; Applicability</a:t>
            </a:r>
            <a:endParaRPr lang="en-US" sz="1200" dirty="0"/>
          </a:p>
        </p:txBody>
      </p:sp>
      <p:sp>
        <p:nvSpPr>
          <p:cNvPr id="20" name="Text 18"/>
          <p:cNvSpPr/>
          <p:nvPr/>
        </p:nvSpPr>
        <p:spPr>
          <a:xfrm>
            <a:off x="1005840" y="3602736"/>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Structure, application, key definitions</a:t>
            </a:r>
            <a:endParaRPr lang="en-US" sz="1000" dirty="0"/>
          </a:p>
        </p:txBody>
      </p:sp>
      <p:sp>
        <p:nvSpPr>
          <p:cNvPr id="21" name="Shape 19"/>
          <p:cNvSpPr/>
          <p:nvPr/>
        </p:nvSpPr>
        <p:spPr>
          <a:xfrm>
            <a:off x="274320" y="4114800"/>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22" name="Shape 20"/>
          <p:cNvSpPr/>
          <p:nvPr/>
        </p:nvSpPr>
        <p:spPr>
          <a:xfrm>
            <a:off x="274320" y="4114800"/>
            <a:ext cx="91440" cy="841248"/>
          </a:xfrm>
          <a:prstGeom prst="rect">
            <a:avLst/>
          </a:prstGeom>
          <a:solidFill>
            <a:srgbClr val="4A90D9"/>
          </a:solidFill>
          <a:ln w="12700">
            <a:solidFill>
              <a:srgbClr val="4A90D9"/>
            </a:solidFill>
            <a:prstDash val="solid"/>
          </a:ln>
        </p:spPr>
      </p:sp>
      <p:sp>
        <p:nvSpPr>
          <p:cNvPr id="23" name="Text 21"/>
          <p:cNvSpPr/>
          <p:nvPr/>
        </p:nvSpPr>
        <p:spPr>
          <a:xfrm>
            <a:off x="457200" y="4187952"/>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04</a:t>
            </a:r>
            <a:endParaRPr lang="en-US" sz="1800" dirty="0"/>
          </a:p>
        </p:txBody>
      </p:sp>
      <p:sp>
        <p:nvSpPr>
          <p:cNvPr id="24" name="Text 22"/>
          <p:cNvSpPr/>
          <p:nvPr/>
        </p:nvSpPr>
        <p:spPr>
          <a:xfrm>
            <a:off x="1005840" y="4187952"/>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Passenger Rights (Part 19)</a:t>
            </a:r>
            <a:endParaRPr lang="en-US" sz="1200" dirty="0"/>
          </a:p>
        </p:txBody>
      </p:sp>
      <p:sp>
        <p:nvSpPr>
          <p:cNvPr id="25" name="Text 23"/>
          <p:cNvSpPr/>
          <p:nvPr/>
        </p:nvSpPr>
        <p:spPr>
          <a:xfrm>
            <a:off x="1005840" y="4572000"/>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Denied boarding, cancellation, delay, baggage, disability</a:t>
            </a:r>
            <a:endParaRPr lang="en-US" sz="1000" dirty="0"/>
          </a:p>
        </p:txBody>
      </p:sp>
      <p:sp>
        <p:nvSpPr>
          <p:cNvPr id="26" name="Shape 24"/>
          <p:cNvSpPr/>
          <p:nvPr/>
        </p:nvSpPr>
        <p:spPr>
          <a:xfrm>
            <a:off x="4709160" y="1207008"/>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27" name="Shape 25"/>
          <p:cNvSpPr/>
          <p:nvPr/>
        </p:nvSpPr>
        <p:spPr>
          <a:xfrm>
            <a:off x="4709160" y="1207008"/>
            <a:ext cx="91440" cy="841248"/>
          </a:xfrm>
          <a:prstGeom prst="rect">
            <a:avLst/>
          </a:prstGeom>
          <a:solidFill>
            <a:srgbClr val="4A90D9"/>
          </a:solidFill>
          <a:ln w="12700">
            <a:solidFill>
              <a:srgbClr val="4A90D9"/>
            </a:solidFill>
            <a:prstDash val="solid"/>
          </a:ln>
        </p:spPr>
      </p:sp>
      <p:sp>
        <p:nvSpPr>
          <p:cNvPr id="28" name="Text 26"/>
          <p:cNvSpPr/>
          <p:nvPr/>
        </p:nvSpPr>
        <p:spPr>
          <a:xfrm>
            <a:off x="4892040" y="1280160"/>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05</a:t>
            </a:r>
            <a:endParaRPr lang="en-US" sz="1800" dirty="0"/>
          </a:p>
        </p:txBody>
      </p:sp>
      <p:sp>
        <p:nvSpPr>
          <p:cNvPr id="29" name="Text 27"/>
          <p:cNvSpPr/>
          <p:nvPr/>
        </p:nvSpPr>
        <p:spPr>
          <a:xfrm>
            <a:off x="5440680" y="1280160"/>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Airline Obligations &amp; Compliance</a:t>
            </a:r>
            <a:endParaRPr lang="en-US" sz="1200" dirty="0"/>
          </a:p>
        </p:txBody>
      </p:sp>
      <p:sp>
        <p:nvSpPr>
          <p:cNvPr id="30" name="Text 28"/>
          <p:cNvSpPr/>
          <p:nvPr/>
        </p:nvSpPr>
        <p:spPr>
          <a:xfrm>
            <a:off x="5440680" y="1664208"/>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Disclosure, reporting, complaints management</a:t>
            </a:r>
            <a:endParaRPr lang="en-US" sz="1000" dirty="0"/>
          </a:p>
        </p:txBody>
      </p:sp>
      <p:sp>
        <p:nvSpPr>
          <p:cNvPr id="31" name="Shape 29"/>
          <p:cNvSpPr/>
          <p:nvPr/>
        </p:nvSpPr>
        <p:spPr>
          <a:xfrm>
            <a:off x="4709160" y="2176272"/>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32" name="Shape 30"/>
          <p:cNvSpPr/>
          <p:nvPr/>
        </p:nvSpPr>
        <p:spPr>
          <a:xfrm>
            <a:off x="4709160" y="2176272"/>
            <a:ext cx="91440" cy="841248"/>
          </a:xfrm>
          <a:prstGeom prst="rect">
            <a:avLst/>
          </a:prstGeom>
          <a:solidFill>
            <a:srgbClr val="4A90D9"/>
          </a:solidFill>
          <a:ln w="12700">
            <a:solidFill>
              <a:srgbClr val="4A90D9"/>
            </a:solidFill>
            <a:prstDash val="solid"/>
          </a:ln>
        </p:spPr>
      </p:sp>
      <p:sp>
        <p:nvSpPr>
          <p:cNvPr id="33" name="Text 31"/>
          <p:cNvSpPr/>
          <p:nvPr/>
        </p:nvSpPr>
        <p:spPr>
          <a:xfrm>
            <a:off x="4892040" y="2249424"/>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06</a:t>
            </a:r>
            <a:endParaRPr lang="en-US" sz="1800" dirty="0"/>
          </a:p>
        </p:txBody>
      </p:sp>
      <p:sp>
        <p:nvSpPr>
          <p:cNvPr id="34" name="Text 32"/>
          <p:cNvSpPr/>
          <p:nvPr/>
        </p:nvSpPr>
        <p:spPr>
          <a:xfrm>
            <a:off x="5440680" y="2249424"/>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Enforcement &amp; Penalties</a:t>
            </a:r>
            <a:endParaRPr lang="en-US" sz="1200" dirty="0"/>
          </a:p>
        </p:txBody>
      </p:sp>
      <p:sp>
        <p:nvSpPr>
          <p:cNvPr id="35" name="Text 33"/>
          <p:cNvSpPr/>
          <p:nvPr/>
        </p:nvSpPr>
        <p:spPr>
          <a:xfrm>
            <a:off x="5440680" y="2633472"/>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NCAA enforcement powers, sanctions schedule</a:t>
            </a:r>
            <a:endParaRPr lang="en-US" sz="1000" dirty="0"/>
          </a:p>
        </p:txBody>
      </p:sp>
      <p:sp>
        <p:nvSpPr>
          <p:cNvPr id="36" name="Shape 34"/>
          <p:cNvSpPr/>
          <p:nvPr/>
        </p:nvSpPr>
        <p:spPr>
          <a:xfrm>
            <a:off x="4709160" y="3145536"/>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37" name="Shape 35"/>
          <p:cNvSpPr/>
          <p:nvPr/>
        </p:nvSpPr>
        <p:spPr>
          <a:xfrm>
            <a:off x="4709160" y="3145536"/>
            <a:ext cx="91440" cy="841248"/>
          </a:xfrm>
          <a:prstGeom prst="rect">
            <a:avLst/>
          </a:prstGeom>
          <a:solidFill>
            <a:srgbClr val="4A90D9"/>
          </a:solidFill>
          <a:ln w="12700">
            <a:solidFill>
              <a:srgbClr val="4A90D9"/>
            </a:solidFill>
            <a:prstDash val="solid"/>
          </a:ln>
        </p:spPr>
      </p:sp>
      <p:sp>
        <p:nvSpPr>
          <p:cNvPr id="38" name="Text 36"/>
          <p:cNvSpPr/>
          <p:nvPr/>
        </p:nvSpPr>
        <p:spPr>
          <a:xfrm>
            <a:off x="4892040" y="3218688"/>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07</a:t>
            </a:r>
            <a:endParaRPr lang="en-US" sz="1800" dirty="0"/>
          </a:p>
        </p:txBody>
      </p:sp>
      <p:sp>
        <p:nvSpPr>
          <p:cNvPr id="39" name="Text 37"/>
          <p:cNvSpPr/>
          <p:nvPr/>
        </p:nvSpPr>
        <p:spPr>
          <a:xfrm>
            <a:off x="5440680" y="3218688"/>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International Standards &amp; Benchmarks</a:t>
            </a:r>
            <a:endParaRPr lang="en-US" sz="1200" dirty="0"/>
          </a:p>
        </p:txBody>
      </p:sp>
      <p:sp>
        <p:nvSpPr>
          <p:cNvPr id="40" name="Text 38"/>
          <p:cNvSpPr/>
          <p:nvPr/>
        </p:nvSpPr>
        <p:spPr>
          <a:xfrm>
            <a:off x="5440680" y="3602736"/>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ICAO, Montreal Convention, global comparators</a:t>
            </a:r>
            <a:endParaRPr lang="en-US" sz="1000" dirty="0"/>
          </a:p>
        </p:txBody>
      </p:sp>
      <p:sp>
        <p:nvSpPr>
          <p:cNvPr id="41" name="Shape 39"/>
          <p:cNvSpPr/>
          <p:nvPr/>
        </p:nvSpPr>
        <p:spPr>
          <a:xfrm>
            <a:off x="4709160" y="4114800"/>
            <a:ext cx="4251960" cy="841248"/>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42" name="Shape 40"/>
          <p:cNvSpPr/>
          <p:nvPr/>
        </p:nvSpPr>
        <p:spPr>
          <a:xfrm>
            <a:off x="4709160" y="4114800"/>
            <a:ext cx="91440" cy="841248"/>
          </a:xfrm>
          <a:prstGeom prst="rect">
            <a:avLst/>
          </a:prstGeom>
          <a:solidFill>
            <a:srgbClr val="4A90D9"/>
          </a:solidFill>
          <a:ln w="12700">
            <a:solidFill>
              <a:srgbClr val="4A90D9"/>
            </a:solidFill>
            <a:prstDash val="solid"/>
          </a:ln>
        </p:spPr>
      </p:sp>
      <p:sp>
        <p:nvSpPr>
          <p:cNvPr id="43" name="Text 41"/>
          <p:cNvSpPr/>
          <p:nvPr/>
        </p:nvSpPr>
        <p:spPr>
          <a:xfrm>
            <a:off x="4892040" y="4187952"/>
            <a:ext cx="502920" cy="365760"/>
          </a:xfrm>
          <a:prstGeom prst="rect">
            <a:avLst/>
          </a:prstGeom>
          <a:noFill/>
          <a:ln/>
        </p:spPr>
        <p:txBody>
          <a:bodyPr wrap="square" lIns="0" tIns="0" rIns="0" bIns="0" rtlCol="0" anchor="ctr"/>
          <a:lstStyle/>
          <a:p>
            <a:pPr marL="0" indent="0">
              <a:buNone/>
            </a:pPr>
            <a:r>
              <a:rPr lang="en-US" sz="1800" b="1" dirty="0">
                <a:solidFill>
                  <a:srgbClr val="4A90D9"/>
                </a:solidFill>
                <a:latin typeface="Calibri" pitchFamily="34" charset="0"/>
                <a:ea typeface="Calibri" pitchFamily="34" charset="-122"/>
                <a:cs typeface="Calibri" pitchFamily="34" charset="-120"/>
              </a:rPr>
              <a:t>08</a:t>
            </a:r>
            <a:endParaRPr lang="en-US" sz="1800" dirty="0"/>
          </a:p>
        </p:txBody>
      </p:sp>
      <p:sp>
        <p:nvSpPr>
          <p:cNvPr id="44" name="Text 42"/>
          <p:cNvSpPr/>
          <p:nvPr/>
        </p:nvSpPr>
        <p:spPr>
          <a:xfrm>
            <a:off x="5440680" y="4187952"/>
            <a:ext cx="3383280" cy="347472"/>
          </a:xfrm>
          <a:prstGeom prst="rect">
            <a:avLst/>
          </a:prstGeom>
          <a:noFill/>
          <a:ln/>
        </p:spPr>
        <p:txBody>
          <a:bodyPr wrap="square" lIns="0" tIns="0" rIns="0" bIns="0" rtlCol="0" anchor="ctr"/>
          <a:lstStyle/>
          <a:p>
            <a:pPr marL="0" indent="0">
              <a:buNone/>
            </a:pPr>
            <a:r>
              <a:rPr lang="en-US" sz="1200" b="1" dirty="0">
                <a:solidFill>
                  <a:srgbClr val="0D2137"/>
                </a:solidFill>
                <a:latin typeface="Calibri" pitchFamily="34" charset="0"/>
                <a:ea typeface="Calibri" pitchFamily="34" charset="-122"/>
                <a:cs typeface="Calibri" pitchFamily="34" charset="-120"/>
              </a:rPr>
              <a:t>Ministerial Priorities &amp; Way Forward</a:t>
            </a:r>
            <a:endParaRPr lang="en-US" sz="1200" dirty="0"/>
          </a:p>
        </p:txBody>
      </p:sp>
      <p:sp>
        <p:nvSpPr>
          <p:cNvPr id="45" name="Text 43"/>
          <p:cNvSpPr/>
          <p:nvPr/>
        </p:nvSpPr>
        <p:spPr>
          <a:xfrm>
            <a:off x="5440680" y="4572000"/>
            <a:ext cx="3383280" cy="329184"/>
          </a:xfrm>
          <a:prstGeom prst="rect">
            <a:avLst/>
          </a:prstGeom>
          <a:noFill/>
          <a:ln/>
        </p:spPr>
        <p:txBody>
          <a:bodyPr wrap="square" lIns="0" tIns="0" rIns="0" bIns="0" rtlCol="0" anchor="ctr"/>
          <a:lstStyle/>
          <a:p>
            <a:pPr marL="0" indent="0">
              <a:buNone/>
            </a:pPr>
            <a:r>
              <a:rPr lang="en-US" sz="1000" dirty="0">
                <a:solidFill>
                  <a:srgbClr val="4A6A8A"/>
                </a:solidFill>
                <a:latin typeface="Calibri" pitchFamily="34" charset="0"/>
                <a:ea typeface="Calibri" pitchFamily="34" charset="-122"/>
                <a:cs typeface="Calibri" pitchFamily="34" charset="-120"/>
              </a:rPr>
              <a:t>Reforms, consumer awareness, recommendations</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4A90D9"/>
          </a:solidFill>
          <a:ln w="12700">
            <a:solidFill>
              <a:srgbClr val="4A90D9"/>
            </a:solidFill>
            <a:prstDash val="solid"/>
          </a:ln>
        </p:spPr>
      </p:sp>
      <p:sp>
        <p:nvSpPr>
          <p:cNvPr id="3" name="Shape 1"/>
          <p:cNvSpPr/>
          <p:nvPr/>
        </p:nvSpPr>
        <p:spPr>
          <a:xfrm>
            <a:off x="0" y="1005840"/>
            <a:ext cx="9144000" cy="82296"/>
          </a:xfrm>
          <a:prstGeom prst="rect">
            <a:avLst/>
          </a:prstGeom>
          <a:solidFill>
            <a:srgbClr val="D4A017"/>
          </a:solidFill>
          <a:ln w="12700">
            <a:solidFill>
              <a:srgbClr val="D4A017"/>
            </a:solidFill>
            <a:prstDash val="solid"/>
          </a:ln>
        </p:spPr>
      </p:sp>
      <p:sp>
        <p:nvSpPr>
          <p:cNvPr id="4" name="Shape 2"/>
          <p:cNvSpPr/>
          <p:nvPr/>
        </p:nvSpPr>
        <p:spPr>
          <a:xfrm>
            <a:off x="0" y="0"/>
            <a:ext cx="256032" cy="1005840"/>
          </a:xfrm>
          <a:prstGeom prst="rect">
            <a:avLst/>
          </a:prstGeom>
          <a:solidFill>
            <a:srgbClr val="0D2137"/>
          </a:solidFill>
          <a:ln w="12700">
            <a:solidFill>
              <a:srgbClr val="0D2137"/>
            </a:solidFill>
            <a:prstDash val="solid"/>
          </a:ln>
        </p:spPr>
      </p:sp>
      <p:sp>
        <p:nvSpPr>
          <p:cNvPr id="5" name="Text 3"/>
          <p:cNvSpPr/>
          <p:nvPr/>
        </p:nvSpPr>
        <p:spPr>
          <a:xfrm>
            <a:off x="457200" y="164592"/>
            <a:ext cx="8229600" cy="640080"/>
          </a:xfrm>
          <a:prstGeom prst="rect">
            <a:avLst/>
          </a:prstGeom>
          <a:noFill/>
          <a:ln/>
        </p:spPr>
        <p:txBody>
          <a:bodyPr wrap="square" lIns="0" tIns="0" rIns="0" bIns="0" rtlCol="0" anchor="ctr"/>
          <a:lstStyle/>
          <a:p>
            <a:pPr marL="0" indent="0">
              <a:buNone/>
            </a:pPr>
            <a:r>
              <a:rPr lang="en-US" sz="2300" b="1" dirty="0">
                <a:solidFill>
                  <a:srgbClr val="FFFFFF"/>
                </a:solidFill>
                <a:latin typeface="Calibri" pitchFamily="34" charset="0"/>
                <a:ea typeface="Calibri" pitchFamily="34" charset="-122"/>
                <a:cs typeface="Calibri" pitchFamily="34" charset="-120"/>
              </a:rPr>
              <a:t>01  |  Policy Context &amp; Legislative Basis</a:t>
            </a:r>
            <a:endParaRPr lang="en-US" sz="23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88720"/>
            <a:ext cx="2029968" cy="1097280"/>
          </a:xfrm>
          <a:prstGeom prst="rect">
            <a:avLst/>
          </a:prstGeom>
          <a:solidFill>
            <a:srgbClr val="4A90D9"/>
          </a:solidFill>
          <a:ln w="12700">
            <a:solidFill>
              <a:srgbClr val="4A90D9"/>
            </a:solidFill>
            <a:prstDash val="solid"/>
          </a:ln>
          <a:effectLst>
            <a:outerShdw blurRad="127000" dist="38100" dir="8100000" algn="bl" rotWithShape="0">
              <a:srgbClr val="000000">
                <a:alpha val="10000"/>
              </a:srgbClr>
            </a:outerShdw>
          </a:effectLst>
        </p:spPr>
      </p:sp>
      <p:sp>
        <p:nvSpPr>
          <p:cNvPr id="8" name="Text 5"/>
          <p:cNvSpPr/>
          <p:nvPr/>
        </p:nvSpPr>
        <p:spPr>
          <a:xfrm>
            <a:off x="365760" y="1243584"/>
            <a:ext cx="1828800" cy="530352"/>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22M+</a:t>
            </a:r>
            <a:endParaRPr lang="en-US" sz="2800" dirty="0"/>
          </a:p>
        </p:txBody>
      </p:sp>
      <p:sp>
        <p:nvSpPr>
          <p:cNvPr id="9" name="Text 6"/>
          <p:cNvSpPr/>
          <p:nvPr/>
        </p:nvSpPr>
        <p:spPr>
          <a:xfrm>
            <a:off x="365760" y="1755648"/>
            <a:ext cx="1828800" cy="45720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Passengers through</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Nigerian airports annually</a:t>
            </a:r>
            <a:endParaRPr lang="en-US" sz="1000" dirty="0"/>
          </a:p>
        </p:txBody>
      </p:sp>
      <p:sp>
        <p:nvSpPr>
          <p:cNvPr id="10" name="Shape 7"/>
          <p:cNvSpPr/>
          <p:nvPr/>
        </p:nvSpPr>
        <p:spPr>
          <a:xfrm>
            <a:off x="2450592" y="1188720"/>
            <a:ext cx="2029968" cy="1097280"/>
          </a:xfrm>
          <a:prstGeom prst="rect">
            <a:avLst/>
          </a:prstGeom>
          <a:solidFill>
            <a:srgbClr val="1A3A5C"/>
          </a:solidFill>
          <a:ln w="12700">
            <a:solidFill>
              <a:srgbClr val="1A3A5C"/>
            </a:solidFill>
            <a:prstDash val="solid"/>
          </a:ln>
          <a:effectLst>
            <a:outerShdw blurRad="127000" dist="38100" dir="8100000" algn="bl" rotWithShape="0">
              <a:srgbClr val="000000">
                <a:alpha val="10000"/>
              </a:srgbClr>
            </a:outerShdw>
          </a:effectLst>
        </p:spPr>
      </p:sp>
      <p:sp>
        <p:nvSpPr>
          <p:cNvPr id="11" name="Text 8"/>
          <p:cNvSpPr/>
          <p:nvPr/>
        </p:nvSpPr>
        <p:spPr>
          <a:xfrm>
            <a:off x="2542032" y="1243584"/>
            <a:ext cx="1828800" cy="530352"/>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40+</a:t>
            </a:r>
            <a:endParaRPr lang="en-US" sz="2800" dirty="0"/>
          </a:p>
        </p:txBody>
      </p:sp>
      <p:sp>
        <p:nvSpPr>
          <p:cNvPr id="12" name="Text 9"/>
          <p:cNvSpPr/>
          <p:nvPr/>
        </p:nvSpPr>
        <p:spPr>
          <a:xfrm>
            <a:off x="2542032" y="1755648"/>
            <a:ext cx="1828800" cy="45720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Airlines serving</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Nigerian routes</a:t>
            </a:r>
            <a:endParaRPr lang="en-US" sz="1000" dirty="0"/>
          </a:p>
        </p:txBody>
      </p:sp>
      <p:sp>
        <p:nvSpPr>
          <p:cNvPr id="13" name="Shape 10"/>
          <p:cNvSpPr/>
          <p:nvPr/>
        </p:nvSpPr>
        <p:spPr>
          <a:xfrm>
            <a:off x="4626864" y="1188720"/>
            <a:ext cx="2029968" cy="1097280"/>
          </a:xfrm>
          <a:prstGeom prst="rect">
            <a:avLst/>
          </a:prstGeom>
          <a:solidFill>
            <a:srgbClr val="0D2137"/>
          </a:solidFill>
          <a:ln w="12700">
            <a:solidFill>
              <a:srgbClr val="0D2137"/>
            </a:solidFill>
            <a:prstDash val="solid"/>
          </a:ln>
          <a:effectLst>
            <a:outerShdw blurRad="127000" dist="38100" dir="8100000" algn="bl" rotWithShape="0">
              <a:srgbClr val="000000">
                <a:alpha val="10000"/>
              </a:srgbClr>
            </a:outerShdw>
          </a:effectLst>
        </p:spPr>
      </p:sp>
      <p:sp>
        <p:nvSpPr>
          <p:cNvPr id="14" name="Text 11"/>
          <p:cNvSpPr/>
          <p:nvPr/>
        </p:nvSpPr>
        <p:spPr>
          <a:xfrm>
            <a:off x="4718304" y="1243584"/>
            <a:ext cx="1828800" cy="530352"/>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Part 19</a:t>
            </a:r>
            <a:endParaRPr lang="en-US" sz="2800" dirty="0"/>
          </a:p>
        </p:txBody>
      </p:sp>
      <p:sp>
        <p:nvSpPr>
          <p:cNvPr id="15" name="Text 12"/>
          <p:cNvSpPr/>
          <p:nvPr/>
        </p:nvSpPr>
        <p:spPr>
          <a:xfrm>
            <a:off x="4718304" y="1755648"/>
            <a:ext cx="1828800" cy="45720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Dedicated NIG.CARs</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consumer protection instrument</a:t>
            </a:r>
            <a:endParaRPr lang="en-US" sz="1000" dirty="0"/>
          </a:p>
        </p:txBody>
      </p:sp>
      <p:sp>
        <p:nvSpPr>
          <p:cNvPr id="16" name="Shape 13"/>
          <p:cNvSpPr/>
          <p:nvPr/>
        </p:nvSpPr>
        <p:spPr>
          <a:xfrm>
            <a:off x="6803136" y="1188720"/>
            <a:ext cx="2029968" cy="1097280"/>
          </a:xfrm>
          <a:prstGeom prst="rect">
            <a:avLst/>
          </a:prstGeom>
          <a:solidFill>
            <a:srgbClr val="4A90D9"/>
          </a:solidFill>
          <a:ln w="12700">
            <a:solidFill>
              <a:srgbClr val="4A90D9"/>
            </a:solidFill>
            <a:prstDash val="solid"/>
          </a:ln>
          <a:effectLst>
            <a:outerShdw blurRad="127000" dist="38100" dir="8100000" algn="bl" rotWithShape="0">
              <a:srgbClr val="000000">
                <a:alpha val="10000"/>
              </a:srgbClr>
            </a:outerShdw>
          </a:effectLst>
        </p:spPr>
      </p:sp>
      <p:sp>
        <p:nvSpPr>
          <p:cNvPr id="17" name="Text 14"/>
          <p:cNvSpPr/>
          <p:nvPr/>
        </p:nvSpPr>
        <p:spPr>
          <a:xfrm>
            <a:off x="6894576" y="1243584"/>
            <a:ext cx="1828800" cy="530352"/>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2023</a:t>
            </a:r>
            <a:endParaRPr lang="en-US" sz="2800" dirty="0"/>
          </a:p>
        </p:txBody>
      </p:sp>
      <p:sp>
        <p:nvSpPr>
          <p:cNvPr id="18" name="Text 15"/>
          <p:cNvSpPr/>
          <p:nvPr/>
        </p:nvSpPr>
        <p:spPr>
          <a:xfrm>
            <a:off x="6894576" y="1755648"/>
            <a:ext cx="1828800" cy="45720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Year of latest</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Part 19 revision</a:t>
            </a:r>
            <a:endParaRPr lang="en-US" sz="1000" dirty="0"/>
          </a:p>
        </p:txBody>
      </p:sp>
      <p:sp>
        <p:nvSpPr>
          <p:cNvPr id="19" name="Shape 16"/>
          <p:cNvSpPr/>
          <p:nvPr/>
        </p:nvSpPr>
        <p:spPr>
          <a:xfrm>
            <a:off x="274320" y="2468880"/>
            <a:ext cx="8595360" cy="384048"/>
          </a:xfrm>
          <a:prstGeom prst="rect">
            <a:avLst/>
          </a:prstGeom>
          <a:solidFill>
            <a:srgbClr val="E8F4FD"/>
          </a:solidFill>
          <a:ln w="12700">
            <a:solidFill>
              <a:srgbClr val="C5DCF0"/>
            </a:solidFill>
            <a:prstDash val="solid"/>
          </a:ln>
        </p:spPr>
      </p:sp>
      <p:sp>
        <p:nvSpPr>
          <p:cNvPr id="20" name="Text 17"/>
          <p:cNvSpPr/>
          <p:nvPr/>
        </p:nvSpPr>
        <p:spPr>
          <a:xfrm>
            <a:off x="457200" y="2514600"/>
            <a:ext cx="8229600" cy="274320"/>
          </a:xfrm>
          <a:prstGeom prst="rect">
            <a:avLst/>
          </a:prstGeom>
          <a:noFill/>
          <a:ln/>
        </p:spPr>
        <p:txBody>
          <a:bodyPr wrap="square" lIns="0" tIns="0" rIns="0" bIns="0" rtlCol="0" anchor="ctr"/>
          <a:lstStyle/>
          <a:p>
            <a:pPr marL="0" indent="0">
              <a:buNone/>
            </a:pPr>
            <a:r>
              <a:rPr lang="en-US" sz="1200" b="1" dirty="0">
                <a:solidFill>
                  <a:srgbClr val="1A3A5C"/>
                </a:solidFill>
                <a:latin typeface="Calibri" pitchFamily="34" charset="0"/>
                <a:ea typeface="Calibri" pitchFamily="34" charset="-122"/>
                <a:cs typeface="Calibri" pitchFamily="34" charset="-120"/>
              </a:rPr>
              <a:t>Legislative Foundation Chain</a:t>
            </a:r>
            <a:endParaRPr lang="en-US" sz="1200" dirty="0"/>
          </a:p>
        </p:txBody>
      </p:sp>
      <p:sp>
        <p:nvSpPr>
          <p:cNvPr id="22" name="Text 19"/>
          <p:cNvSpPr/>
          <p:nvPr/>
        </p:nvSpPr>
        <p:spPr>
          <a:xfrm>
            <a:off x="347472" y="2999232"/>
            <a:ext cx="1874520" cy="50292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CFRN 1999</a:t>
            </a:r>
            <a:endParaRPr lang="en-US" sz="1300" dirty="0"/>
          </a:p>
        </p:txBody>
      </p:sp>
      <p:sp>
        <p:nvSpPr>
          <p:cNvPr id="23" name="Shape 20"/>
          <p:cNvSpPr/>
          <p:nvPr/>
        </p:nvSpPr>
        <p:spPr>
          <a:xfrm>
            <a:off x="594360" y="3520440"/>
            <a:ext cx="1371600" cy="36576"/>
          </a:xfrm>
          <a:prstGeom prst="rect">
            <a:avLst/>
          </a:prstGeom>
          <a:solidFill>
            <a:srgbClr val="D4A017"/>
          </a:solidFill>
          <a:ln w="12700">
            <a:solidFill>
              <a:srgbClr val="D4A017"/>
            </a:solidFill>
            <a:prstDash val="solid"/>
          </a:ln>
        </p:spPr>
      </p:sp>
      <p:sp>
        <p:nvSpPr>
          <p:cNvPr id="24" name="Text 21"/>
          <p:cNvSpPr/>
          <p:nvPr/>
        </p:nvSpPr>
        <p:spPr>
          <a:xfrm>
            <a:off x="347472" y="3584448"/>
            <a:ext cx="1874520" cy="658368"/>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2nd Schedule Exclusive List</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Item 33 — Aviation federal matter</a:t>
            </a:r>
            <a:endParaRPr lang="en-US" sz="1000" dirty="0"/>
          </a:p>
        </p:txBody>
      </p:sp>
      <p:sp>
        <p:nvSpPr>
          <p:cNvPr id="25" name="Shape 22"/>
          <p:cNvSpPr/>
          <p:nvPr/>
        </p:nvSpPr>
        <p:spPr>
          <a:xfrm>
            <a:off x="2304288" y="3611880"/>
            <a:ext cx="164592" cy="54864"/>
          </a:xfrm>
          <a:prstGeom prst="rect">
            <a:avLst/>
          </a:prstGeom>
          <a:solidFill>
            <a:srgbClr val="4A90D9"/>
          </a:solidFill>
          <a:ln w="12700">
            <a:solidFill>
              <a:srgbClr val="4A90D9"/>
            </a:solidFill>
            <a:prstDash val="solid"/>
          </a:ln>
        </p:spPr>
      </p:sp>
      <p:sp>
        <p:nvSpPr>
          <p:cNvPr id="26" name="Text 23"/>
          <p:cNvSpPr/>
          <p:nvPr/>
        </p:nvSpPr>
        <p:spPr>
          <a:xfrm>
            <a:off x="2304288" y="3547872"/>
            <a:ext cx="182880" cy="201168"/>
          </a:xfrm>
          <a:prstGeom prst="rect">
            <a:avLst/>
          </a:prstGeom>
          <a:noFill/>
          <a:ln/>
        </p:spPr>
        <p:txBody>
          <a:bodyPr wrap="square" lIns="0" tIns="0" rIns="0" bIns="0" rtlCol="0" anchor="ctr"/>
          <a:lstStyle/>
          <a:p>
            <a:pPr marL="0" indent="0" algn="ctr">
              <a:buNone/>
            </a:pPr>
            <a:r>
              <a:rPr lang="en-US" sz="1200" dirty="0">
                <a:solidFill>
                  <a:srgbClr val="4A90D9"/>
                </a:solidFill>
                <a:latin typeface="Calibri" pitchFamily="34" charset="0"/>
                <a:ea typeface="Calibri" pitchFamily="34" charset="-122"/>
                <a:cs typeface="Calibri" pitchFamily="34" charset="-120"/>
              </a:rPr>
              <a:t>▶</a:t>
            </a:r>
            <a:endParaRPr lang="en-US" sz="1200" dirty="0"/>
          </a:p>
        </p:txBody>
      </p:sp>
      <p:sp>
        <p:nvSpPr>
          <p:cNvPr id="27" name="Shape 24"/>
          <p:cNvSpPr/>
          <p:nvPr/>
        </p:nvSpPr>
        <p:spPr>
          <a:xfrm>
            <a:off x="2487168" y="2926080"/>
            <a:ext cx="2011680" cy="1481328"/>
          </a:xfrm>
          <a:prstGeom prst="rect">
            <a:avLst/>
          </a:prstGeom>
          <a:solidFill>
            <a:srgbClr val="1A3A5C"/>
          </a:solidFill>
          <a:ln w="12700">
            <a:solidFill>
              <a:srgbClr val="0D2137"/>
            </a:solidFill>
            <a:prstDash val="solid"/>
          </a:ln>
          <a:effectLst>
            <a:outerShdw blurRad="127000" dist="38100" dir="8100000" algn="bl" rotWithShape="0">
              <a:srgbClr val="000000">
                <a:alpha val="10000"/>
              </a:srgbClr>
            </a:outerShdw>
          </a:effectLst>
        </p:spPr>
      </p:sp>
      <p:sp>
        <p:nvSpPr>
          <p:cNvPr id="28" name="Text 25"/>
          <p:cNvSpPr/>
          <p:nvPr/>
        </p:nvSpPr>
        <p:spPr>
          <a:xfrm>
            <a:off x="2560320" y="2999232"/>
            <a:ext cx="1874520" cy="50292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Civil Aviation</a:t>
            </a:r>
            <a:endParaRPr lang="en-US" sz="1300" dirty="0"/>
          </a:p>
          <a:p>
            <a:pPr marL="0" indent="0" algn="ctr">
              <a:buNone/>
            </a:pPr>
            <a:r>
              <a:rPr lang="en-US" sz="1300" b="1" dirty="0">
                <a:solidFill>
                  <a:srgbClr val="FFFFFF"/>
                </a:solidFill>
                <a:latin typeface="Calibri" pitchFamily="34" charset="0"/>
                <a:ea typeface="Calibri" pitchFamily="34" charset="-122"/>
                <a:cs typeface="Calibri" pitchFamily="34" charset="-120"/>
              </a:rPr>
              <a:t>Act 2006</a:t>
            </a:r>
            <a:endParaRPr lang="en-US" sz="1300" dirty="0"/>
          </a:p>
        </p:txBody>
      </p:sp>
      <p:sp>
        <p:nvSpPr>
          <p:cNvPr id="29" name="Shape 26"/>
          <p:cNvSpPr/>
          <p:nvPr/>
        </p:nvSpPr>
        <p:spPr>
          <a:xfrm>
            <a:off x="2807208" y="3520440"/>
            <a:ext cx="1371600" cy="36576"/>
          </a:xfrm>
          <a:prstGeom prst="rect">
            <a:avLst/>
          </a:prstGeom>
          <a:solidFill>
            <a:srgbClr val="D4A017"/>
          </a:solidFill>
          <a:ln w="12700">
            <a:solidFill>
              <a:srgbClr val="D4A017"/>
            </a:solidFill>
            <a:prstDash val="solid"/>
          </a:ln>
        </p:spPr>
      </p:sp>
      <p:sp>
        <p:nvSpPr>
          <p:cNvPr id="30" name="Text 27"/>
          <p:cNvSpPr/>
          <p:nvPr/>
        </p:nvSpPr>
        <p:spPr>
          <a:xfrm>
            <a:off x="2560320" y="3584448"/>
            <a:ext cx="1874520" cy="658368"/>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§33: Power to make</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subsidiary regulations (Nig. CARs)</a:t>
            </a:r>
            <a:endParaRPr lang="en-US" sz="1000" dirty="0"/>
          </a:p>
        </p:txBody>
      </p:sp>
      <p:sp>
        <p:nvSpPr>
          <p:cNvPr id="31" name="Shape 28"/>
          <p:cNvSpPr/>
          <p:nvPr/>
        </p:nvSpPr>
        <p:spPr>
          <a:xfrm>
            <a:off x="4517136" y="3611880"/>
            <a:ext cx="164592" cy="54864"/>
          </a:xfrm>
          <a:prstGeom prst="rect">
            <a:avLst/>
          </a:prstGeom>
          <a:solidFill>
            <a:srgbClr val="4A90D9"/>
          </a:solidFill>
          <a:ln w="12700">
            <a:solidFill>
              <a:srgbClr val="4A90D9"/>
            </a:solidFill>
            <a:prstDash val="solid"/>
          </a:ln>
        </p:spPr>
      </p:sp>
      <p:sp>
        <p:nvSpPr>
          <p:cNvPr id="32" name="Text 29"/>
          <p:cNvSpPr/>
          <p:nvPr/>
        </p:nvSpPr>
        <p:spPr>
          <a:xfrm>
            <a:off x="4517136" y="3547872"/>
            <a:ext cx="182880" cy="201168"/>
          </a:xfrm>
          <a:prstGeom prst="rect">
            <a:avLst/>
          </a:prstGeom>
          <a:noFill/>
          <a:ln/>
        </p:spPr>
        <p:txBody>
          <a:bodyPr wrap="square" lIns="0" tIns="0" rIns="0" bIns="0" rtlCol="0" anchor="ctr"/>
          <a:lstStyle/>
          <a:p>
            <a:pPr marL="0" indent="0" algn="ctr">
              <a:buNone/>
            </a:pPr>
            <a:r>
              <a:rPr lang="en-US" sz="1200" dirty="0">
                <a:solidFill>
                  <a:srgbClr val="4A90D9"/>
                </a:solidFill>
                <a:latin typeface="Calibri" pitchFamily="34" charset="0"/>
                <a:ea typeface="Calibri" pitchFamily="34" charset="-122"/>
                <a:cs typeface="Calibri" pitchFamily="34" charset="-120"/>
              </a:rPr>
              <a:t>▶</a:t>
            </a:r>
            <a:endParaRPr lang="en-US" sz="1200" dirty="0"/>
          </a:p>
        </p:txBody>
      </p:sp>
      <p:sp>
        <p:nvSpPr>
          <p:cNvPr id="33" name="Shape 30"/>
          <p:cNvSpPr/>
          <p:nvPr/>
        </p:nvSpPr>
        <p:spPr>
          <a:xfrm>
            <a:off x="4700016" y="2926080"/>
            <a:ext cx="2011680" cy="1481328"/>
          </a:xfrm>
          <a:prstGeom prst="rect">
            <a:avLst/>
          </a:prstGeom>
          <a:solidFill>
            <a:srgbClr val="4A90D9"/>
          </a:solidFill>
          <a:ln w="12700">
            <a:solidFill>
              <a:srgbClr val="0D2137"/>
            </a:solidFill>
            <a:prstDash val="solid"/>
          </a:ln>
          <a:effectLst>
            <a:outerShdw blurRad="127000" dist="38100" dir="8100000" algn="bl" rotWithShape="0">
              <a:srgbClr val="000000">
                <a:alpha val="10000"/>
              </a:srgbClr>
            </a:outerShdw>
          </a:effectLst>
        </p:spPr>
      </p:sp>
      <p:sp>
        <p:nvSpPr>
          <p:cNvPr id="34" name="Text 31"/>
          <p:cNvSpPr/>
          <p:nvPr/>
        </p:nvSpPr>
        <p:spPr>
          <a:xfrm>
            <a:off x="4773168" y="2999232"/>
            <a:ext cx="1874520" cy="50292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Civil Aviation Act</a:t>
            </a:r>
            <a:endParaRPr lang="en-US" sz="1300" dirty="0"/>
          </a:p>
          <a:p>
            <a:pPr marL="0" indent="0" algn="ctr">
              <a:buNone/>
            </a:pPr>
            <a:r>
              <a:rPr lang="en-US" sz="1300" b="1" dirty="0">
                <a:solidFill>
                  <a:srgbClr val="FFFFFF"/>
                </a:solidFill>
                <a:latin typeface="Calibri" pitchFamily="34" charset="0"/>
                <a:ea typeface="Calibri" pitchFamily="34" charset="-122"/>
                <a:cs typeface="Calibri" pitchFamily="34" charset="-120"/>
              </a:rPr>
              <a:t>(Amendment) 2022</a:t>
            </a:r>
            <a:endParaRPr lang="en-US" sz="1300" dirty="0"/>
          </a:p>
        </p:txBody>
      </p:sp>
      <p:sp>
        <p:nvSpPr>
          <p:cNvPr id="35" name="Shape 32"/>
          <p:cNvSpPr/>
          <p:nvPr/>
        </p:nvSpPr>
        <p:spPr>
          <a:xfrm>
            <a:off x="5020056" y="3520440"/>
            <a:ext cx="1371600" cy="36576"/>
          </a:xfrm>
          <a:prstGeom prst="rect">
            <a:avLst/>
          </a:prstGeom>
          <a:solidFill>
            <a:srgbClr val="D4A017"/>
          </a:solidFill>
          <a:ln w="12700">
            <a:solidFill>
              <a:srgbClr val="D4A017"/>
            </a:solidFill>
            <a:prstDash val="solid"/>
          </a:ln>
        </p:spPr>
      </p:sp>
      <p:sp>
        <p:nvSpPr>
          <p:cNvPr id="36" name="Text 33"/>
          <p:cNvSpPr/>
          <p:nvPr/>
        </p:nvSpPr>
        <p:spPr>
          <a:xfrm>
            <a:off x="4773168" y="3584448"/>
            <a:ext cx="1874520" cy="658368"/>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Strengthened NCAA independence</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&amp; consumer mandate</a:t>
            </a:r>
            <a:endParaRPr lang="en-US" sz="1000" dirty="0"/>
          </a:p>
        </p:txBody>
      </p:sp>
      <p:sp>
        <p:nvSpPr>
          <p:cNvPr id="37" name="Shape 34"/>
          <p:cNvSpPr/>
          <p:nvPr/>
        </p:nvSpPr>
        <p:spPr>
          <a:xfrm>
            <a:off x="6729984" y="3611880"/>
            <a:ext cx="164592" cy="54864"/>
          </a:xfrm>
          <a:prstGeom prst="rect">
            <a:avLst/>
          </a:prstGeom>
          <a:solidFill>
            <a:srgbClr val="4A90D9"/>
          </a:solidFill>
          <a:ln w="12700">
            <a:solidFill>
              <a:srgbClr val="4A90D9"/>
            </a:solidFill>
            <a:prstDash val="solid"/>
          </a:ln>
        </p:spPr>
      </p:sp>
      <p:sp>
        <p:nvSpPr>
          <p:cNvPr id="38" name="Text 35"/>
          <p:cNvSpPr/>
          <p:nvPr/>
        </p:nvSpPr>
        <p:spPr>
          <a:xfrm>
            <a:off x="6729984" y="3547872"/>
            <a:ext cx="182880" cy="201168"/>
          </a:xfrm>
          <a:prstGeom prst="rect">
            <a:avLst/>
          </a:prstGeom>
          <a:noFill/>
          <a:ln/>
        </p:spPr>
        <p:txBody>
          <a:bodyPr wrap="square" lIns="0" tIns="0" rIns="0" bIns="0" rtlCol="0" anchor="ctr"/>
          <a:lstStyle/>
          <a:p>
            <a:pPr marL="0" indent="0" algn="ctr">
              <a:buNone/>
            </a:pPr>
            <a:r>
              <a:rPr lang="en-US" sz="1200" dirty="0">
                <a:solidFill>
                  <a:srgbClr val="4A90D9"/>
                </a:solidFill>
                <a:latin typeface="Calibri" pitchFamily="34" charset="0"/>
                <a:ea typeface="Calibri" pitchFamily="34" charset="-122"/>
                <a:cs typeface="Calibri" pitchFamily="34" charset="-120"/>
              </a:rPr>
              <a:t>▶</a:t>
            </a:r>
            <a:endParaRPr lang="en-US" sz="1200" dirty="0"/>
          </a:p>
        </p:txBody>
      </p:sp>
      <p:sp>
        <p:nvSpPr>
          <p:cNvPr id="39" name="Shape 36"/>
          <p:cNvSpPr/>
          <p:nvPr/>
        </p:nvSpPr>
        <p:spPr>
          <a:xfrm>
            <a:off x="6912864" y="2926080"/>
            <a:ext cx="2011680" cy="1481328"/>
          </a:xfrm>
          <a:prstGeom prst="rect">
            <a:avLst/>
          </a:prstGeom>
          <a:solidFill>
            <a:srgbClr val="1A3A5C"/>
          </a:solidFill>
          <a:ln w="12700">
            <a:solidFill>
              <a:srgbClr val="0D2137"/>
            </a:solidFill>
            <a:prstDash val="solid"/>
          </a:ln>
          <a:effectLst>
            <a:outerShdw blurRad="127000" dist="38100" dir="8100000" algn="bl" rotWithShape="0">
              <a:srgbClr val="000000">
                <a:alpha val="10000"/>
              </a:srgbClr>
            </a:outerShdw>
          </a:effectLst>
        </p:spPr>
      </p:sp>
      <p:sp>
        <p:nvSpPr>
          <p:cNvPr id="40" name="Text 37"/>
          <p:cNvSpPr/>
          <p:nvPr/>
        </p:nvSpPr>
        <p:spPr>
          <a:xfrm>
            <a:off x="6986016" y="2999232"/>
            <a:ext cx="1874520" cy="50292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NIG. CARs Part 19</a:t>
            </a:r>
            <a:endParaRPr lang="en-US" sz="1300" dirty="0"/>
          </a:p>
          <a:p>
            <a:pPr marL="0" indent="0" algn="ctr">
              <a:buNone/>
            </a:pPr>
            <a:r>
              <a:rPr lang="en-US" sz="1300" b="1" dirty="0">
                <a:solidFill>
                  <a:srgbClr val="FFFFFF"/>
                </a:solidFill>
                <a:latin typeface="Calibri" pitchFamily="34" charset="0"/>
                <a:ea typeface="Calibri" pitchFamily="34" charset="-122"/>
                <a:cs typeface="Calibri" pitchFamily="34" charset="-120"/>
              </a:rPr>
              <a:t>(2023)</a:t>
            </a:r>
            <a:endParaRPr lang="en-US" sz="1300" dirty="0"/>
          </a:p>
        </p:txBody>
      </p:sp>
      <p:sp>
        <p:nvSpPr>
          <p:cNvPr id="41" name="Shape 38"/>
          <p:cNvSpPr/>
          <p:nvPr/>
        </p:nvSpPr>
        <p:spPr>
          <a:xfrm>
            <a:off x="7232904" y="3520440"/>
            <a:ext cx="1371600" cy="36576"/>
          </a:xfrm>
          <a:prstGeom prst="rect">
            <a:avLst/>
          </a:prstGeom>
          <a:solidFill>
            <a:srgbClr val="D4A017"/>
          </a:solidFill>
          <a:ln w="12700">
            <a:solidFill>
              <a:srgbClr val="D4A017"/>
            </a:solidFill>
            <a:prstDash val="solid"/>
          </a:ln>
        </p:spPr>
      </p:sp>
      <p:sp>
        <p:nvSpPr>
          <p:cNvPr id="42" name="Text 39"/>
          <p:cNvSpPr/>
          <p:nvPr/>
        </p:nvSpPr>
        <p:spPr>
          <a:xfrm>
            <a:off x="6986016" y="3584448"/>
            <a:ext cx="1874520" cy="658368"/>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Primary consumer protection</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instrument</a:t>
            </a:r>
            <a:endParaRPr lang="en-US" sz="1000" dirty="0"/>
          </a:p>
        </p:txBody>
      </p:sp>
      <p:sp>
        <p:nvSpPr>
          <p:cNvPr id="43" name="Shape 40"/>
          <p:cNvSpPr/>
          <p:nvPr/>
        </p:nvSpPr>
        <p:spPr>
          <a:xfrm>
            <a:off x="274320" y="4526280"/>
            <a:ext cx="8595360" cy="457200"/>
          </a:xfrm>
          <a:prstGeom prst="rect">
            <a:avLst/>
          </a:prstGeom>
          <a:solidFill>
            <a:srgbClr val="1A3A5C"/>
          </a:solidFill>
          <a:ln w="12700">
            <a:solidFill>
              <a:srgbClr val="1A3A5C"/>
            </a:solidFill>
            <a:prstDash val="solid"/>
          </a:ln>
        </p:spPr>
      </p:sp>
      <p:sp>
        <p:nvSpPr>
          <p:cNvPr id="44" name="Text 41"/>
          <p:cNvSpPr/>
          <p:nvPr/>
        </p:nvSpPr>
        <p:spPr>
          <a:xfrm>
            <a:off x="457200" y="4572000"/>
            <a:ext cx="8229600" cy="347472"/>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Consumer protection in aviation is a constitutional obligation — aviation being a federal exclusive matter, all passenger rights enforcement flows from the NCAA as regulator under the Civil Aviation Act.</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F8FE"/>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sp>
      <p:sp>
        <p:nvSpPr>
          <p:cNvPr id="3" name="Shape 1"/>
          <p:cNvSpPr/>
          <p:nvPr/>
        </p:nvSpPr>
        <p:spPr>
          <a:xfrm>
            <a:off x="0" y="1005840"/>
            <a:ext cx="9144000" cy="82296"/>
          </a:xfrm>
          <a:prstGeom prst="rect">
            <a:avLst/>
          </a:prstGeom>
          <a:solidFill>
            <a:srgbClr val="4A90D9"/>
          </a:solidFill>
          <a:ln w="12700">
            <a:solidFill>
              <a:srgbClr val="4A90D9"/>
            </a:solidFill>
            <a:prstDash val="solid"/>
          </a:ln>
        </p:spPr>
      </p:sp>
      <p:sp>
        <p:nvSpPr>
          <p:cNvPr id="4" name="Shape 2"/>
          <p:cNvSpPr/>
          <p:nvPr/>
        </p:nvSpPr>
        <p:spPr>
          <a:xfrm>
            <a:off x="0" y="0"/>
            <a:ext cx="256032" cy="1005840"/>
          </a:xfrm>
          <a:prstGeom prst="rect">
            <a:avLst/>
          </a:prstGeom>
          <a:solidFill>
            <a:srgbClr val="4A90D9"/>
          </a:solidFill>
          <a:ln w="12700">
            <a:solidFill>
              <a:srgbClr val="4A90D9"/>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02  |  Regulatory Institutions for Consumer Protection</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70432"/>
            <a:ext cx="4160520" cy="3749040"/>
          </a:xfrm>
          <a:prstGeom prst="rect">
            <a:avLst/>
          </a:prstGeom>
          <a:solidFill>
            <a:srgbClr val="4A90D9"/>
          </a:solidFill>
          <a:ln w="12700">
            <a:solidFill>
              <a:srgbClr val="4A90D9"/>
            </a:solidFill>
            <a:prstDash val="solid"/>
          </a:ln>
          <a:effectLst>
            <a:outerShdw blurRad="177800" dist="50800" dir="8100000" algn="bl" rotWithShape="0">
              <a:srgbClr val="000000">
                <a:alpha val="18000"/>
              </a:srgbClr>
            </a:outerShdw>
          </a:effectLst>
        </p:spPr>
      </p:sp>
      <p:sp>
        <p:nvSpPr>
          <p:cNvPr id="8" name="Shape 5"/>
          <p:cNvSpPr/>
          <p:nvPr/>
        </p:nvSpPr>
        <p:spPr>
          <a:xfrm>
            <a:off x="274320" y="1170432"/>
            <a:ext cx="4160520" cy="548640"/>
          </a:xfrm>
          <a:prstGeom prst="rect">
            <a:avLst/>
          </a:prstGeom>
          <a:solidFill>
            <a:srgbClr val="0D2137"/>
          </a:solidFill>
          <a:ln w="12700">
            <a:solidFill>
              <a:srgbClr val="0D2137"/>
            </a:solidFill>
            <a:prstDash val="solid"/>
          </a:ln>
        </p:spPr>
      </p:sp>
      <p:sp>
        <p:nvSpPr>
          <p:cNvPr id="9" name="Text 6"/>
          <p:cNvSpPr/>
          <p:nvPr/>
        </p:nvSpPr>
        <p:spPr>
          <a:xfrm>
            <a:off x="402336" y="1207008"/>
            <a:ext cx="1005840" cy="438912"/>
          </a:xfrm>
          <a:prstGeom prst="rect">
            <a:avLst/>
          </a:prstGeom>
          <a:noFill/>
          <a:ln/>
        </p:spPr>
        <p:txBody>
          <a:bodyPr wrap="square" lIns="0" tIns="0" rIns="0" bIns="0" rtlCol="0" anchor="ctr"/>
          <a:lstStyle/>
          <a:p>
            <a:pPr marL="0" indent="0">
              <a:buNone/>
            </a:pPr>
            <a:r>
              <a:rPr lang="en-US" sz="2400" b="1" dirty="0">
                <a:solidFill>
                  <a:srgbClr val="5BA4CF"/>
                </a:solidFill>
                <a:latin typeface="Calibri" pitchFamily="34" charset="0"/>
                <a:ea typeface="Calibri" pitchFamily="34" charset="-122"/>
                <a:cs typeface="Calibri" pitchFamily="34" charset="-120"/>
              </a:rPr>
              <a:t>NCAA</a:t>
            </a:r>
            <a:endParaRPr lang="en-US" sz="2400" dirty="0"/>
          </a:p>
        </p:txBody>
      </p:sp>
      <p:sp>
        <p:nvSpPr>
          <p:cNvPr id="10" name="Text 7"/>
          <p:cNvSpPr/>
          <p:nvPr/>
        </p:nvSpPr>
        <p:spPr>
          <a:xfrm>
            <a:off x="1417320" y="1243584"/>
            <a:ext cx="2880360" cy="347472"/>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Nigerian Civil Aviation Authority</a:t>
            </a:r>
            <a:endParaRPr lang="en-US" sz="1300" dirty="0"/>
          </a:p>
        </p:txBody>
      </p:sp>
      <p:sp>
        <p:nvSpPr>
          <p:cNvPr id="11" name="Text 8"/>
          <p:cNvSpPr/>
          <p:nvPr/>
        </p:nvSpPr>
        <p:spPr>
          <a:xfrm>
            <a:off x="402336" y="1828800"/>
            <a:ext cx="3895344" cy="237744"/>
          </a:xfrm>
          <a:prstGeom prst="rect">
            <a:avLst/>
          </a:prstGeom>
          <a:noFill/>
          <a:ln/>
        </p:spPr>
        <p:txBody>
          <a:bodyPr wrap="square" lIns="0" tIns="0" rIns="0" bIns="0" rtlCol="0" anchor="ctr"/>
          <a:lstStyle/>
          <a:p>
            <a:pPr marL="0" indent="0">
              <a:buNone/>
            </a:pPr>
            <a:r>
              <a:rPr lang="en-US" sz="1100" b="1" dirty="0">
                <a:solidFill>
                  <a:srgbClr val="0D2137"/>
                </a:solidFill>
                <a:latin typeface="Calibri" pitchFamily="34" charset="0"/>
                <a:ea typeface="Calibri" pitchFamily="34" charset="-122"/>
                <a:cs typeface="Calibri" pitchFamily="34" charset="-120"/>
              </a:rPr>
              <a:t>Primary Mandate</a:t>
            </a:r>
            <a:endParaRPr lang="en-US" sz="1100" dirty="0"/>
          </a:p>
        </p:txBody>
      </p:sp>
      <p:sp>
        <p:nvSpPr>
          <p:cNvPr id="12" name="Text 9"/>
          <p:cNvSpPr/>
          <p:nvPr/>
        </p:nvSpPr>
        <p:spPr>
          <a:xfrm>
            <a:off x="402336" y="2066544"/>
            <a:ext cx="3895344" cy="347472"/>
          </a:xfrm>
          <a:prstGeom prst="rect">
            <a:avLst/>
          </a:prstGeom>
          <a:noFill/>
          <a:ln/>
        </p:spPr>
        <p:txBody>
          <a:bodyPr wrap="square" lIns="0" tIns="0" rIns="0" bIns="0" rtlCol="0" anchor="ctr"/>
          <a:lstStyle/>
          <a:p>
            <a:pPr marL="0" indent="0">
              <a:buNone/>
            </a:pPr>
            <a:r>
              <a:rPr lang="en-US" sz="980" dirty="0">
                <a:solidFill>
                  <a:srgbClr val="0D2137"/>
                </a:solidFill>
                <a:latin typeface="Calibri" pitchFamily="34" charset="0"/>
                <a:ea typeface="Calibri" pitchFamily="34" charset="-122"/>
                <a:cs typeface="Calibri" pitchFamily="34" charset="-120"/>
              </a:rPr>
              <a:t>NCAA is the principal aviation regulator established under §8 Civil Aviation Act 2006 with statutory duty to protect consumers of aviation services.</a:t>
            </a:r>
            <a:endParaRPr lang="en-US" sz="980" dirty="0"/>
          </a:p>
        </p:txBody>
      </p:sp>
      <p:sp>
        <p:nvSpPr>
          <p:cNvPr id="13" name="Text 10"/>
          <p:cNvSpPr/>
          <p:nvPr/>
        </p:nvSpPr>
        <p:spPr>
          <a:xfrm>
            <a:off x="402336" y="2450592"/>
            <a:ext cx="3895344" cy="237744"/>
          </a:xfrm>
          <a:prstGeom prst="rect">
            <a:avLst/>
          </a:prstGeom>
          <a:noFill/>
          <a:ln/>
        </p:spPr>
        <p:txBody>
          <a:bodyPr wrap="square" lIns="0" tIns="0" rIns="0" bIns="0" rtlCol="0" anchor="ctr"/>
          <a:lstStyle/>
          <a:p>
            <a:pPr marL="0" indent="0">
              <a:buNone/>
            </a:pPr>
            <a:r>
              <a:rPr lang="en-US" sz="1100" b="1" dirty="0">
                <a:solidFill>
                  <a:srgbClr val="0D2137"/>
                </a:solidFill>
                <a:latin typeface="Calibri" pitchFamily="34" charset="0"/>
                <a:ea typeface="Calibri" pitchFamily="34" charset="-122"/>
                <a:cs typeface="Calibri" pitchFamily="34" charset="-120"/>
              </a:rPr>
              <a:t>Consumer Protection Directorate</a:t>
            </a:r>
            <a:endParaRPr lang="en-US" sz="1100" dirty="0"/>
          </a:p>
        </p:txBody>
      </p:sp>
      <p:sp>
        <p:nvSpPr>
          <p:cNvPr id="14" name="Text 11"/>
          <p:cNvSpPr/>
          <p:nvPr/>
        </p:nvSpPr>
        <p:spPr>
          <a:xfrm>
            <a:off x="402336" y="2688336"/>
            <a:ext cx="3895344" cy="347472"/>
          </a:xfrm>
          <a:prstGeom prst="rect">
            <a:avLst/>
          </a:prstGeom>
          <a:noFill/>
          <a:ln/>
        </p:spPr>
        <p:txBody>
          <a:bodyPr wrap="square" lIns="0" tIns="0" rIns="0" bIns="0" rtlCol="0" anchor="ctr"/>
          <a:lstStyle/>
          <a:p>
            <a:pPr marL="0" indent="0">
              <a:buNone/>
            </a:pPr>
            <a:r>
              <a:rPr lang="en-US" sz="980" dirty="0">
                <a:solidFill>
                  <a:srgbClr val="0D2137"/>
                </a:solidFill>
                <a:latin typeface="Calibri" pitchFamily="34" charset="0"/>
                <a:ea typeface="Calibri" pitchFamily="34" charset="-122"/>
                <a:cs typeface="Calibri" pitchFamily="34" charset="-120"/>
              </a:rPr>
              <a:t>Dedicated NCAA </a:t>
            </a:r>
            <a:r>
              <a:rPr lang="en-US" sz="980" dirty="0" err="1">
                <a:solidFill>
                  <a:srgbClr val="0D2137"/>
                </a:solidFill>
                <a:latin typeface="Calibri" pitchFamily="34" charset="0"/>
                <a:ea typeface="Calibri" pitchFamily="34" charset="-122"/>
                <a:cs typeface="Calibri" pitchFamily="34" charset="-120"/>
              </a:rPr>
              <a:t>departmentresponsible</a:t>
            </a:r>
            <a:r>
              <a:rPr lang="en-US" sz="980" dirty="0">
                <a:solidFill>
                  <a:srgbClr val="0D2137"/>
                </a:solidFill>
                <a:latin typeface="Calibri" pitchFamily="34" charset="0"/>
                <a:ea typeface="Calibri" pitchFamily="34" charset="-122"/>
                <a:cs typeface="Calibri" pitchFamily="34" charset="-120"/>
              </a:rPr>
              <a:t> for receiving, investigating and adjudicating passenger complaints filed against airlines and ground service providers.</a:t>
            </a:r>
            <a:endParaRPr lang="en-US" sz="980" dirty="0"/>
          </a:p>
        </p:txBody>
      </p:sp>
      <p:sp>
        <p:nvSpPr>
          <p:cNvPr id="15" name="Text 12"/>
          <p:cNvSpPr/>
          <p:nvPr/>
        </p:nvSpPr>
        <p:spPr>
          <a:xfrm>
            <a:off x="402336" y="3072384"/>
            <a:ext cx="3895344" cy="237744"/>
          </a:xfrm>
          <a:prstGeom prst="rect">
            <a:avLst/>
          </a:prstGeom>
          <a:noFill/>
          <a:ln/>
        </p:spPr>
        <p:txBody>
          <a:bodyPr wrap="square" lIns="0" tIns="0" rIns="0" bIns="0" rtlCol="0" anchor="ctr"/>
          <a:lstStyle/>
          <a:p>
            <a:pPr marL="0" indent="0">
              <a:buNone/>
            </a:pPr>
            <a:r>
              <a:rPr lang="en-US" sz="1100" b="1" dirty="0">
                <a:solidFill>
                  <a:srgbClr val="0D2137"/>
                </a:solidFill>
                <a:latin typeface="Calibri" pitchFamily="34" charset="0"/>
                <a:ea typeface="Calibri" pitchFamily="34" charset="-122"/>
                <a:cs typeface="Calibri" pitchFamily="34" charset="-120"/>
              </a:rPr>
              <a:t>Enforcement Powers</a:t>
            </a:r>
            <a:endParaRPr lang="en-US" sz="1100" dirty="0"/>
          </a:p>
        </p:txBody>
      </p:sp>
      <p:sp>
        <p:nvSpPr>
          <p:cNvPr id="16" name="Text 13"/>
          <p:cNvSpPr/>
          <p:nvPr/>
        </p:nvSpPr>
        <p:spPr>
          <a:xfrm>
            <a:off x="402336" y="3310128"/>
            <a:ext cx="3895344" cy="347472"/>
          </a:xfrm>
          <a:prstGeom prst="rect">
            <a:avLst/>
          </a:prstGeom>
          <a:noFill/>
          <a:ln/>
        </p:spPr>
        <p:txBody>
          <a:bodyPr wrap="square" lIns="0" tIns="0" rIns="0" bIns="0" rtlCol="0" anchor="ctr"/>
          <a:lstStyle/>
          <a:p>
            <a:pPr marL="0" indent="0">
              <a:buNone/>
            </a:pPr>
            <a:r>
              <a:rPr lang="en-US" sz="980" dirty="0">
                <a:solidFill>
                  <a:srgbClr val="0D2137"/>
                </a:solidFill>
                <a:latin typeface="Calibri" pitchFamily="34" charset="0"/>
                <a:ea typeface="Calibri" pitchFamily="34" charset="-122"/>
                <a:cs typeface="Calibri" pitchFamily="34" charset="-120"/>
              </a:rPr>
              <a:t>NCAA may impose fines, suspend route licences and revoke Air Operator Certificates (AOCs) for violations of </a:t>
            </a:r>
            <a:r>
              <a:rPr lang="en-US" sz="980" dirty="0" err="1">
                <a:solidFill>
                  <a:srgbClr val="0D2137"/>
                </a:solidFill>
                <a:latin typeface="Calibri" pitchFamily="34" charset="0"/>
                <a:ea typeface="Calibri" pitchFamily="34" charset="-122"/>
                <a:cs typeface="Calibri" pitchFamily="34" charset="-120"/>
              </a:rPr>
              <a:t>Ncig</a:t>
            </a:r>
            <a:r>
              <a:rPr lang="en-US" sz="980" dirty="0">
                <a:solidFill>
                  <a:srgbClr val="0D2137"/>
                </a:solidFill>
                <a:latin typeface="Calibri" pitchFamily="34" charset="0"/>
                <a:ea typeface="Calibri" pitchFamily="34" charset="-122"/>
                <a:cs typeface="Calibri" pitchFamily="34" charset="-120"/>
              </a:rPr>
              <a:t>. CARs Part 19.</a:t>
            </a:r>
            <a:endParaRPr lang="en-US" sz="980" dirty="0"/>
          </a:p>
        </p:txBody>
      </p:sp>
      <p:sp>
        <p:nvSpPr>
          <p:cNvPr id="17" name="Text 14"/>
          <p:cNvSpPr/>
          <p:nvPr/>
        </p:nvSpPr>
        <p:spPr>
          <a:xfrm>
            <a:off x="402336" y="3694176"/>
            <a:ext cx="3895344" cy="237744"/>
          </a:xfrm>
          <a:prstGeom prst="rect">
            <a:avLst/>
          </a:prstGeom>
          <a:noFill/>
          <a:ln/>
        </p:spPr>
        <p:txBody>
          <a:bodyPr wrap="square" lIns="0" tIns="0" rIns="0" bIns="0" rtlCol="0" anchor="ctr"/>
          <a:lstStyle/>
          <a:p>
            <a:pPr marL="0" indent="0">
              <a:buNone/>
            </a:pPr>
            <a:r>
              <a:rPr lang="en-US" sz="1100" b="1" dirty="0">
                <a:solidFill>
                  <a:srgbClr val="0D2137"/>
                </a:solidFill>
                <a:latin typeface="Calibri" pitchFamily="34" charset="0"/>
                <a:ea typeface="Calibri" pitchFamily="34" charset="-122"/>
                <a:cs typeface="Calibri" pitchFamily="34" charset="-120"/>
              </a:rPr>
              <a:t>Public Register</a:t>
            </a:r>
            <a:endParaRPr lang="en-US" sz="1100" dirty="0"/>
          </a:p>
        </p:txBody>
      </p:sp>
      <p:sp>
        <p:nvSpPr>
          <p:cNvPr id="18" name="Text 15"/>
          <p:cNvSpPr/>
          <p:nvPr/>
        </p:nvSpPr>
        <p:spPr>
          <a:xfrm>
            <a:off x="402336" y="3931920"/>
            <a:ext cx="3895344" cy="347472"/>
          </a:xfrm>
          <a:prstGeom prst="rect">
            <a:avLst/>
          </a:prstGeom>
          <a:noFill/>
          <a:ln/>
        </p:spPr>
        <p:txBody>
          <a:bodyPr wrap="square" lIns="0" tIns="0" rIns="0" bIns="0" rtlCol="0" anchor="ctr"/>
          <a:lstStyle/>
          <a:p>
            <a:pPr marL="0" indent="0">
              <a:buNone/>
            </a:pPr>
            <a:r>
              <a:rPr lang="en-US" sz="980" dirty="0">
                <a:solidFill>
                  <a:srgbClr val="0D2137"/>
                </a:solidFill>
                <a:latin typeface="Calibri" pitchFamily="34" charset="0"/>
                <a:ea typeface="Calibri" pitchFamily="34" charset="-122"/>
                <a:cs typeface="Calibri" pitchFamily="34" charset="-120"/>
              </a:rPr>
              <a:t>NCAA maintains a public register of airlines' compliance records, on-time performance data, and consumer complaint statistics.</a:t>
            </a:r>
            <a:endParaRPr lang="en-US" sz="980" dirty="0"/>
          </a:p>
        </p:txBody>
      </p:sp>
      <p:sp>
        <p:nvSpPr>
          <p:cNvPr id="19" name="Text 16"/>
          <p:cNvSpPr/>
          <p:nvPr/>
        </p:nvSpPr>
        <p:spPr>
          <a:xfrm>
            <a:off x="402336" y="4315968"/>
            <a:ext cx="3895344" cy="237744"/>
          </a:xfrm>
          <a:prstGeom prst="rect">
            <a:avLst/>
          </a:prstGeom>
          <a:noFill/>
          <a:ln/>
        </p:spPr>
        <p:txBody>
          <a:bodyPr wrap="square" lIns="0" tIns="0" rIns="0" bIns="0" rtlCol="0" anchor="ctr"/>
          <a:lstStyle/>
          <a:p>
            <a:pPr marL="0" indent="0">
              <a:buNone/>
            </a:pPr>
            <a:r>
              <a:rPr lang="en-US" sz="1100" b="1" dirty="0">
                <a:solidFill>
                  <a:srgbClr val="0D2137"/>
                </a:solidFill>
                <a:latin typeface="Calibri" pitchFamily="34" charset="0"/>
                <a:ea typeface="Calibri" pitchFamily="34" charset="-122"/>
                <a:cs typeface="Calibri" pitchFamily="34" charset="-120"/>
              </a:rPr>
              <a:t>Monthly Reporting</a:t>
            </a:r>
            <a:endParaRPr lang="en-US" sz="1100" dirty="0"/>
          </a:p>
        </p:txBody>
      </p:sp>
      <p:sp>
        <p:nvSpPr>
          <p:cNvPr id="20" name="Text 17"/>
          <p:cNvSpPr/>
          <p:nvPr/>
        </p:nvSpPr>
        <p:spPr>
          <a:xfrm>
            <a:off x="402336" y="4553712"/>
            <a:ext cx="3895344" cy="347472"/>
          </a:xfrm>
          <a:prstGeom prst="rect">
            <a:avLst/>
          </a:prstGeom>
          <a:noFill/>
          <a:ln/>
        </p:spPr>
        <p:txBody>
          <a:bodyPr wrap="square" lIns="0" tIns="0" rIns="0" bIns="0" rtlCol="0" anchor="ctr"/>
          <a:lstStyle/>
          <a:p>
            <a:pPr marL="0" indent="0">
              <a:buNone/>
            </a:pPr>
            <a:r>
              <a:rPr lang="en-US" sz="980" dirty="0">
                <a:solidFill>
                  <a:srgbClr val="0D2137"/>
                </a:solidFill>
                <a:latin typeface="Calibri" pitchFamily="34" charset="0"/>
                <a:ea typeface="Calibri" pitchFamily="34" charset="-122"/>
                <a:cs typeface="Calibri" pitchFamily="34" charset="-120"/>
              </a:rPr>
              <a:t>All AOC holders must submit monthly consumer affairs compliance reports to the NCAA Consumer Protection Directorate per Reg. 19.22.</a:t>
            </a:r>
            <a:endParaRPr lang="en-US" sz="980" dirty="0"/>
          </a:p>
        </p:txBody>
      </p:sp>
      <p:sp>
        <p:nvSpPr>
          <p:cNvPr id="21" name="Shape 18"/>
          <p:cNvSpPr/>
          <p:nvPr/>
        </p:nvSpPr>
        <p:spPr>
          <a:xfrm>
            <a:off x="4681728" y="1170432"/>
            <a:ext cx="4187952" cy="987552"/>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22" name="Shape 19"/>
          <p:cNvSpPr/>
          <p:nvPr/>
        </p:nvSpPr>
        <p:spPr>
          <a:xfrm>
            <a:off x="4681728" y="1170432"/>
            <a:ext cx="914400" cy="987552"/>
          </a:xfrm>
          <a:prstGeom prst="rect">
            <a:avLst/>
          </a:prstGeom>
          <a:solidFill>
            <a:srgbClr val="1A3A5C"/>
          </a:solidFill>
          <a:ln w="12700">
            <a:solidFill>
              <a:srgbClr val="1A3A5C"/>
            </a:solidFill>
            <a:prstDash val="solid"/>
          </a:ln>
        </p:spPr>
      </p:sp>
      <p:sp>
        <p:nvSpPr>
          <p:cNvPr id="23" name="Text 20"/>
          <p:cNvSpPr/>
          <p:nvPr/>
        </p:nvSpPr>
        <p:spPr>
          <a:xfrm>
            <a:off x="4690872" y="1426464"/>
            <a:ext cx="896112"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FAAN</a:t>
            </a:r>
            <a:endParaRPr lang="en-US" sz="1600" dirty="0"/>
          </a:p>
        </p:txBody>
      </p:sp>
      <p:sp>
        <p:nvSpPr>
          <p:cNvPr id="24" name="Text 21"/>
          <p:cNvSpPr/>
          <p:nvPr/>
        </p:nvSpPr>
        <p:spPr>
          <a:xfrm>
            <a:off x="5669280" y="1216152"/>
            <a:ext cx="3090672" cy="27432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Federal Airports Authority</a:t>
            </a:r>
            <a:endParaRPr lang="en-US" sz="1050" dirty="0"/>
          </a:p>
        </p:txBody>
      </p:sp>
      <p:sp>
        <p:nvSpPr>
          <p:cNvPr id="25" name="Text 22"/>
          <p:cNvSpPr/>
          <p:nvPr/>
        </p:nvSpPr>
        <p:spPr>
          <a:xfrm>
            <a:off x="5669280" y="1517904"/>
            <a:ext cx="3090672" cy="56692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Ensures consumer-facing airport services meet standards; manages passenger terminals, ground handling oversight, and PRM facilities at all 22 federal airports.</a:t>
            </a:r>
            <a:endParaRPr lang="en-US" sz="950" dirty="0"/>
          </a:p>
        </p:txBody>
      </p:sp>
      <p:sp>
        <p:nvSpPr>
          <p:cNvPr id="26" name="Shape 23"/>
          <p:cNvSpPr/>
          <p:nvPr/>
        </p:nvSpPr>
        <p:spPr>
          <a:xfrm>
            <a:off x="4681728" y="2231136"/>
            <a:ext cx="4187952" cy="987552"/>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27" name="Shape 24"/>
          <p:cNvSpPr/>
          <p:nvPr/>
        </p:nvSpPr>
        <p:spPr>
          <a:xfrm>
            <a:off x="4681728" y="2231136"/>
            <a:ext cx="914400" cy="987552"/>
          </a:xfrm>
          <a:prstGeom prst="rect">
            <a:avLst/>
          </a:prstGeom>
          <a:solidFill>
            <a:srgbClr val="2E5F8A"/>
          </a:solidFill>
          <a:ln w="12700">
            <a:solidFill>
              <a:srgbClr val="2E5F8A"/>
            </a:solidFill>
            <a:prstDash val="solid"/>
          </a:ln>
        </p:spPr>
      </p:sp>
      <p:sp>
        <p:nvSpPr>
          <p:cNvPr id="28" name="Text 25"/>
          <p:cNvSpPr/>
          <p:nvPr/>
        </p:nvSpPr>
        <p:spPr>
          <a:xfrm>
            <a:off x="4690872" y="2487168"/>
            <a:ext cx="896112"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NAMA</a:t>
            </a:r>
            <a:endParaRPr lang="en-US" sz="1600" dirty="0"/>
          </a:p>
        </p:txBody>
      </p:sp>
      <p:sp>
        <p:nvSpPr>
          <p:cNvPr id="29" name="Text 26"/>
          <p:cNvSpPr/>
          <p:nvPr/>
        </p:nvSpPr>
        <p:spPr>
          <a:xfrm>
            <a:off x="5669280" y="2276856"/>
            <a:ext cx="3090672" cy="27432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Nigerian Airspace Management Agency</a:t>
            </a:r>
            <a:endParaRPr lang="en-US" sz="1050" dirty="0"/>
          </a:p>
        </p:txBody>
      </p:sp>
      <p:sp>
        <p:nvSpPr>
          <p:cNvPr id="30" name="Text 27"/>
          <p:cNvSpPr/>
          <p:nvPr/>
        </p:nvSpPr>
        <p:spPr>
          <a:xfrm>
            <a:off x="5669280" y="2578608"/>
            <a:ext cx="3090672" cy="56692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Indirectly protects consumers through safe airspace management. Delays caused by ATC action are governed under NCAR Part 19 information obligations.</a:t>
            </a:r>
            <a:endParaRPr lang="en-US" sz="950" dirty="0"/>
          </a:p>
        </p:txBody>
      </p:sp>
      <p:sp>
        <p:nvSpPr>
          <p:cNvPr id="31" name="Shape 28"/>
          <p:cNvSpPr/>
          <p:nvPr/>
        </p:nvSpPr>
        <p:spPr>
          <a:xfrm>
            <a:off x="4681728" y="3291840"/>
            <a:ext cx="4187952" cy="987552"/>
          </a:xfrm>
          <a:prstGeom prst="rect">
            <a:avLst/>
          </a:prstGeom>
          <a:solidFill>
            <a:srgbClr val="FFFFFF"/>
          </a:solidFill>
          <a:ln w="12700">
            <a:solidFill>
              <a:srgbClr val="C5DCF0"/>
            </a:solidFill>
            <a:prstDash val="solid"/>
          </a:ln>
          <a:effectLst>
            <a:outerShdw blurRad="127000" dist="38100" dir="8100000" algn="bl" rotWithShape="0">
              <a:srgbClr val="000000">
                <a:alpha val="10000"/>
              </a:srgbClr>
            </a:outerShdw>
          </a:effectLst>
        </p:spPr>
      </p:sp>
      <p:sp>
        <p:nvSpPr>
          <p:cNvPr id="32" name="Shape 29"/>
          <p:cNvSpPr/>
          <p:nvPr/>
        </p:nvSpPr>
        <p:spPr>
          <a:xfrm>
            <a:off x="4681728" y="3291840"/>
            <a:ext cx="914400" cy="987552"/>
          </a:xfrm>
          <a:prstGeom prst="rect">
            <a:avLst/>
          </a:prstGeom>
          <a:solidFill>
            <a:srgbClr val="1A4A6E"/>
          </a:solidFill>
          <a:ln w="12700">
            <a:solidFill>
              <a:srgbClr val="1A4A6E"/>
            </a:solidFill>
            <a:prstDash val="solid"/>
          </a:ln>
        </p:spPr>
      </p:sp>
      <p:sp>
        <p:nvSpPr>
          <p:cNvPr id="33" name="Text 30"/>
          <p:cNvSpPr/>
          <p:nvPr/>
        </p:nvSpPr>
        <p:spPr>
          <a:xfrm>
            <a:off x="4690872" y="3547872"/>
            <a:ext cx="896112"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AIB</a:t>
            </a:r>
            <a:endParaRPr lang="en-US" sz="1600" dirty="0"/>
          </a:p>
        </p:txBody>
      </p:sp>
      <p:sp>
        <p:nvSpPr>
          <p:cNvPr id="34" name="Text 31"/>
          <p:cNvSpPr/>
          <p:nvPr/>
        </p:nvSpPr>
        <p:spPr>
          <a:xfrm>
            <a:off x="5669280" y="3337560"/>
            <a:ext cx="3090672" cy="27432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Accident Investigation Bureau</a:t>
            </a:r>
            <a:endParaRPr lang="en-US" sz="1050" dirty="0"/>
          </a:p>
        </p:txBody>
      </p:sp>
      <p:sp>
        <p:nvSpPr>
          <p:cNvPr id="35" name="Text 32"/>
          <p:cNvSpPr/>
          <p:nvPr/>
        </p:nvSpPr>
        <p:spPr>
          <a:xfrm>
            <a:off x="5669280" y="3639312"/>
            <a:ext cx="3090672" cy="56692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Issues safety recommendations protecting aviation users. Passenger-related incident findings may trigger NCAA regulatory action under Part 19.</a:t>
            </a:r>
            <a:endParaRPr lang="en-US" sz="950" dirty="0"/>
          </a:p>
        </p:txBody>
      </p:sp>
      <p:sp>
        <p:nvSpPr>
          <p:cNvPr id="36" name="Shape 33"/>
          <p:cNvSpPr/>
          <p:nvPr/>
        </p:nvSpPr>
        <p:spPr>
          <a:xfrm>
            <a:off x="4681728" y="4352544"/>
            <a:ext cx="4187952" cy="658368"/>
          </a:xfrm>
          <a:prstGeom prst="rect">
            <a:avLst/>
          </a:prstGeom>
          <a:solidFill>
            <a:srgbClr val="4A90D9"/>
          </a:solidFill>
          <a:ln w="12700">
            <a:solidFill>
              <a:srgbClr val="4A90D9"/>
            </a:solidFill>
            <a:prstDash val="solid"/>
          </a:ln>
        </p:spPr>
      </p:sp>
      <p:sp>
        <p:nvSpPr>
          <p:cNvPr id="37" name="Text 34"/>
          <p:cNvSpPr/>
          <p:nvPr/>
        </p:nvSpPr>
        <p:spPr>
          <a:xfrm>
            <a:off x="4809744" y="4389120"/>
            <a:ext cx="3913632"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Consumer Complaint Pathway</a:t>
            </a:r>
            <a:endParaRPr lang="en-US" sz="1100" dirty="0"/>
          </a:p>
        </p:txBody>
      </p:sp>
      <p:sp>
        <p:nvSpPr>
          <p:cNvPr id="38" name="Text 35"/>
          <p:cNvSpPr/>
          <p:nvPr/>
        </p:nvSpPr>
        <p:spPr>
          <a:xfrm>
            <a:off x="4809744" y="4645152"/>
            <a:ext cx="3913632" cy="292608"/>
          </a:xfrm>
          <a:prstGeom prst="rect">
            <a:avLst/>
          </a:prstGeom>
          <a:noFill/>
          <a:ln/>
        </p:spPr>
        <p:txBody>
          <a:bodyPr wrap="square" lIns="0" tIns="0" rIns="0" bIns="0" rtlCol="0" anchor="ctr"/>
          <a:lstStyle/>
          <a:p>
            <a:pPr marL="0" indent="0">
              <a:buNone/>
            </a:pPr>
            <a:r>
              <a:rPr lang="en-US" sz="1000" dirty="0">
                <a:solidFill>
                  <a:srgbClr val="FFFFFF"/>
                </a:solidFill>
                <a:latin typeface="Calibri" pitchFamily="34" charset="0"/>
                <a:ea typeface="Calibri" pitchFamily="34" charset="-122"/>
                <a:cs typeface="Calibri" pitchFamily="34" charset="-120"/>
              </a:rPr>
              <a:t>Passenger → Airline desk (7 days) → NCAA Portal → Adjudication → Enforceable Award</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4A90D9"/>
          </a:solidFill>
          <a:ln w="12700">
            <a:solidFill>
              <a:srgbClr val="4A90D9"/>
            </a:solidFill>
            <a:prstDash val="solid"/>
          </a:ln>
        </p:spPr>
      </p:sp>
      <p:sp>
        <p:nvSpPr>
          <p:cNvPr id="3" name="Shape 1"/>
          <p:cNvSpPr/>
          <p:nvPr/>
        </p:nvSpPr>
        <p:spPr>
          <a:xfrm>
            <a:off x="0" y="1005840"/>
            <a:ext cx="9144000" cy="82296"/>
          </a:xfrm>
          <a:prstGeom prst="rect">
            <a:avLst/>
          </a:prstGeom>
          <a:solidFill>
            <a:srgbClr val="0D2137"/>
          </a:solidFill>
          <a:ln w="12700">
            <a:solidFill>
              <a:srgbClr val="0D2137"/>
            </a:solidFill>
            <a:prstDash val="solid"/>
          </a:ln>
        </p:spPr>
      </p:sp>
      <p:sp>
        <p:nvSpPr>
          <p:cNvPr id="4" name="Shape 2"/>
          <p:cNvSpPr/>
          <p:nvPr/>
        </p:nvSpPr>
        <p:spPr>
          <a:xfrm>
            <a:off x="0" y="0"/>
            <a:ext cx="256032" cy="1005840"/>
          </a:xfrm>
          <a:prstGeom prst="rect">
            <a:avLst/>
          </a:prstGeom>
          <a:solidFill>
            <a:srgbClr val="0D2137"/>
          </a:solidFill>
          <a:ln w="12700">
            <a:solidFill>
              <a:srgbClr val="0D2137"/>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03  |  NIG. CARs Part 19 — Scope &amp; Applicability (2023)</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70432"/>
            <a:ext cx="8595360" cy="566928"/>
          </a:xfrm>
          <a:prstGeom prst="rect">
            <a:avLst/>
          </a:prstGeom>
          <a:solidFill>
            <a:srgbClr val="0D2137"/>
          </a:solidFill>
          <a:ln w="12700">
            <a:solidFill>
              <a:srgbClr val="0D2137"/>
            </a:solidFill>
            <a:prstDash val="solid"/>
          </a:ln>
        </p:spPr>
      </p:sp>
      <p:sp>
        <p:nvSpPr>
          <p:cNvPr id="8" name="Text 5"/>
          <p:cNvSpPr/>
          <p:nvPr/>
        </p:nvSpPr>
        <p:spPr>
          <a:xfrm>
            <a:off x="457200" y="1216152"/>
            <a:ext cx="8321040" cy="45720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Made under §33(2) Civil Aviation Act 2006 (as amended 2022). NIG. CARs Part 19 applies to ALL domestic and international commercial flights departing Nigerian airports and to ALL entities providing air transport services to Nigerian consumers.</a:t>
            </a:r>
            <a:endParaRPr lang="en-US" sz="1050" dirty="0"/>
          </a:p>
        </p:txBody>
      </p:sp>
      <p:sp>
        <p:nvSpPr>
          <p:cNvPr id="9" name="Shape 6"/>
          <p:cNvSpPr/>
          <p:nvPr/>
        </p:nvSpPr>
        <p:spPr>
          <a:xfrm>
            <a:off x="274320" y="1847088"/>
            <a:ext cx="4069080" cy="384048"/>
          </a:xfrm>
          <a:prstGeom prst="rect">
            <a:avLst/>
          </a:prstGeom>
          <a:solidFill>
            <a:srgbClr val="1A3A5C"/>
          </a:solidFill>
          <a:ln w="12700">
            <a:solidFill>
              <a:srgbClr val="1A3A5C"/>
            </a:solidFill>
            <a:prstDash val="solid"/>
          </a:ln>
        </p:spPr>
      </p:sp>
      <p:sp>
        <p:nvSpPr>
          <p:cNvPr id="10" name="Text 7"/>
          <p:cNvSpPr/>
          <p:nvPr/>
        </p:nvSpPr>
        <p:spPr>
          <a:xfrm>
            <a:off x="402336" y="1883664"/>
            <a:ext cx="379476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Scope of Application</a:t>
            </a:r>
            <a:endParaRPr lang="en-US" sz="1200" dirty="0"/>
          </a:p>
        </p:txBody>
      </p:sp>
      <p:sp>
        <p:nvSpPr>
          <p:cNvPr id="11" name="Shape 8"/>
          <p:cNvSpPr/>
          <p:nvPr/>
        </p:nvSpPr>
        <p:spPr>
          <a:xfrm>
            <a:off x="274320" y="2286000"/>
            <a:ext cx="4069080" cy="457200"/>
          </a:xfrm>
          <a:prstGeom prst="rect">
            <a:avLst/>
          </a:prstGeom>
          <a:solidFill>
            <a:srgbClr val="E8F4FD"/>
          </a:solidFill>
          <a:ln w="12700">
            <a:solidFill>
              <a:srgbClr val="C5DCF0"/>
            </a:solidFill>
            <a:prstDash val="solid"/>
          </a:ln>
        </p:spPr>
      </p:sp>
      <p:sp>
        <p:nvSpPr>
          <p:cNvPr id="12" name="Text 9"/>
          <p:cNvSpPr/>
          <p:nvPr/>
        </p:nvSpPr>
        <p:spPr>
          <a:xfrm>
            <a:off x="365760" y="2340864"/>
            <a:ext cx="1371600" cy="320040"/>
          </a:xfrm>
          <a:prstGeom prst="rect">
            <a:avLst/>
          </a:prstGeom>
          <a:noFill/>
          <a:ln/>
        </p:spPr>
        <p:txBody>
          <a:bodyPr wrap="square" lIns="0" tIns="0" rIns="0" bIns="0" rtlCol="0" anchor="ctr"/>
          <a:lstStyle/>
          <a:p>
            <a:pPr marL="0" indent="0">
              <a:buNone/>
            </a:pPr>
            <a:r>
              <a:rPr lang="en-US" sz="1000" b="1" dirty="0">
                <a:solidFill>
                  <a:srgbClr val="4A90D9"/>
                </a:solidFill>
                <a:latin typeface="Calibri" pitchFamily="34" charset="0"/>
                <a:ea typeface="Calibri" pitchFamily="34" charset="-122"/>
                <a:cs typeface="Calibri" pitchFamily="34" charset="-120"/>
              </a:rPr>
              <a:t>Flights Covered</a:t>
            </a:r>
            <a:endParaRPr lang="en-US" sz="1000" dirty="0"/>
          </a:p>
        </p:txBody>
      </p:sp>
      <p:sp>
        <p:nvSpPr>
          <p:cNvPr id="13" name="Text 10"/>
          <p:cNvSpPr/>
          <p:nvPr/>
        </p:nvSpPr>
        <p:spPr>
          <a:xfrm>
            <a:off x="1792224" y="2340864"/>
            <a:ext cx="2450592" cy="32004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All commercial passenger flights from Nigerian airports — domestic &amp; international</a:t>
            </a:r>
            <a:endParaRPr lang="en-US" sz="1000" dirty="0"/>
          </a:p>
        </p:txBody>
      </p:sp>
      <p:sp>
        <p:nvSpPr>
          <p:cNvPr id="14" name="Shape 11"/>
          <p:cNvSpPr/>
          <p:nvPr/>
        </p:nvSpPr>
        <p:spPr>
          <a:xfrm>
            <a:off x="274320" y="2779776"/>
            <a:ext cx="4069080" cy="457200"/>
          </a:xfrm>
          <a:prstGeom prst="rect">
            <a:avLst/>
          </a:prstGeom>
          <a:solidFill>
            <a:srgbClr val="FFFFFF"/>
          </a:solidFill>
          <a:ln w="12700">
            <a:solidFill>
              <a:srgbClr val="C5DCF0"/>
            </a:solidFill>
            <a:prstDash val="solid"/>
          </a:ln>
        </p:spPr>
      </p:sp>
      <p:sp>
        <p:nvSpPr>
          <p:cNvPr id="15" name="Text 12"/>
          <p:cNvSpPr/>
          <p:nvPr/>
        </p:nvSpPr>
        <p:spPr>
          <a:xfrm>
            <a:off x="365760" y="2834640"/>
            <a:ext cx="1371600" cy="320040"/>
          </a:xfrm>
          <a:prstGeom prst="rect">
            <a:avLst/>
          </a:prstGeom>
          <a:noFill/>
          <a:ln/>
        </p:spPr>
        <p:txBody>
          <a:bodyPr wrap="square" lIns="0" tIns="0" rIns="0" bIns="0" rtlCol="0" anchor="ctr"/>
          <a:lstStyle/>
          <a:p>
            <a:pPr marL="0" indent="0">
              <a:buNone/>
            </a:pPr>
            <a:r>
              <a:rPr lang="en-US" sz="1000" b="1" dirty="0">
                <a:solidFill>
                  <a:srgbClr val="4A90D9"/>
                </a:solidFill>
                <a:latin typeface="Calibri" pitchFamily="34" charset="0"/>
                <a:ea typeface="Calibri" pitchFamily="34" charset="-122"/>
                <a:cs typeface="Calibri" pitchFamily="34" charset="-120"/>
              </a:rPr>
              <a:t>Carriers Bound</a:t>
            </a:r>
            <a:endParaRPr lang="en-US" sz="1000" dirty="0"/>
          </a:p>
        </p:txBody>
      </p:sp>
      <p:sp>
        <p:nvSpPr>
          <p:cNvPr id="16" name="Text 13"/>
          <p:cNvSpPr/>
          <p:nvPr/>
        </p:nvSpPr>
        <p:spPr>
          <a:xfrm>
            <a:off x="1792224" y="2834640"/>
            <a:ext cx="2450592" cy="32004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Nigerian airlines, foreign airlines, code-share operators, charter carriers</a:t>
            </a:r>
            <a:endParaRPr lang="en-US" sz="1000" dirty="0"/>
          </a:p>
        </p:txBody>
      </p:sp>
      <p:sp>
        <p:nvSpPr>
          <p:cNvPr id="17" name="Shape 14"/>
          <p:cNvSpPr/>
          <p:nvPr/>
        </p:nvSpPr>
        <p:spPr>
          <a:xfrm>
            <a:off x="274320" y="3273552"/>
            <a:ext cx="4069080" cy="457200"/>
          </a:xfrm>
          <a:prstGeom prst="rect">
            <a:avLst/>
          </a:prstGeom>
          <a:solidFill>
            <a:srgbClr val="E8F4FD"/>
          </a:solidFill>
          <a:ln w="12700">
            <a:solidFill>
              <a:srgbClr val="C5DCF0"/>
            </a:solidFill>
            <a:prstDash val="solid"/>
          </a:ln>
        </p:spPr>
      </p:sp>
      <p:sp>
        <p:nvSpPr>
          <p:cNvPr id="18" name="Text 15"/>
          <p:cNvSpPr/>
          <p:nvPr/>
        </p:nvSpPr>
        <p:spPr>
          <a:xfrm>
            <a:off x="365760" y="3328416"/>
            <a:ext cx="1371600" cy="320040"/>
          </a:xfrm>
          <a:prstGeom prst="rect">
            <a:avLst/>
          </a:prstGeom>
          <a:noFill/>
          <a:ln/>
        </p:spPr>
        <p:txBody>
          <a:bodyPr wrap="square" lIns="0" tIns="0" rIns="0" bIns="0" rtlCol="0" anchor="ctr"/>
          <a:lstStyle/>
          <a:p>
            <a:pPr marL="0" indent="0">
              <a:buNone/>
            </a:pPr>
            <a:r>
              <a:rPr lang="en-US" sz="1000" b="1" dirty="0">
                <a:solidFill>
                  <a:srgbClr val="4A90D9"/>
                </a:solidFill>
                <a:latin typeface="Calibri" pitchFamily="34" charset="0"/>
                <a:ea typeface="Calibri" pitchFamily="34" charset="-122"/>
                <a:cs typeface="Calibri" pitchFamily="34" charset="-120"/>
              </a:rPr>
              <a:t>Persons Protected</a:t>
            </a:r>
            <a:endParaRPr lang="en-US" sz="1000" dirty="0"/>
          </a:p>
        </p:txBody>
      </p:sp>
      <p:sp>
        <p:nvSpPr>
          <p:cNvPr id="19" name="Text 16"/>
          <p:cNvSpPr/>
          <p:nvPr/>
        </p:nvSpPr>
        <p:spPr>
          <a:xfrm>
            <a:off x="1792224" y="3328416"/>
            <a:ext cx="2450592" cy="32004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All passengers — economy, business &amp; first class; Persons with Reduced Mobility</a:t>
            </a:r>
            <a:endParaRPr lang="en-US" sz="1000" dirty="0"/>
          </a:p>
        </p:txBody>
      </p:sp>
      <p:sp>
        <p:nvSpPr>
          <p:cNvPr id="20" name="Shape 17"/>
          <p:cNvSpPr/>
          <p:nvPr/>
        </p:nvSpPr>
        <p:spPr>
          <a:xfrm>
            <a:off x="274320" y="3767328"/>
            <a:ext cx="4069080" cy="457200"/>
          </a:xfrm>
          <a:prstGeom prst="rect">
            <a:avLst/>
          </a:prstGeom>
          <a:solidFill>
            <a:srgbClr val="FFFFFF"/>
          </a:solidFill>
          <a:ln w="12700">
            <a:solidFill>
              <a:srgbClr val="C5DCF0"/>
            </a:solidFill>
            <a:prstDash val="solid"/>
          </a:ln>
        </p:spPr>
      </p:sp>
      <p:sp>
        <p:nvSpPr>
          <p:cNvPr id="21" name="Text 18"/>
          <p:cNvSpPr/>
          <p:nvPr/>
        </p:nvSpPr>
        <p:spPr>
          <a:xfrm>
            <a:off x="365760" y="3822192"/>
            <a:ext cx="1371600" cy="320040"/>
          </a:xfrm>
          <a:prstGeom prst="rect">
            <a:avLst/>
          </a:prstGeom>
          <a:noFill/>
          <a:ln/>
        </p:spPr>
        <p:txBody>
          <a:bodyPr wrap="square" lIns="0" tIns="0" rIns="0" bIns="0" rtlCol="0" anchor="ctr"/>
          <a:lstStyle/>
          <a:p>
            <a:pPr marL="0" indent="0">
              <a:buNone/>
            </a:pPr>
            <a:r>
              <a:rPr lang="en-US" sz="1000" b="1" dirty="0">
                <a:solidFill>
                  <a:srgbClr val="4A90D9"/>
                </a:solidFill>
                <a:latin typeface="Calibri" pitchFamily="34" charset="0"/>
                <a:ea typeface="Calibri" pitchFamily="34" charset="-122"/>
                <a:cs typeface="Calibri" pitchFamily="34" charset="-120"/>
              </a:rPr>
              <a:t>Service Providers</a:t>
            </a:r>
            <a:endParaRPr lang="en-US" sz="1000" dirty="0"/>
          </a:p>
        </p:txBody>
      </p:sp>
      <p:sp>
        <p:nvSpPr>
          <p:cNvPr id="22" name="Text 19"/>
          <p:cNvSpPr/>
          <p:nvPr/>
        </p:nvSpPr>
        <p:spPr>
          <a:xfrm>
            <a:off x="1792224" y="3822192"/>
            <a:ext cx="2450592" cy="32004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Airlines, ground handlers, travel agents, online booking platforms, airport operators</a:t>
            </a:r>
            <a:endParaRPr lang="en-US" sz="1000" dirty="0"/>
          </a:p>
        </p:txBody>
      </p:sp>
      <p:sp>
        <p:nvSpPr>
          <p:cNvPr id="23" name="Shape 20"/>
          <p:cNvSpPr/>
          <p:nvPr/>
        </p:nvSpPr>
        <p:spPr>
          <a:xfrm>
            <a:off x="274320" y="4261104"/>
            <a:ext cx="4069080" cy="457200"/>
          </a:xfrm>
          <a:prstGeom prst="rect">
            <a:avLst/>
          </a:prstGeom>
          <a:solidFill>
            <a:srgbClr val="E8F4FD"/>
          </a:solidFill>
          <a:ln w="12700">
            <a:solidFill>
              <a:srgbClr val="C5DCF0"/>
            </a:solidFill>
            <a:prstDash val="solid"/>
          </a:ln>
        </p:spPr>
      </p:sp>
      <p:sp>
        <p:nvSpPr>
          <p:cNvPr id="24" name="Text 21"/>
          <p:cNvSpPr/>
          <p:nvPr/>
        </p:nvSpPr>
        <p:spPr>
          <a:xfrm>
            <a:off x="365760" y="4315968"/>
            <a:ext cx="1371600" cy="320040"/>
          </a:xfrm>
          <a:prstGeom prst="rect">
            <a:avLst/>
          </a:prstGeom>
          <a:noFill/>
          <a:ln/>
        </p:spPr>
        <p:txBody>
          <a:bodyPr wrap="square" lIns="0" tIns="0" rIns="0" bIns="0" rtlCol="0" anchor="ctr"/>
          <a:lstStyle/>
          <a:p>
            <a:pPr marL="0" indent="0">
              <a:buNone/>
            </a:pPr>
            <a:r>
              <a:rPr lang="en-US" sz="1000" b="1" dirty="0">
                <a:solidFill>
                  <a:srgbClr val="4A90D9"/>
                </a:solidFill>
                <a:latin typeface="Calibri" pitchFamily="34" charset="0"/>
                <a:ea typeface="Calibri" pitchFamily="34" charset="-122"/>
                <a:cs typeface="Calibri" pitchFamily="34" charset="-120"/>
              </a:rPr>
              <a:t>Exclusions</a:t>
            </a:r>
            <a:endParaRPr lang="en-US" sz="1000" dirty="0"/>
          </a:p>
        </p:txBody>
      </p:sp>
      <p:sp>
        <p:nvSpPr>
          <p:cNvPr id="25" name="Text 22"/>
          <p:cNvSpPr/>
          <p:nvPr/>
        </p:nvSpPr>
        <p:spPr>
          <a:xfrm>
            <a:off x="1792224" y="4315968"/>
            <a:ext cx="2450592" cy="320040"/>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State aircraft, military/police flights, general aviation private flights</a:t>
            </a:r>
            <a:endParaRPr lang="en-US" sz="1000" dirty="0"/>
          </a:p>
        </p:txBody>
      </p:sp>
      <p:sp>
        <p:nvSpPr>
          <p:cNvPr id="26" name="Shape 23"/>
          <p:cNvSpPr/>
          <p:nvPr/>
        </p:nvSpPr>
        <p:spPr>
          <a:xfrm>
            <a:off x="4553712" y="1847088"/>
            <a:ext cx="4315968" cy="384048"/>
          </a:xfrm>
          <a:prstGeom prst="rect">
            <a:avLst/>
          </a:prstGeom>
          <a:solidFill>
            <a:srgbClr val="4A90D9"/>
          </a:solidFill>
          <a:ln w="12700">
            <a:solidFill>
              <a:srgbClr val="4A90D9"/>
            </a:solidFill>
            <a:prstDash val="solid"/>
          </a:ln>
        </p:spPr>
      </p:sp>
      <p:sp>
        <p:nvSpPr>
          <p:cNvPr id="27" name="Text 24"/>
          <p:cNvSpPr/>
          <p:nvPr/>
        </p:nvSpPr>
        <p:spPr>
          <a:xfrm>
            <a:off x="4681728" y="1883664"/>
            <a:ext cx="402336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Key Definitions (Part 19)</a:t>
            </a:r>
            <a:endParaRPr lang="en-US" sz="1200" dirty="0"/>
          </a:p>
        </p:txBody>
      </p:sp>
      <p:sp>
        <p:nvSpPr>
          <p:cNvPr id="28" name="Shape 25"/>
          <p:cNvSpPr/>
          <p:nvPr/>
        </p:nvSpPr>
        <p:spPr>
          <a:xfrm>
            <a:off x="4553712" y="2286000"/>
            <a:ext cx="2029968" cy="621792"/>
          </a:xfrm>
          <a:prstGeom prst="rect">
            <a:avLst/>
          </a:prstGeom>
          <a:solidFill>
            <a:srgbClr val="F2F8FE"/>
          </a:solidFill>
          <a:ln w="12700">
            <a:solidFill>
              <a:srgbClr val="C5DCF0"/>
            </a:solidFill>
            <a:prstDash val="solid"/>
          </a:ln>
        </p:spPr>
      </p:sp>
      <p:sp>
        <p:nvSpPr>
          <p:cNvPr id="29" name="Shape 26"/>
          <p:cNvSpPr/>
          <p:nvPr/>
        </p:nvSpPr>
        <p:spPr>
          <a:xfrm>
            <a:off x="4553712" y="2286000"/>
            <a:ext cx="73152" cy="621792"/>
          </a:xfrm>
          <a:prstGeom prst="rect">
            <a:avLst/>
          </a:prstGeom>
          <a:solidFill>
            <a:srgbClr val="4A90D9"/>
          </a:solidFill>
          <a:ln w="12700">
            <a:solidFill>
              <a:srgbClr val="4A90D9"/>
            </a:solidFill>
            <a:prstDash val="solid"/>
          </a:ln>
        </p:spPr>
      </p:sp>
      <p:sp>
        <p:nvSpPr>
          <p:cNvPr id="30" name="Text 27"/>
          <p:cNvSpPr/>
          <p:nvPr/>
        </p:nvSpPr>
        <p:spPr>
          <a:xfrm>
            <a:off x="4690872" y="2322576"/>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Consumer</a:t>
            </a:r>
            <a:endParaRPr lang="en-US" sz="1000" dirty="0"/>
          </a:p>
        </p:txBody>
      </p:sp>
      <p:sp>
        <p:nvSpPr>
          <p:cNvPr id="31" name="Text 28"/>
          <p:cNvSpPr/>
          <p:nvPr/>
        </p:nvSpPr>
        <p:spPr>
          <a:xfrm>
            <a:off x="4690872" y="2578608"/>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Any person who purchases or uses air transport or ancillary services</a:t>
            </a:r>
            <a:endParaRPr lang="en-US" sz="950" dirty="0"/>
          </a:p>
        </p:txBody>
      </p:sp>
      <p:sp>
        <p:nvSpPr>
          <p:cNvPr id="32" name="Shape 29"/>
          <p:cNvSpPr/>
          <p:nvPr/>
        </p:nvSpPr>
        <p:spPr>
          <a:xfrm>
            <a:off x="4553712" y="2990088"/>
            <a:ext cx="2029968" cy="621792"/>
          </a:xfrm>
          <a:prstGeom prst="rect">
            <a:avLst/>
          </a:prstGeom>
          <a:solidFill>
            <a:srgbClr val="F2F8FE"/>
          </a:solidFill>
          <a:ln w="12700">
            <a:solidFill>
              <a:srgbClr val="C5DCF0"/>
            </a:solidFill>
            <a:prstDash val="solid"/>
          </a:ln>
        </p:spPr>
      </p:sp>
      <p:sp>
        <p:nvSpPr>
          <p:cNvPr id="33" name="Shape 30"/>
          <p:cNvSpPr/>
          <p:nvPr/>
        </p:nvSpPr>
        <p:spPr>
          <a:xfrm>
            <a:off x="4553712" y="2990088"/>
            <a:ext cx="73152" cy="621792"/>
          </a:xfrm>
          <a:prstGeom prst="rect">
            <a:avLst/>
          </a:prstGeom>
          <a:solidFill>
            <a:srgbClr val="4A90D9"/>
          </a:solidFill>
          <a:ln w="12700">
            <a:solidFill>
              <a:srgbClr val="4A90D9"/>
            </a:solidFill>
            <a:prstDash val="solid"/>
          </a:ln>
        </p:spPr>
      </p:sp>
      <p:sp>
        <p:nvSpPr>
          <p:cNvPr id="34" name="Text 31"/>
          <p:cNvSpPr/>
          <p:nvPr/>
        </p:nvSpPr>
        <p:spPr>
          <a:xfrm>
            <a:off x="4690872" y="3026664"/>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Air Carrier</a:t>
            </a:r>
            <a:endParaRPr lang="en-US" sz="1000" dirty="0"/>
          </a:p>
        </p:txBody>
      </p:sp>
      <p:sp>
        <p:nvSpPr>
          <p:cNvPr id="35" name="Text 32"/>
          <p:cNvSpPr/>
          <p:nvPr/>
        </p:nvSpPr>
        <p:spPr>
          <a:xfrm>
            <a:off x="4690872" y="3282696"/>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Holder of a valid Nigerian AOC or foreign carrier permit</a:t>
            </a:r>
            <a:endParaRPr lang="en-US" sz="950" dirty="0"/>
          </a:p>
        </p:txBody>
      </p:sp>
      <p:sp>
        <p:nvSpPr>
          <p:cNvPr id="36" name="Shape 33"/>
          <p:cNvSpPr/>
          <p:nvPr/>
        </p:nvSpPr>
        <p:spPr>
          <a:xfrm>
            <a:off x="4553712" y="3694176"/>
            <a:ext cx="2029968" cy="621792"/>
          </a:xfrm>
          <a:prstGeom prst="rect">
            <a:avLst/>
          </a:prstGeom>
          <a:solidFill>
            <a:srgbClr val="F2F8FE"/>
          </a:solidFill>
          <a:ln w="12700">
            <a:solidFill>
              <a:srgbClr val="C5DCF0"/>
            </a:solidFill>
            <a:prstDash val="solid"/>
          </a:ln>
        </p:spPr>
      </p:sp>
      <p:sp>
        <p:nvSpPr>
          <p:cNvPr id="37" name="Shape 34"/>
          <p:cNvSpPr/>
          <p:nvPr/>
        </p:nvSpPr>
        <p:spPr>
          <a:xfrm>
            <a:off x="4553712" y="3694176"/>
            <a:ext cx="73152" cy="621792"/>
          </a:xfrm>
          <a:prstGeom prst="rect">
            <a:avLst/>
          </a:prstGeom>
          <a:solidFill>
            <a:srgbClr val="4A90D9"/>
          </a:solidFill>
          <a:ln w="12700">
            <a:solidFill>
              <a:srgbClr val="4A90D9"/>
            </a:solidFill>
            <a:prstDash val="solid"/>
          </a:ln>
        </p:spPr>
      </p:sp>
      <p:sp>
        <p:nvSpPr>
          <p:cNvPr id="38" name="Text 35"/>
          <p:cNvSpPr/>
          <p:nvPr/>
        </p:nvSpPr>
        <p:spPr>
          <a:xfrm>
            <a:off x="4690872" y="3730752"/>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Denied Boarding</a:t>
            </a:r>
            <a:endParaRPr lang="en-US" sz="1000" dirty="0"/>
          </a:p>
        </p:txBody>
      </p:sp>
      <p:sp>
        <p:nvSpPr>
          <p:cNvPr id="39" name="Text 36"/>
          <p:cNvSpPr/>
          <p:nvPr/>
        </p:nvSpPr>
        <p:spPr>
          <a:xfrm>
            <a:off x="4690872" y="3986784"/>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Refusal to carry a confirmed, checked-in passenger against their will</a:t>
            </a:r>
            <a:endParaRPr lang="en-US" sz="950" dirty="0"/>
          </a:p>
        </p:txBody>
      </p:sp>
      <p:sp>
        <p:nvSpPr>
          <p:cNvPr id="40" name="Shape 37"/>
          <p:cNvSpPr/>
          <p:nvPr/>
        </p:nvSpPr>
        <p:spPr>
          <a:xfrm>
            <a:off x="4553712" y="4398264"/>
            <a:ext cx="2029968" cy="621792"/>
          </a:xfrm>
          <a:prstGeom prst="rect">
            <a:avLst/>
          </a:prstGeom>
          <a:solidFill>
            <a:srgbClr val="F2F8FE"/>
          </a:solidFill>
          <a:ln w="12700">
            <a:solidFill>
              <a:srgbClr val="C5DCF0"/>
            </a:solidFill>
            <a:prstDash val="solid"/>
          </a:ln>
        </p:spPr>
      </p:sp>
      <p:sp>
        <p:nvSpPr>
          <p:cNvPr id="41" name="Shape 38"/>
          <p:cNvSpPr/>
          <p:nvPr/>
        </p:nvSpPr>
        <p:spPr>
          <a:xfrm>
            <a:off x="4553712" y="4398264"/>
            <a:ext cx="73152" cy="621792"/>
          </a:xfrm>
          <a:prstGeom prst="rect">
            <a:avLst/>
          </a:prstGeom>
          <a:solidFill>
            <a:srgbClr val="4A90D9"/>
          </a:solidFill>
          <a:ln w="12700">
            <a:solidFill>
              <a:srgbClr val="4A90D9"/>
            </a:solidFill>
            <a:prstDash val="solid"/>
          </a:ln>
        </p:spPr>
      </p:sp>
      <p:sp>
        <p:nvSpPr>
          <p:cNvPr id="42" name="Text 39"/>
          <p:cNvSpPr/>
          <p:nvPr/>
        </p:nvSpPr>
        <p:spPr>
          <a:xfrm>
            <a:off x="4690872" y="4434840"/>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Cancellation</a:t>
            </a:r>
            <a:endParaRPr lang="en-US" sz="1000" dirty="0"/>
          </a:p>
        </p:txBody>
      </p:sp>
      <p:sp>
        <p:nvSpPr>
          <p:cNvPr id="43" name="Text 40"/>
          <p:cNvSpPr/>
          <p:nvPr/>
        </p:nvSpPr>
        <p:spPr>
          <a:xfrm>
            <a:off x="4690872" y="4690872"/>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Failure to operate a previously scheduled commercial flight</a:t>
            </a:r>
            <a:endParaRPr lang="en-US" sz="950" dirty="0"/>
          </a:p>
        </p:txBody>
      </p:sp>
      <p:sp>
        <p:nvSpPr>
          <p:cNvPr id="44" name="Shape 41"/>
          <p:cNvSpPr/>
          <p:nvPr/>
        </p:nvSpPr>
        <p:spPr>
          <a:xfrm>
            <a:off x="6675120" y="2286000"/>
            <a:ext cx="2029968" cy="621792"/>
          </a:xfrm>
          <a:prstGeom prst="rect">
            <a:avLst/>
          </a:prstGeom>
          <a:solidFill>
            <a:srgbClr val="F2F8FE"/>
          </a:solidFill>
          <a:ln w="12700">
            <a:solidFill>
              <a:srgbClr val="C5DCF0"/>
            </a:solidFill>
            <a:prstDash val="solid"/>
          </a:ln>
        </p:spPr>
      </p:sp>
      <p:sp>
        <p:nvSpPr>
          <p:cNvPr id="45" name="Shape 42"/>
          <p:cNvSpPr/>
          <p:nvPr/>
        </p:nvSpPr>
        <p:spPr>
          <a:xfrm>
            <a:off x="6675120" y="2286000"/>
            <a:ext cx="73152" cy="621792"/>
          </a:xfrm>
          <a:prstGeom prst="rect">
            <a:avLst/>
          </a:prstGeom>
          <a:solidFill>
            <a:srgbClr val="4A90D9"/>
          </a:solidFill>
          <a:ln w="12700">
            <a:solidFill>
              <a:srgbClr val="4A90D9"/>
            </a:solidFill>
            <a:prstDash val="solid"/>
          </a:ln>
        </p:spPr>
      </p:sp>
      <p:sp>
        <p:nvSpPr>
          <p:cNvPr id="46" name="Text 43"/>
          <p:cNvSpPr/>
          <p:nvPr/>
        </p:nvSpPr>
        <p:spPr>
          <a:xfrm>
            <a:off x="6812280" y="2322576"/>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Long Delay</a:t>
            </a:r>
            <a:endParaRPr lang="en-US" sz="1000" dirty="0"/>
          </a:p>
        </p:txBody>
      </p:sp>
      <p:sp>
        <p:nvSpPr>
          <p:cNvPr id="47" name="Text 44"/>
          <p:cNvSpPr/>
          <p:nvPr/>
        </p:nvSpPr>
        <p:spPr>
          <a:xfrm>
            <a:off x="6812280" y="2578608"/>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Departure delayed by 2 hours or more beyond scheduled time</a:t>
            </a:r>
            <a:endParaRPr lang="en-US" sz="950" dirty="0"/>
          </a:p>
        </p:txBody>
      </p:sp>
      <p:sp>
        <p:nvSpPr>
          <p:cNvPr id="48" name="Shape 45"/>
          <p:cNvSpPr/>
          <p:nvPr/>
        </p:nvSpPr>
        <p:spPr>
          <a:xfrm>
            <a:off x="6675120" y="2990088"/>
            <a:ext cx="2029968" cy="621792"/>
          </a:xfrm>
          <a:prstGeom prst="rect">
            <a:avLst/>
          </a:prstGeom>
          <a:solidFill>
            <a:srgbClr val="F2F8FE"/>
          </a:solidFill>
          <a:ln w="12700">
            <a:solidFill>
              <a:srgbClr val="C5DCF0"/>
            </a:solidFill>
            <a:prstDash val="solid"/>
          </a:ln>
        </p:spPr>
      </p:sp>
      <p:sp>
        <p:nvSpPr>
          <p:cNvPr id="49" name="Shape 46"/>
          <p:cNvSpPr/>
          <p:nvPr/>
        </p:nvSpPr>
        <p:spPr>
          <a:xfrm>
            <a:off x="6675120" y="2990088"/>
            <a:ext cx="73152" cy="621792"/>
          </a:xfrm>
          <a:prstGeom prst="rect">
            <a:avLst/>
          </a:prstGeom>
          <a:solidFill>
            <a:srgbClr val="4A90D9"/>
          </a:solidFill>
          <a:ln w="12700">
            <a:solidFill>
              <a:srgbClr val="4A90D9"/>
            </a:solidFill>
            <a:prstDash val="solid"/>
          </a:ln>
        </p:spPr>
      </p:sp>
      <p:sp>
        <p:nvSpPr>
          <p:cNvPr id="50" name="Text 47"/>
          <p:cNvSpPr/>
          <p:nvPr/>
        </p:nvSpPr>
        <p:spPr>
          <a:xfrm>
            <a:off x="6812280" y="3026664"/>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Extraordinary</a:t>
            </a:r>
            <a:endParaRPr lang="en-US" sz="1000" dirty="0"/>
          </a:p>
          <a:p>
            <a:pPr marL="0" indent="0">
              <a:buNone/>
            </a:pPr>
            <a:r>
              <a:rPr lang="en-US" sz="1000" b="1" dirty="0">
                <a:solidFill>
                  <a:srgbClr val="1A3A5C"/>
                </a:solidFill>
                <a:latin typeface="Calibri" pitchFamily="34" charset="0"/>
                <a:ea typeface="Calibri" pitchFamily="34" charset="-122"/>
                <a:cs typeface="Calibri" pitchFamily="34" charset="-120"/>
              </a:rPr>
              <a:t>Circumstances</a:t>
            </a:r>
            <a:endParaRPr lang="en-US" sz="1000" dirty="0"/>
          </a:p>
        </p:txBody>
      </p:sp>
      <p:sp>
        <p:nvSpPr>
          <p:cNvPr id="51" name="Text 48"/>
          <p:cNvSpPr/>
          <p:nvPr/>
        </p:nvSpPr>
        <p:spPr>
          <a:xfrm>
            <a:off x="6812280" y="3282696"/>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Events not inherent to normal aircraft operation (e.g. extreme weather, strikes beyond airline control)</a:t>
            </a:r>
            <a:endParaRPr lang="en-US" sz="950" dirty="0"/>
          </a:p>
        </p:txBody>
      </p:sp>
      <p:sp>
        <p:nvSpPr>
          <p:cNvPr id="52" name="Shape 49"/>
          <p:cNvSpPr/>
          <p:nvPr/>
        </p:nvSpPr>
        <p:spPr>
          <a:xfrm>
            <a:off x="6675120" y="3694176"/>
            <a:ext cx="2029968" cy="621792"/>
          </a:xfrm>
          <a:prstGeom prst="rect">
            <a:avLst/>
          </a:prstGeom>
          <a:solidFill>
            <a:srgbClr val="F2F8FE"/>
          </a:solidFill>
          <a:ln w="12700">
            <a:solidFill>
              <a:srgbClr val="C5DCF0"/>
            </a:solidFill>
            <a:prstDash val="solid"/>
          </a:ln>
        </p:spPr>
      </p:sp>
      <p:sp>
        <p:nvSpPr>
          <p:cNvPr id="53" name="Shape 50"/>
          <p:cNvSpPr/>
          <p:nvPr/>
        </p:nvSpPr>
        <p:spPr>
          <a:xfrm>
            <a:off x="6675120" y="3694176"/>
            <a:ext cx="73152" cy="621792"/>
          </a:xfrm>
          <a:prstGeom prst="rect">
            <a:avLst/>
          </a:prstGeom>
          <a:solidFill>
            <a:srgbClr val="4A90D9"/>
          </a:solidFill>
          <a:ln w="12700">
            <a:solidFill>
              <a:srgbClr val="4A90D9"/>
            </a:solidFill>
            <a:prstDash val="solid"/>
          </a:ln>
        </p:spPr>
      </p:sp>
      <p:sp>
        <p:nvSpPr>
          <p:cNvPr id="54" name="Text 51"/>
          <p:cNvSpPr/>
          <p:nvPr/>
        </p:nvSpPr>
        <p:spPr>
          <a:xfrm>
            <a:off x="6812280" y="3730752"/>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Compensation</a:t>
            </a:r>
            <a:endParaRPr lang="en-US" sz="1000" dirty="0"/>
          </a:p>
        </p:txBody>
      </p:sp>
      <p:sp>
        <p:nvSpPr>
          <p:cNvPr id="55" name="Text 52"/>
          <p:cNvSpPr/>
          <p:nvPr/>
        </p:nvSpPr>
        <p:spPr>
          <a:xfrm>
            <a:off x="6812280" y="3986784"/>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Cash payment to passenger — vouchers do NOT qualify as compensation</a:t>
            </a:r>
            <a:endParaRPr lang="en-US" sz="950" dirty="0"/>
          </a:p>
        </p:txBody>
      </p:sp>
      <p:sp>
        <p:nvSpPr>
          <p:cNvPr id="56" name="Shape 53"/>
          <p:cNvSpPr/>
          <p:nvPr/>
        </p:nvSpPr>
        <p:spPr>
          <a:xfrm>
            <a:off x="6675120" y="4398264"/>
            <a:ext cx="2029968" cy="621792"/>
          </a:xfrm>
          <a:prstGeom prst="rect">
            <a:avLst/>
          </a:prstGeom>
          <a:solidFill>
            <a:srgbClr val="F2F8FE"/>
          </a:solidFill>
          <a:ln w="12700">
            <a:solidFill>
              <a:srgbClr val="C5DCF0"/>
            </a:solidFill>
            <a:prstDash val="solid"/>
          </a:ln>
        </p:spPr>
      </p:sp>
      <p:sp>
        <p:nvSpPr>
          <p:cNvPr id="57" name="Shape 54"/>
          <p:cNvSpPr/>
          <p:nvPr/>
        </p:nvSpPr>
        <p:spPr>
          <a:xfrm>
            <a:off x="6675120" y="4398264"/>
            <a:ext cx="73152" cy="621792"/>
          </a:xfrm>
          <a:prstGeom prst="rect">
            <a:avLst/>
          </a:prstGeom>
          <a:solidFill>
            <a:srgbClr val="4A90D9"/>
          </a:solidFill>
          <a:ln w="12700">
            <a:solidFill>
              <a:srgbClr val="4A90D9"/>
            </a:solidFill>
            <a:prstDash val="solid"/>
          </a:ln>
        </p:spPr>
      </p:sp>
      <p:sp>
        <p:nvSpPr>
          <p:cNvPr id="58" name="Text 55"/>
          <p:cNvSpPr/>
          <p:nvPr/>
        </p:nvSpPr>
        <p:spPr>
          <a:xfrm>
            <a:off x="6812280" y="4434840"/>
            <a:ext cx="1810512" cy="256032"/>
          </a:xfrm>
          <a:prstGeom prst="rect">
            <a:avLst/>
          </a:prstGeom>
          <a:noFill/>
          <a:ln/>
        </p:spPr>
        <p:txBody>
          <a:bodyPr wrap="square" lIns="0" tIns="0" rIns="0" bIns="0" rtlCol="0" anchor="ctr"/>
          <a:lstStyle/>
          <a:p>
            <a:pPr marL="0" indent="0">
              <a:buNone/>
            </a:pPr>
            <a:r>
              <a:rPr lang="en-US" sz="1000" b="1" dirty="0">
                <a:solidFill>
                  <a:srgbClr val="1A3A5C"/>
                </a:solidFill>
                <a:latin typeface="Calibri" pitchFamily="34" charset="0"/>
                <a:ea typeface="Calibri" pitchFamily="34" charset="-122"/>
                <a:cs typeface="Calibri" pitchFamily="34" charset="-120"/>
              </a:rPr>
              <a:t>Re-routing</a:t>
            </a:r>
            <a:endParaRPr lang="en-US" sz="1000" dirty="0"/>
          </a:p>
        </p:txBody>
      </p:sp>
      <p:sp>
        <p:nvSpPr>
          <p:cNvPr id="59" name="Text 56"/>
          <p:cNvSpPr/>
          <p:nvPr/>
        </p:nvSpPr>
        <p:spPr>
          <a:xfrm>
            <a:off x="6812280" y="4690872"/>
            <a:ext cx="1810512" cy="29260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Alternative carriage to final destination at earliest opportunity</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F8FE"/>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sp>
      <p:sp>
        <p:nvSpPr>
          <p:cNvPr id="3" name="Shape 1"/>
          <p:cNvSpPr/>
          <p:nvPr/>
        </p:nvSpPr>
        <p:spPr>
          <a:xfrm>
            <a:off x="0" y="1005840"/>
            <a:ext cx="9144000" cy="82296"/>
          </a:xfrm>
          <a:prstGeom prst="rect">
            <a:avLst/>
          </a:prstGeom>
          <a:solidFill>
            <a:srgbClr val="D4A017"/>
          </a:solidFill>
          <a:ln w="12700">
            <a:solidFill>
              <a:srgbClr val="D4A017"/>
            </a:solidFill>
            <a:prstDash val="solid"/>
          </a:ln>
        </p:spPr>
      </p:sp>
      <p:sp>
        <p:nvSpPr>
          <p:cNvPr id="4" name="Shape 2"/>
          <p:cNvSpPr/>
          <p:nvPr/>
        </p:nvSpPr>
        <p:spPr>
          <a:xfrm>
            <a:off x="0" y="0"/>
            <a:ext cx="256032" cy="1005840"/>
          </a:xfrm>
          <a:prstGeom prst="rect">
            <a:avLst/>
          </a:prstGeom>
          <a:solidFill>
            <a:srgbClr val="4A90D9"/>
          </a:solidFill>
          <a:ln w="12700">
            <a:solidFill>
              <a:srgbClr val="4A90D9"/>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04  |  Core Passenger Rights — Flight Disruptions</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56032" y="1170432"/>
            <a:ext cx="2871216" cy="658368"/>
          </a:xfrm>
          <a:prstGeom prst="rect">
            <a:avLst/>
          </a:prstGeom>
          <a:solidFill>
            <a:srgbClr val="4A90D9"/>
          </a:solidFill>
          <a:ln w="12700">
            <a:solidFill>
              <a:srgbClr val="4A90D9"/>
            </a:solidFill>
            <a:prstDash val="solid"/>
          </a:ln>
          <a:effectLst>
            <a:outerShdw blurRad="127000" dist="38100" dir="8100000" algn="bl" rotWithShape="0">
              <a:srgbClr val="000000">
                <a:alpha val="10000"/>
              </a:srgbClr>
            </a:outerShdw>
          </a:effectLst>
        </p:spPr>
      </p:sp>
      <p:sp>
        <p:nvSpPr>
          <p:cNvPr id="8" name="Text 5"/>
          <p:cNvSpPr/>
          <p:nvPr/>
        </p:nvSpPr>
        <p:spPr>
          <a:xfrm>
            <a:off x="347472" y="1207008"/>
            <a:ext cx="2697480" cy="292608"/>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DENIED BOARDING</a:t>
            </a:r>
            <a:endParaRPr lang="en-US" sz="1250" dirty="0"/>
          </a:p>
        </p:txBody>
      </p:sp>
      <p:sp>
        <p:nvSpPr>
          <p:cNvPr id="9" name="Text 6"/>
          <p:cNvSpPr/>
          <p:nvPr/>
        </p:nvSpPr>
        <p:spPr>
          <a:xfrm>
            <a:off x="347472" y="1481328"/>
            <a:ext cx="2697480" cy="274320"/>
          </a:xfrm>
          <a:prstGeom prst="rect">
            <a:avLst/>
          </a:prstGeom>
          <a:noFill/>
          <a:ln/>
        </p:spPr>
        <p:txBody>
          <a:bodyPr wrap="square" lIns="0" tIns="0" rIns="0" bIns="0" rtlCol="0" anchor="ctr"/>
          <a:lstStyle/>
          <a:p>
            <a:pPr marL="0" indent="0">
              <a:buNone/>
            </a:pPr>
            <a:r>
              <a:rPr lang="en-US" sz="1050" b="1" i="1" dirty="0">
                <a:solidFill>
                  <a:srgbClr val="D4A017"/>
                </a:solidFill>
                <a:latin typeface="Calibri" pitchFamily="34" charset="0"/>
                <a:ea typeface="Calibri" pitchFamily="34" charset="-122"/>
                <a:cs typeface="Calibri" pitchFamily="34" charset="-120"/>
              </a:rPr>
              <a:t>Regulation 19.7</a:t>
            </a:r>
            <a:endParaRPr lang="en-US" sz="1050" dirty="0"/>
          </a:p>
        </p:txBody>
      </p:sp>
      <p:sp>
        <p:nvSpPr>
          <p:cNvPr id="10" name="Shape 7"/>
          <p:cNvSpPr/>
          <p:nvPr/>
        </p:nvSpPr>
        <p:spPr>
          <a:xfrm>
            <a:off x="256032" y="1874520"/>
            <a:ext cx="2871216" cy="475488"/>
          </a:xfrm>
          <a:prstGeom prst="rect">
            <a:avLst/>
          </a:prstGeom>
          <a:solidFill>
            <a:srgbClr val="FFFFFF"/>
          </a:solidFill>
          <a:ln w="12700">
            <a:solidFill>
              <a:srgbClr val="C5DCF0"/>
            </a:solidFill>
            <a:prstDash val="solid"/>
          </a:ln>
        </p:spPr>
      </p:sp>
      <p:sp>
        <p:nvSpPr>
          <p:cNvPr id="11" name="Shape 8"/>
          <p:cNvSpPr/>
          <p:nvPr/>
        </p:nvSpPr>
        <p:spPr>
          <a:xfrm>
            <a:off x="256032" y="1874520"/>
            <a:ext cx="73152" cy="475488"/>
          </a:xfrm>
          <a:prstGeom prst="rect">
            <a:avLst/>
          </a:prstGeom>
          <a:solidFill>
            <a:srgbClr val="4A90D9"/>
          </a:solidFill>
          <a:ln w="12700">
            <a:solidFill>
              <a:srgbClr val="4A90D9"/>
            </a:solidFill>
            <a:prstDash val="solid"/>
          </a:ln>
        </p:spPr>
      </p:sp>
      <p:sp>
        <p:nvSpPr>
          <p:cNvPr id="12" name="Text 9"/>
          <p:cNvSpPr/>
          <p:nvPr/>
        </p:nvSpPr>
        <p:spPr>
          <a:xfrm>
            <a:off x="402336" y="1911096"/>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Obligation</a:t>
            </a:r>
            <a:endParaRPr lang="en-US" sz="950" dirty="0"/>
          </a:p>
        </p:txBody>
      </p:sp>
      <p:sp>
        <p:nvSpPr>
          <p:cNvPr id="13" name="Text 10"/>
          <p:cNvSpPr/>
          <p:nvPr/>
        </p:nvSpPr>
        <p:spPr>
          <a:xfrm>
            <a:off x="402336" y="2112264"/>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Airline must first seek volunteers before involuntarily denying boarding</a:t>
            </a:r>
            <a:endParaRPr lang="en-US" sz="950" dirty="0"/>
          </a:p>
        </p:txBody>
      </p:sp>
      <p:sp>
        <p:nvSpPr>
          <p:cNvPr id="14" name="Shape 11"/>
          <p:cNvSpPr/>
          <p:nvPr/>
        </p:nvSpPr>
        <p:spPr>
          <a:xfrm>
            <a:off x="256032" y="2395728"/>
            <a:ext cx="2871216" cy="475488"/>
          </a:xfrm>
          <a:prstGeom prst="rect">
            <a:avLst/>
          </a:prstGeom>
          <a:solidFill>
            <a:srgbClr val="E8F4FD"/>
          </a:solidFill>
          <a:ln w="12700">
            <a:solidFill>
              <a:srgbClr val="C5DCF0"/>
            </a:solidFill>
            <a:prstDash val="solid"/>
          </a:ln>
        </p:spPr>
      </p:sp>
      <p:sp>
        <p:nvSpPr>
          <p:cNvPr id="15" name="Shape 12"/>
          <p:cNvSpPr/>
          <p:nvPr/>
        </p:nvSpPr>
        <p:spPr>
          <a:xfrm>
            <a:off x="256032" y="2395728"/>
            <a:ext cx="73152" cy="475488"/>
          </a:xfrm>
          <a:prstGeom prst="rect">
            <a:avLst/>
          </a:prstGeom>
          <a:solidFill>
            <a:srgbClr val="4A90D9"/>
          </a:solidFill>
          <a:ln w="12700">
            <a:solidFill>
              <a:srgbClr val="4A90D9"/>
            </a:solidFill>
            <a:prstDash val="solid"/>
          </a:ln>
        </p:spPr>
      </p:sp>
      <p:sp>
        <p:nvSpPr>
          <p:cNvPr id="16" name="Text 13"/>
          <p:cNvSpPr/>
          <p:nvPr/>
        </p:nvSpPr>
        <p:spPr>
          <a:xfrm>
            <a:off x="402336" y="2432304"/>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Compensation</a:t>
            </a:r>
            <a:endParaRPr lang="en-US" sz="950" dirty="0"/>
          </a:p>
        </p:txBody>
      </p:sp>
      <p:sp>
        <p:nvSpPr>
          <p:cNvPr id="17" name="Text 14"/>
          <p:cNvSpPr/>
          <p:nvPr/>
        </p:nvSpPr>
        <p:spPr>
          <a:xfrm>
            <a:off x="402336" y="2633472"/>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Minimum 25% of cost of ticket (domestic) | 30% equivalent for international routes</a:t>
            </a:r>
            <a:endParaRPr lang="en-US" sz="950" dirty="0"/>
          </a:p>
        </p:txBody>
      </p:sp>
      <p:sp>
        <p:nvSpPr>
          <p:cNvPr id="18" name="Shape 15"/>
          <p:cNvSpPr/>
          <p:nvPr/>
        </p:nvSpPr>
        <p:spPr>
          <a:xfrm>
            <a:off x="256032" y="2916936"/>
            <a:ext cx="2871216" cy="475488"/>
          </a:xfrm>
          <a:prstGeom prst="rect">
            <a:avLst/>
          </a:prstGeom>
          <a:solidFill>
            <a:srgbClr val="FFFFFF"/>
          </a:solidFill>
          <a:ln w="12700">
            <a:solidFill>
              <a:srgbClr val="C5DCF0"/>
            </a:solidFill>
            <a:prstDash val="solid"/>
          </a:ln>
        </p:spPr>
      </p:sp>
      <p:sp>
        <p:nvSpPr>
          <p:cNvPr id="19" name="Shape 16"/>
          <p:cNvSpPr/>
          <p:nvPr/>
        </p:nvSpPr>
        <p:spPr>
          <a:xfrm>
            <a:off x="256032" y="2916936"/>
            <a:ext cx="73152" cy="475488"/>
          </a:xfrm>
          <a:prstGeom prst="rect">
            <a:avLst/>
          </a:prstGeom>
          <a:solidFill>
            <a:srgbClr val="4A90D9"/>
          </a:solidFill>
          <a:ln w="12700">
            <a:solidFill>
              <a:srgbClr val="4A90D9"/>
            </a:solidFill>
            <a:prstDash val="solid"/>
          </a:ln>
        </p:spPr>
      </p:sp>
      <p:sp>
        <p:nvSpPr>
          <p:cNvPr id="20" name="Text 17"/>
          <p:cNvSpPr/>
          <p:nvPr/>
        </p:nvSpPr>
        <p:spPr>
          <a:xfrm>
            <a:off x="402336" y="2953512"/>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Form</a:t>
            </a:r>
            <a:endParaRPr lang="en-US" sz="950" dirty="0"/>
          </a:p>
        </p:txBody>
      </p:sp>
      <p:sp>
        <p:nvSpPr>
          <p:cNvPr id="21" name="Text 18"/>
          <p:cNvSpPr/>
          <p:nvPr/>
        </p:nvSpPr>
        <p:spPr>
          <a:xfrm>
            <a:off x="402336" y="3154680"/>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Redeemable in Cash vouchers, travel credits or miles do</a:t>
            </a:r>
            <a:endParaRPr lang="en-US" sz="950" dirty="0"/>
          </a:p>
        </p:txBody>
      </p:sp>
      <p:sp>
        <p:nvSpPr>
          <p:cNvPr id="22" name="Shape 19"/>
          <p:cNvSpPr/>
          <p:nvPr/>
        </p:nvSpPr>
        <p:spPr>
          <a:xfrm>
            <a:off x="256032" y="3438144"/>
            <a:ext cx="2871216" cy="475488"/>
          </a:xfrm>
          <a:prstGeom prst="rect">
            <a:avLst/>
          </a:prstGeom>
          <a:solidFill>
            <a:srgbClr val="E8F4FD"/>
          </a:solidFill>
          <a:ln w="12700">
            <a:solidFill>
              <a:srgbClr val="C5DCF0"/>
            </a:solidFill>
            <a:prstDash val="solid"/>
          </a:ln>
        </p:spPr>
      </p:sp>
      <p:sp>
        <p:nvSpPr>
          <p:cNvPr id="23" name="Shape 20"/>
          <p:cNvSpPr/>
          <p:nvPr/>
        </p:nvSpPr>
        <p:spPr>
          <a:xfrm>
            <a:off x="256032" y="3438144"/>
            <a:ext cx="73152" cy="475488"/>
          </a:xfrm>
          <a:prstGeom prst="rect">
            <a:avLst/>
          </a:prstGeom>
          <a:solidFill>
            <a:srgbClr val="4A90D9"/>
          </a:solidFill>
          <a:ln w="12700">
            <a:solidFill>
              <a:srgbClr val="4A90D9"/>
            </a:solidFill>
            <a:prstDash val="solid"/>
          </a:ln>
        </p:spPr>
      </p:sp>
      <p:sp>
        <p:nvSpPr>
          <p:cNvPr id="24" name="Text 21"/>
          <p:cNvSpPr/>
          <p:nvPr/>
        </p:nvSpPr>
        <p:spPr>
          <a:xfrm>
            <a:off x="402336" y="3474720"/>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Right to Choose</a:t>
            </a:r>
            <a:endParaRPr lang="en-US" sz="950" dirty="0"/>
          </a:p>
        </p:txBody>
      </p:sp>
      <p:sp>
        <p:nvSpPr>
          <p:cNvPr id="25" name="Text 22"/>
          <p:cNvSpPr/>
          <p:nvPr/>
        </p:nvSpPr>
        <p:spPr>
          <a:xfrm>
            <a:off x="402336" y="3675888"/>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Passenger may choose: (a) full refund, or (b) re-routing at earliest opportunity</a:t>
            </a:r>
            <a:endParaRPr lang="en-US" sz="950" dirty="0"/>
          </a:p>
        </p:txBody>
      </p:sp>
      <p:sp>
        <p:nvSpPr>
          <p:cNvPr id="26" name="Shape 23"/>
          <p:cNvSpPr/>
          <p:nvPr/>
        </p:nvSpPr>
        <p:spPr>
          <a:xfrm>
            <a:off x="256032" y="3959352"/>
            <a:ext cx="2871216" cy="475488"/>
          </a:xfrm>
          <a:prstGeom prst="rect">
            <a:avLst/>
          </a:prstGeom>
          <a:solidFill>
            <a:srgbClr val="FFFFFF"/>
          </a:solidFill>
          <a:ln w="12700">
            <a:solidFill>
              <a:srgbClr val="C5DCF0"/>
            </a:solidFill>
            <a:prstDash val="solid"/>
          </a:ln>
        </p:spPr>
      </p:sp>
      <p:sp>
        <p:nvSpPr>
          <p:cNvPr id="27" name="Shape 24"/>
          <p:cNvSpPr/>
          <p:nvPr/>
        </p:nvSpPr>
        <p:spPr>
          <a:xfrm>
            <a:off x="256032" y="3959352"/>
            <a:ext cx="73152" cy="475488"/>
          </a:xfrm>
          <a:prstGeom prst="rect">
            <a:avLst/>
          </a:prstGeom>
          <a:solidFill>
            <a:srgbClr val="4A90D9"/>
          </a:solidFill>
          <a:ln w="12700">
            <a:solidFill>
              <a:srgbClr val="4A90D9"/>
            </a:solidFill>
            <a:prstDash val="solid"/>
          </a:ln>
        </p:spPr>
      </p:sp>
      <p:sp>
        <p:nvSpPr>
          <p:cNvPr id="28" name="Text 25"/>
          <p:cNvSpPr/>
          <p:nvPr/>
        </p:nvSpPr>
        <p:spPr>
          <a:xfrm>
            <a:off x="402336" y="3995928"/>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Timing</a:t>
            </a:r>
            <a:endParaRPr lang="en-US" sz="950" dirty="0"/>
          </a:p>
        </p:txBody>
      </p:sp>
      <p:sp>
        <p:nvSpPr>
          <p:cNvPr id="29" name="Text 26"/>
          <p:cNvSpPr/>
          <p:nvPr/>
        </p:nvSpPr>
        <p:spPr>
          <a:xfrm>
            <a:off x="402336" y="4197096"/>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Compensation payable before passenger departs the airport</a:t>
            </a:r>
            <a:endParaRPr lang="en-US" sz="950" dirty="0"/>
          </a:p>
        </p:txBody>
      </p:sp>
      <p:sp>
        <p:nvSpPr>
          <p:cNvPr id="30" name="Shape 27"/>
          <p:cNvSpPr/>
          <p:nvPr/>
        </p:nvSpPr>
        <p:spPr>
          <a:xfrm>
            <a:off x="256032" y="4480560"/>
            <a:ext cx="2871216" cy="475488"/>
          </a:xfrm>
          <a:prstGeom prst="rect">
            <a:avLst/>
          </a:prstGeom>
          <a:solidFill>
            <a:srgbClr val="E8F4FD"/>
          </a:solidFill>
          <a:ln w="12700">
            <a:solidFill>
              <a:srgbClr val="C5DCF0"/>
            </a:solidFill>
            <a:prstDash val="solid"/>
          </a:ln>
        </p:spPr>
      </p:sp>
      <p:sp>
        <p:nvSpPr>
          <p:cNvPr id="31" name="Shape 28"/>
          <p:cNvSpPr/>
          <p:nvPr/>
        </p:nvSpPr>
        <p:spPr>
          <a:xfrm>
            <a:off x="256032" y="4480560"/>
            <a:ext cx="73152" cy="475488"/>
          </a:xfrm>
          <a:prstGeom prst="rect">
            <a:avLst/>
          </a:prstGeom>
          <a:solidFill>
            <a:srgbClr val="4A90D9"/>
          </a:solidFill>
          <a:ln w="12700">
            <a:solidFill>
              <a:srgbClr val="4A90D9"/>
            </a:solidFill>
            <a:prstDash val="solid"/>
          </a:ln>
        </p:spPr>
      </p:sp>
      <p:sp>
        <p:nvSpPr>
          <p:cNvPr id="32" name="Text 29"/>
          <p:cNvSpPr/>
          <p:nvPr/>
        </p:nvSpPr>
        <p:spPr>
          <a:xfrm>
            <a:off x="402336" y="4517136"/>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Meals</a:t>
            </a:r>
            <a:endParaRPr lang="en-US" sz="950" dirty="0"/>
          </a:p>
        </p:txBody>
      </p:sp>
      <p:sp>
        <p:nvSpPr>
          <p:cNvPr id="33" name="Text 30"/>
          <p:cNvSpPr/>
          <p:nvPr/>
        </p:nvSpPr>
        <p:spPr>
          <a:xfrm>
            <a:off x="402336" y="4718304"/>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Right to meals, refreshments &amp; accommodation pending re-routing</a:t>
            </a:r>
            <a:endParaRPr lang="en-US" sz="950" dirty="0"/>
          </a:p>
        </p:txBody>
      </p:sp>
      <p:sp>
        <p:nvSpPr>
          <p:cNvPr id="34" name="Shape 31"/>
          <p:cNvSpPr/>
          <p:nvPr/>
        </p:nvSpPr>
        <p:spPr>
          <a:xfrm>
            <a:off x="3218688" y="1170432"/>
            <a:ext cx="2871216" cy="658368"/>
          </a:xfrm>
          <a:prstGeom prst="rect">
            <a:avLst/>
          </a:prstGeom>
          <a:solidFill>
            <a:srgbClr val="1A3A5C"/>
          </a:solidFill>
          <a:ln w="12700">
            <a:solidFill>
              <a:srgbClr val="1A3A5C"/>
            </a:solidFill>
            <a:prstDash val="solid"/>
          </a:ln>
          <a:effectLst>
            <a:outerShdw blurRad="127000" dist="38100" dir="8100000" algn="bl" rotWithShape="0">
              <a:srgbClr val="000000">
                <a:alpha val="10000"/>
              </a:srgbClr>
            </a:outerShdw>
          </a:effectLst>
        </p:spPr>
      </p:sp>
      <p:sp>
        <p:nvSpPr>
          <p:cNvPr id="35" name="Text 32"/>
          <p:cNvSpPr/>
          <p:nvPr/>
        </p:nvSpPr>
        <p:spPr>
          <a:xfrm>
            <a:off x="3310128" y="1207008"/>
            <a:ext cx="2697480" cy="292608"/>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FLIGHT CANCELLATION</a:t>
            </a:r>
            <a:endParaRPr lang="en-US" sz="1250" dirty="0"/>
          </a:p>
        </p:txBody>
      </p:sp>
      <p:sp>
        <p:nvSpPr>
          <p:cNvPr id="36" name="Text 33"/>
          <p:cNvSpPr/>
          <p:nvPr/>
        </p:nvSpPr>
        <p:spPr>
          <a:xfrm>
            <a:off x="3310128" y="1481328"/>
            <a:ext cx="2697480" cy="274320"/>
          </a:xfrm>
          <a:prstGeom prst="rect">
            <a:avLst/>
          </a:prstGeom>
          <a:noFill/>
          <a:ln/>
        </p:spPr>
        <p:txBody>
          <a:bodyPr wrap="square" lIns="0" tIns="0" rIns="0" bIns="0" rtlCol="0" anchor="ctr"/>
          <a:lstStyle/>
          <a:p>
            <a:pPr marL="0" indent="0">
              <a:buNone/>
            </a:pPr>
            <a:r>
              <a:rPr lang="en-US" sz="1050" b="1" i="1" dirty="0">
                <a:solidFill>
                  <a:srgbClr val="D4A017"/>
                </a:solidFill>
                <a:latin typeface="Calibri" pitchFamily="34" charset="0"/>
                <a:ea typeface="Calibri" pitchFamily="34" charset="-122"/>
                <a:cs typeface="Calibri" pitchFamily="34" charset="-120"/>
              </a:rPr>
              <a:t>Regulation 19.8</a:t>
            </a:r>
            <a:endParaRPr lang="en-US" sz="1050" dirty="0"/>
          </a:p>
        </p:txBody>
      </p:sp>
      <p:sp>
        <p:nvSpPr>
          <p:cNvPr id="37" name="Shape 34"/>
          <p:cNvSpPr/>
          <p:nvPr/>
        </p:nvSpPr>
        <p:spPr>
          <a:xfrm>
            <a:off x="3218688" y="1874520"/>
            <a:ext cx="2871216" cy="475488"/>
          </a:xfrm>
          <a:prstGeom prst="rect">
            <a:avLst/>
          </a:prstGeom>
          <a:solidFill>
            <a:srgbClr val="FFFFFF"/>
          </a:solidFill>
          <a:ln w="12700">
            <a:solidFill>
              <a:srgbClr val="C5DCF0"/>
            </a:solidFill>
            <a:prstDash val="solid"/>
          </a:ln>
        </p:spPr>
      </p:sp>
      <p:sp>
        <p:nvSpPr>
          <p:cNvPr id="38" name="Shape 35"/>
          <p:cNvSpPr/>
          <p:nvPr/>
        </p:nvSpPr>
        <p:spPr>
          <a:xfrm>
            <a:off x="3218688" y="1874520"/>
            <a:ext cx="73152" cy="475488"/>
          </a:xfrm>
          <a:prstGeom prst="rect">
            <a:avLst/>
          </a:prstGeom>
          <a:solidFill>
            <a:srgbClr val="1A3A5C"/>
          </a:solidFill>
          <a:ln w="12700">
            <a:solidFill>
              <a:srgbClr val="1A3A5C"/>
            </a:solidFill>
            <a:prstDash val="solid"/>
          </a:ln>
        </p:spPr>
      </p:sp>
      <p:sp>
        <p:nvSpPr>
          <p:cNvPr id="39" name="Text 36"/>
          <p:cNvSpPr/>
          <p:nvPr/>
        </p:nvSpPr>
        <p:spPr>
          <a:xfrm>
            <a:off x="3364992" y="1911096"/>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Notice Obligation</a:t>
            </a:r>
            <a:endParaRPr lang="en-US" sz="950" dirty="0"/>
          </a:p>
        </p:txBody>
      </p:sp>
      <p:sp>
        <p:nvSpPr>
          <p:cNvPr id="40" name="Text 37"/>
          <p:cNvSpPr/>
          <p:nvPr/>
        </p:nvSpPr>
        <p:spPr>
          <a:xfrm>
            <a:off x="3364992" y="2112264"/>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24-hour for domestic and 7 days for international advance notice required to avoid compensation liability</a:t>
            </a:r>
            <a:endParaRPr lang="en-US" sz="950" dirty="0"/>
          </a:p>
        </p:txBody>
      </p:sp>
      <p:sp>
        <p:nvSpPr>
          <p:cNvPr id="41" name="Shape 38"/>
          <p:cNvSpPr/>
          <p:nvPr/>
        </p:nvSpPr>
        <p:spPr>
          <a:xfrm>
            <a:off x="3218688" y="2395728"/>
            <a:ext cx="2871216" cy="475488"/>
          </a:xfrm>
          <a:prstGeom prst="rect">
            <a:avLst/>
          </a:prstGeom>
          <a:solidFill>
            <a:srgbClr val="E8F4FD"/>
          </a:solidFill>
          <a:ln w="12700">
            <a:solidFill>
              <a:srgbClr val="C5DCF0"/>
            </a:solidFill>
            <a:prstDash val="solid"/>
          </a:ln>
        </p:spPr>
      </p:sp>
      <p:sp>
        <p:nvSpPr>
          <p:cNvPr id="42" name="Shape 39"/>
          <p:cNvSpPr/>
          <p:nvPr/>
        </p:nvSpPr>
        <p:spPr>
          <a:xfrm>
            <a:off x="3218688" y="2395728"/>
            <a:ext cx="73152" cy="475488"/>
          </a:xfrm>
          <a:prstGeom prst="rect">
            <a:avLst/>
          </a:prstGeom>
          <a:solidFill>
            <a:srgbClr val="1A3A5C"/>
          </a:solidFill>
          <a:ln w="12700">
            <a:solidFill>
              <a:srgbClr val="1A3A5C"/>
            </a:solidFill>
            <a:prstDash val="solid"/>
          </a:ln>
        </p:spPr>
      </p:sp>
      <p:sp>
        <p:nvSpPr>
          <p:cNvPr id="43" name="Text 40"/>
          <p:cNvSpPr/>
          <p:nvPr/>
        </p:nvSpPr>
        <p:spPr>
          <a:xfrm>
            <a:off x="3364992" y="2432304"/>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Compensation</a:t>
            </a:r>
            <a:endParaRPr lang="en-US" sz="950" dirty="0"/>
          </a:p>
        </p:txBody>
      </p:sp>
      <p:sp>
        <p:nvSpPr>
          <p:cNvPr id="44" name="Text 41"/>
          <p:cNvSpPr/>
          <p:nvPr/>
        </p:nvSpPr>
        <p:spPr>
          <a:xfrm>
            <a:off x="3364992" y="2633472"/>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Same scale as denied boarding if less than 24-hr notice given</a:t>
            </a:r>
            <a:endParaRPr lang="en-US" sz="950" dirty="0"/>
          </a:p>
        </p:txBody>
      </p:sp>
      <p:sp>
        <p:nvSpPr>
          <p:cNvPr id="45" name="Shape 42"/>
          <p:cNvSpPr/>
          <p:nvPr/>
        </p:nvSpPr>
        <p:spPr>
          <a:xfrm>
            <a:off x="3218688" y="2916936"/>
            <a:ext cx="2871216" cy="475488"/>
          </a:xfrm>
          <a:prstGeom prst="rect">
            <a:avLst/>
          </a:prstGeom>
          <a:solidFill>
            <a:srgbClr val="FFFFFF"/>
          </a:solidFill>
          <a:ln w="12700">
            <a:solidFill>
              <a:srgbClr val="C5DCF0"/>
            </a:solidFill>
            <a:prstDash val="solid"/>
          </a:ln>
        </p:spPr>
      </p:sp>
      <p:sp>
        <p:nvSpPr>
          <p:cNvPr id="46" name="Shape 43"/>
          <p:cNvSpPr/>
          <p:nvPr/>
        </p:nvSpPr>
        <p:spPr>
          <a:xfrm>
            <a:off x="3218688" y="2916936"/>
            <a:ext cx="73152" cy="475488"/>
          </a:xfrm>
          <a:prstGeom prst="rect">
            <a:avLst/>
          </a:prstGeom>
          <a:solidFill>
            <a:srgbClr val="1A3A5C"/>
          </a:solidFill>
          <a:ln w="12700">
            <a:solidFill>
              <a:srgbClr val="1A3A5C"/>
            </a:solidFill>
            <a:prstDash val="solid"/>
          </a:ln>
        </p:spPr>
      </p:sp>
      <p:sp>
        <p:nvSpPr>
          <p:cNvPr id="47" name="Text 44"/>
          <p:cNvSpPr/>
          <p:nvPr/>
        </p:nvSpPr>
        <p:spPr>
          <a:xfrm>
            <a:off x="3364992" y="2953512"/>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Extraordinary</a:t>
            </a:r>
            <a:endParaRPr lang="en-US" sz="950" dirty="0"/>
          </a:p>
        </p:txBody>
      </p:sp>
      <p:sp>
        <p:nvSpPr>
          <p:cNvPr id="48" name="Text 45"/>
          <p:cNvSpPr/>
          <p:nvPr/>
        </p:nvSpPr>
        <p:spPr>
          <a:xfrm>
            <a:off x="3364992" y="3154680"/>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Airlines exempt if cancellation caused by extraordinary circumstances</a:t>
            </a:r>
            <a:endParaRPr lang="en-US" sz="950" dirty="0"/>
          </a:p>
        </p:txBody>
      </p:sp>
      <p:sp>
        <p:nvSpPr>
          <p:cNvPr id="49" name="Shape 46"/>
          <p:cNvSpPr/>
          <p:nvPr/>
        </p:nvSpPr>
        <p:spPr>
          <a:xfrm>
            <a:off x="3218688" y="3438144"/>
            <a:ext cx="2871216" cy="475488"/>
          </a:xfrm>
          <a:prstGeom prst="rect">
            <a:avLst/>
          </a:prstGeom>
          <a:solidFill>
            <a:srgbClr val="E8F4FD"/>
          </a:solidFill>
          <a:ln w="12700">
            <a:solidFill>
              <a:srgbClr val="C5DCF0"/>
            </a:solidFill>
            <a:prstDash val="solid"/>
          </a:ln>
        </p:spPr>
      </p:sp>
      <p:sp>
        <p:nvSpPr>
          <p:cNvPr id="50" name="Shape 47"/>
          <p:cNvSpPr/>
          <p:nvPr/>
        </p:nvSpPr>
        <p:spPr>
          <a:xfrm>
            <a:off x="3218688" y="3438144"/>
            <a:ext cx="73152" cy="475488"/>
          </a:xfrm>
          <a:prstGeom prst="rect">
            <a:avLst/>
          </a:prstGeom>
          <a:solidFill>
            <a:srgbClr val="1A3A5C"/>
          </a:solidFill>
          <a:ln w="12700">
            <a:solidFill>
              <a:srgbClr val="1A3A5C"/>
            </a:solidFill>
            <a:prstDash val="solid"/>
          </a:ln>
        </p:spPr>
      </p:sp>
      <p:sp>
        <p:nvSpPr>
          <p:cNvPr id="51" name="Text 48"/>
          <p:cNvSpPr/>
          <p:nvPr/>
        </p:nvSpPr>
        <p:spPr>
          <a:xfrm>
            <a:off x="3364992" y="3474720"/>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Refund Right</a:t>
            </a:r>
            <a:endParaRPr lang="en-US" sz="950" dirty="0"/>
          </a:p>
        </p:txBody>
      </p:sp>
      <p:sp>
        <p:nvSpPr>
          <p:cNvPr id="52" name="Text 49"/>
          <p:cNvSpPr/>
          <p:nvPr/>
        </p:nvSpPr>
        <p:spPr>
          <a:xfrm>
            <a:off x="3364992" y="3675888"/>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Full refund within 14 days if passenger elects not to re-route</a:t>
            </a:r>
            <a:endParaRPr lang="en-US" sz="950" dirty="0"/>
          </a:p>
        </p:txBody>
      </p:sp>
      <p:sp>
        <p:nvSpPr>
          <p:cNvPr id="53" name="Shape 50"/>
          <p:cNvSpPr/>
          <p:nvPr/>
        </p:nvSpPr>
        <p:spPr>
          <a:xfrm>
            <a:off x="3218688" y="3959352"/>
            <a:ext cx="2871216" cy="475488"/>
          </a:xfrm>
          <a:prstGeom prst="rect">
            <a:avLst/>
          </a:prstGeom>
          <a:solidFill>
            <a:srgbClr val="FFFFFF"/>
          </a:solidFill>
          <a:ln w="12700">
            <a:solidFill>
              <a:srgbClr val="C5DCF0"/>
            </a:solidFill>
            <a:prstDash val="solid"/>
          </a:ln>
        </p:spPr>
      </p:sp>
      <p:sp>
        <p:nvSpPr>
          <p:cNvPr id="54" name="Shape 51"/>
          <p:cNvSpPr/>
          <p:nvPr/>
        </p:nvSpPr>
        <p:spPr>
          <a:xfrm>
            <a:off x="3218688" y="3959352"/>
            <a:ext cx="73152" cy="475488"/>
          </a:xfrm>
          <a:prstGeom prst="rect">
            <a:avLst/>
          </a:prstGeom>
          <a:solidFill>
            <a:srgbClr val="1A3A5C"/>
          </a:solidFill>
          <a:ln w="12700">
            <a:solidFill>
              <a:srgbClr val="1A3A5C"/>
            </a:solidFill>
            <a:prstDash val="solid"/>
          </a:ln>
        </p:spPr>
      </p:sp>
      <p:sp>
        <p:nvSpPr>
          <p:cNvPr id="55" name="Text 52"/>
          <p:cNvSpPr/>
          <p:nvPr/>
        </p:nvSpPr>
        <p:spPr>
          <a:xfrm>
            <a:off x="3364992" y="3995928"/>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Re-routing</a:t>
            </a:r>
            <a:endParaRPr lang="en-US" sz="950" dirty="0"/>
          </a:p>
        </p:txBody>
      </p:sp>
      <p:sp>
        <p:nvSpPr>
          <p:cNvPr id="56" name="Text 53"/>
          <p:cNvSpPr/>
          <p:nvPr/>
        </p:nvSpPr>
        <p:spPr>
          <a:xfrm>
            <a:off x="3364992" y="4197096"/>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Alternative flight at earliest opportunity or at later date of passenger's choice</a:t>
            </a:r>
            <a:endParaRPr lang="en-US" sz="950" dirty="0"/>
          </a:p>
        </p:txBody>
      </p:sp>
      <p:sp>
        <p:nvSpPr>
          <p:cNvPr id="57" name="Shape 54"/>
          <p:cNvSpPr/>
          <p:nvPr/>
        </p:nvSpPr>
        <p:spPr>
          <a:xfrm>
            <a:off x="3218688" y="4480560"/>
            <a:ext cx="2871216" cy="475488"/>
          </a:xfrm>
          <a:prstGeom prst="rect">
            <a:avLst/>
          </a:prstGeom>
          <a:solidFill>
            <a:srgbClr val="E8F4FD"/>
          </a:solidFill>
          <a:ln w="12700">
            <a:solidFill>
              <a:srgbClr val="C5DCF0"/>
            </a:solidFill>
            <a:prstDash val="solid"/>
          </a:ln>
        </p:spPr>
      </p:sp>
      <p:sp>
        <p:nvSpPr>
          <p:cNvPr id="58" name="Shape 55"/>
          <p:cNvSpPr/>
          <p:nvPr/>
        </p:nvSpPr>
        <p:spPr>
          <a:xfrm>
            <a:off x="3218688" y="4480560"/>
            <a:ext cx="73152" cy="475488"/>
          </a:xfrm>
          <a:prstGeom prst="rect">
            <a:avLst/>
          </a:prstGeom>
          <a:solidFill>
            <a:srgbClr val="1A3A5C"/>
          </a:solidFill>
          <a:ln w="12700">
            <a:solidFill>
              <a:srgbClr val="1A3A5C"/>
            </a:solidFill>
            <a:prstDash val="solid"/>
          </a:ln>
        </p:spPr>
      </p:sp>
      <p:sp>
        <p:nvSpPr>
          <p:cNvPr id="59" name="Text 56"/>
          <p:cNvSpPr/>
          <p:nvPr/>
        </p:nvSpPr>
        <p:spPr>
          <a:xfrm>
            <a:off x="3364992" y="4517136"/>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Meals &amp; Care</a:t>
            </a:r>
            <a:endParaRPr lang="en-US" sz="950" dirty="0"/>
          </a:p>
        </p:txBody>
      </p:sp>
      <p:sp>
        <p:nvSpPr>
          <p:cNvPr id="60" name="Text 57"/>
          <p:cNvSpPr/>
          <p:nvPr/>
        </p:nvSpPr>
        <p:spPr>
          <a:xfrm>
            <a:off x="3364992" y="4718304"/>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Meals, refreshments, and hotel if overnight stay required</a:t>
            </a:r>
            <a:endParaRPr lang="en-US" sz="950" dirty="0"/>
          </a:p>
        </p:txBody>
      </p:sp>
      <p:sp>
        <p:nvSpPr>
          <p:cNvPr id="61" name="Shape 58"/>
          <p:cNvSpPr/>
          <p:nvPr/>
        </p:nvSpPr>
        <p:spPr>
          <a:xfrm>
            <a:off x="6181344" y="1170432"/>
            <a:ext cx="2871216" cy="658368"/>
          </a:xfrm>
          <a:prstGeom prst="rect">
            <a:avLst/>
          </a:prstGeom>
          <a:solidFill>
            <a:srgbClr val="0D2137"/>
          </a:solidFill>
          <a:ln w="12700">
            <a:solidFill>
              <a:srgbClr val="0D2137"/>
            </a:solidFill>
            <a:prstDash val="solid"/>
          </a:ln>
          <a:effectLst>
            <a:outerShdw blurRad="127000" dist="38100" dir="8100000" algn="bl" rotWithShape="0">
              <a:srgbClr val="000000">
                <a:alpha val="10000"/>
              </a:srgbClr>
            </a:outerShdw>
          </a:effectLst>
        </p:spPr>
      </p:sp>
      <p:sp>
        <p:nvSpPr>
          <p:cNvPr id="62" name="Text 59"/>
          <p:cNvSpPr/>
          <p:nvPr/>
        </p:nvSpPr>
        <p:spPr>
          <a:xfrm>
            <a:off x="6272784" y="1207008"/>
            <a:ext cx="2697480" cy="292608"/>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FLIGHT DELAY</a:t>
            </a:r>
            <a:endParaRPr lang="en-US" sz="1250" dirty="0"/>
          </a:p>
        </p:txBody>
      </p:sp>
      <p:sp>
        <p:nvSpPr>
          <p:cNvPr id="63" name="Text 60"/>
          <p:cNvSpPr/>
          <p:nvPr/>
        </p:nvSpPr>
        <p:spPr>
          <a:xfrm>
            <a:off x="6272784" y="1481328"/>
            <a:ext cx="2697480" cy="274320"/>
          </a:xfrm>
          <a:prstGeom prst="rect">
            <a:avLst/>
          </a:prstGeom>
          <a:noFill/>
          <a:ln/>
        </p:spPr>
        <p:txBody>
          <a:bodyPr wrap="square" lIns="0" tIns="0" rIns="0" bIns="0" rtlCol="0" anchor="ctr"/>
          <a:lstStyle/>
          <a:p>
            <a:pPr marL="0" indent="0">
              <a:buNone/>
            </a:pPr>
            <a:r>
              <a:rPr lang="en-US" sz="1050" b="1" i="1" dirty="0">
                <a:solidFill>
                  <a:srgbClr val="D4A017"/>
                </a:solidFill>
                <a:latin typeface="Calibri" pitchFamily="34" charset="0"/>
                <a:ea typeface="Calibri" pitchFamily="34" charset="-122"/>
                <a:cs typeface="Calibri" pitchFamily="34" charset="-120"/>
              </a:rPr>
              <a:t>Regulation 19.9</a:t>
            </a:r>
            <a:endParaRPr lang="en-US" sz="1050" dirty="0"/>
          </a:p>
        </p:txBody>
      </p:sp>
      <p:sp>
        <p:nvSpPr>
          <p:cNvPr id="64" name="Shape 61"/>
          <p:cNvSpPr/>
          <p:nvPr/>
        </p:nvSpPr>
        <p:spPr>
          <a:xfrm>
            <a:off x="6181344" y="1874520"/>
            <a:ext cx="2871216" cy="475488"/>
          </a:xfrm>
          <a:prstGeom prst="rect">
            <a:avLst/>
          </a:prstGeom>
          <a:solidFill>
            <a:srgbClr val="FFFFFF"/>
          </a:solidFill>
          <a:ln w="12700">
            <a:solidFill>
              <a:srgbClr val="C5DCF0"/>
            </a:solidFill>
            <a:prstDash val="solid"/>
          </a:ln>
        </p:spPr>
      </p:sp>
      <p:sp>
        <p:nvSpPr>
          <p:cNvPr id="65" name="Shape 62"/>
          <p:cNvSpPr/>
          <p:nvPr/>
        </p:nvSpPr>
        <p:spPr>
          <a:xfrm>
            <a:off x="6181344" y="1874520"/>
            <a:ext cx="73152" cy="475488"/>
          </a:xfrm>
          <a:prstGeom prst="rect">
            <a:avLst/>
          </a:prstGeom>
          <a:solidFill>
            <a:srgbClr val="0D2137"/>
          </a:solidFill>
          <a:ln w="12700">
            <a:solidFill>
              <a:srgbClr val="0D2137"/>
            </a:solidFill>
            <a:prstDash val="solid"/>
          </a:ln>
        </p:spPr>
      </p:sp>
      <p:sp>
        <p:nvSpPr>
          <p:cNvPr id="66" name="Text 63"/>
          <p:cNvSpPr/>
          <p:nvPr/>
        </p:nvSpPr>
        <p:spPr>
          <a:xfrm>
            <a:off x="6327648" y="1911096"/>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2-Hour Delay</a:t>
            </a:r>
            <a:endParaRPr lang="en-US" sz="950" dirty="0"/>
          </a:p>
        </p:txBody>
      </p:sp>
      <p:sp>
        <p:nvSpPr>
          <p:cNvPr id="67" name="Text 64"/>
          <p:cNvSpPr/>
          <p:nvPr/>
        </p:nvSpPr>
        <p:spPr>
          <a:xfrm>
            <a:off x="6327648" y="2112264"/>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Right to meals, refreshments and two free telephone calls/emails</a:t>
            </a:r>
            <a:endParaRPr lang="en-US" sz="950" dirty="0"/>
          </a:p>
        </p:txBody>
      </p:sp>
      <p:sp>
        <p:nvSpPr>
          <p:cNvPr id="68" name="Shape 65"/>
          <p:cNvSpPr/>
          <p:nvPr/>
        </p:nvSpPr>
        <p:spPr>
          <a:xfrm>
            <a:off x="6181344" y="2395728"/>
            <a:ext cx="2871216" cy="475488"/>
          </a:xfrm>
          <a:prstGeom prst="rect">
            <a:avLst/>
          </a:prstGeom>
          <a:solidFill>
            <a:srgbClr val="E8F4FD"/>
          </a:solidFill>
          <a:ln w="12700">
            <a:solidFill>
              <a:srgbClr val="C5DCF0"/>
            </a:solidFill>
            <a:prstDash val="solid"/>
          </a:ln>
        </p:spPr>
      </p:sp>
      <p:sp>
        <p:nvSpPr>
          <p:cNvPr id="69" name="Shape 66"/>
          <p:cNvSpPr/>
          <p:nvPr/>
        </p:nvSpPr>
        <p:spPr>
          <a:xfrm>
            <a:off x="6181344" y="2395728"/>
            <a:ext cx="73152" cy="475488"/>
          </a:xfrm>
          <a:prstGeom prst="rect">
            <a:avLst/>
          </a:prstGeom>
          <a:solidFill>
            <a:srgbClr val="0D2137"/>
          </a:solidFill>
          <a:ln w="12700">
            <a:solidFill>
              <a:srgbClr val="0D2137"/>
            </a:solidFill>
            <a:prstDash val="solid"/>
          </a:ln>
        </p:spPr>
      </p:sp>
      <p:sp>
        <p:nvSpPr>
          <p:cNvPr id="70" name="Text 67"/>
          <p:cNvSpPr/>
          <p:nvPr/>
        </p:nvSpPr>
        <p:spPr>
          <a:xfrm>
            <a:off x="6327648" y="2432304"/>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6-Hour Delay</a:t>
            </a:r>
            <a:endParaRPr lang="en-US" sz="950" dirty="0"/>
          </a:p>
        </p:txBody>
      </p:sp>
      <p:sp>
        <p:nvSpPr>
          <p:cNvPr id="71" name="Text 68"/>
          <p:cNvSpPr/>
          <p:nvPr/>
        </p:nvSpPr>
        <p:spPr>
          <a:xfrm>
            <a:off x="6327648" y="2633472"/>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Right to full refund if passenger no longer wishes to travel</a:t>
            </a:r>
            <a:endParaRPr lang="en-US" sz="950" dirty="0"/>
          </a:p>
        </p:txBody>
      </p:sp>
      <p:sp>
        <p:nvSpPr>
          <p:cNvPr id="72" name="Shape 69"/>
          <p:cNvSpPr/>
          <p:nvPr/>
        </p:nvSpPr>
        <p:spPr>
          <a:xfrm>
            <a:off x="6181344" y="2916936"/>
            <a:ext cx="2871216" cy="475488"/>
          </a:xfrm>
          <a:prstGeom prst="rect">
            <a:avLst/>
          </a:prstGeom>
          <a:solidFill>
            <a:srgbClr val="FFFFFF"/>
          </a:solidFill>
          <a:ln w="12700">
            <a:solidFill>
              <a:srgbClr val="C5DCF0"/>
            </a:solidFill>
            <a:prstDash val="solid"/>
          </a:ln>
        </p:spPr>
      </p:sp>
      <p:sp>
        <p:nvSpPr>
          <p:cNvPr id="73" name="Shape 70"/>
          <p:cNvSpPr/>
          <p:nvPr/>
        </p:nvSpPr>
        <p:spPr>
          <a:xfrm>
            <a:off x="6181344" y="2916936"/>
            <a:ext cx="73152" cy="475488"/>
          </a:xfrm>
          <a:prstGeom prst="rect">
            <a:avLst/>
          </a:prstGeom>
          <a:solidFill>
            <a:srgbClr val="0D2137"/>
          </a:solidFill>
          <a:ln w="12700">
            <a:solidFill>
              <a:srgbClr val="0D2137"/>
            </a:solidFill>
            <a:prstDash val="solid"/>
          </a:ln>
        </p:spPr>
      </p:sp>
      <p:sp>
        <p:nvSpPr>
          <p:cNvPr id="74" name="Text 71"/>
          <p:cNvSpPr/>
          <p:nvPr/>
        </p:nvSpPr>
        <p:spPr>
          <a:xfrm>
            <a:off x="6327648" y="2953512"/>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Overnight Delay</a:t>
            </a:r>
            <a:endParaRPr lang="en-US" sz="950" dirty="0"/>
          </a:p>
        </p:txBody>
      </p:sp>
      <p:sp>
        <p:nvSpPr>
          <p:cNvPr id="75" name="Text 72"/>
          <p:cNvSpPr/>
          <p:nvPr/>
        </p:nvSpPr>
        <p:spPr>
          <a:xfrm>
            <a:off x="6327648" y="3154680"/>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Right to hotel accommodation and transport to/from airport</a:t>
            </a:r>
            <a:endParaRPr lang="en-US" sz="950" dirty="0"/>
          </a:p>
        </p:txBody>
      </p:sp>
      <p:sp>
        <p:nvSpPr>
          <p:cNvPr id="76" name="Shape 73"/>
          <p:cNvSpPr/>
          <p:nvPr/>
        </p:nvSpPr>
        <p:spPr>
          <a:xfrm>
            <a:off x="6181344" y="3438144"/>
            <a:ext cx="2871216" cy="475488"/>
          </a:xfrm>
          <a:prstGeom prst="rect">
            <a:avLst/>
          </a:prstGeom>
          <a:solidFill>
            <a:srgbClr val="E8F4FD"/>
          </a:solidFill>
          <a:ln w="12700">
            <a:solidFill>
              <a:srgbClr val="C5DCF0"/>
            </a:solidFill>
            <a:prstDash val="solid"/>
          </a:ln>
        </p:spPr>
      </p:sp>
      <p:sp>
        <p:nvSpPr>
          <p:cNvPr id="77" name="Shape 74"/>
          <p:cNvSpPr/>
          <p:nvPr/>
        </p:nvSpPr>
        <p:spPr>
          <a:xfrm>
            <a:off x="6181344" y="3438144"/>
            <a:ext cx="73152" cy="475488"/>
          </a:xfrm>
          <a:prstGeom prst="rect">
            <a:avLst/>
          </a:prstGeom>
          <a:solidFill>
            <a:srgbClr val="0D2137"/>
          </a:solidFill>
          <a:ln w="12700">
            <a:solidFill>
              <a:srgbClr val="0D2137"/>
            </a:solidFill>
            <a:prstDash val="solid"/>
          </a:ln>
        </p:spPr>
      </p:sp>
      <p:sp>
        <p:nvSpPr>
          <p:cNvPr id="78" name="Text 75"/>
          <p:cNvSpPr/>
          <p:nvPr/>
        </p:nvSpPr>
        <p:spPr>
          <a:xfrm>
            <a:off x="6327648" y="3474720"/>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Information</a:t>
            </a:r>
            <a:endParaRPr lang="en-US" sz="950" dirty="0"/>
          </a:p>
        </p:txBody>
      </p:sp>
      <p:sp>
        <p:nvSpPr>
          <p:cNvPr id="79" name="Text 76"/>
          <p:cNvSpPr/>
          <p:nvPr/>
        </p:nvSpPr>
        <p:spPr>
          <a:xfrm>
            <a:off x="6327648" y="3675888"/>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Airline must update passengers every 30 minutes on status</a:t>
            </a:r>
            <a:endParaRPr lang="en-US" sz="950" dirty="0"/>
          </a:p>
        </p:txBody>
      </p:sp>
      <p:sp>
        <p:nvSpPr>
          <p:cNvPr id="80" name="Shape 77"/>
          <p:cNvSpPr/>
          <p:nvPr/>
        </p:nvSpPr>
        <p:spPr>
          <a:xfrm>
            <a:off x="6181344" y="3959352"/>
            <a:ext cx="2871216" cy="475488"/>
          </a:xfrm>
          <a:prstGeom prst="rect">
            <a:avLst/>
          </a:prstGeom>
          <a:solidFill>
            <a:srgbClr val="FFFFFF"/>
          </a:solidFill>
          <a:ln w="12700">
            <a:solidFill>
              <a:srgbClr val="C5DCF0"/>
            </a:solidFill>
            <a:prstDash val="solid"/>
          </a:ln>
        </p:spPr>
      </p:sp>
      <p:sp>
        <p:nvSpPr>
          <p:cNvPr id="81" name="Shape 78"/>
          <p:cNvSpPr/>
          <p:nvPr/>
        </p:nvSpPr>
        <p:spPr>
          <a:xfrm>
            <a:off x="6181344" y="3959352"/>
            <a:ext cx="73152" cy="475488"/>
          </a:xfrm>
          <a:prstGeom prst="rect">
            <a:avLst/>
          </a:prstGeom>
          <a:solidFill>
            <a:srgbClr val="0D2137"/>
          </a:solidFill>
          <a:ln w="12700">
            <a:solidFill>
              <a:srgbClr val="0D2137"/>
            </a:solidFill>
            <a:prstDash val="solid"/>
          </a:ln>
        </p:spPr>
      </p:sp>
      <p:sp>
        <p:nvSpPr>
          <p:cNvPr id="82" name="Text 79"/>
          <p:cNvSpPr/>
          <p:nvPr/>
        </p:nvSpPr>
        <p:spPr>
          <a:xfrm>
            <a:off x="6327648" y="3995928"/>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Compensation</a:t>
            </a:r>
            <a:endParaRPr lang="en-US" sz="950" dirty="0"/>
          </a:p>
        </p:txBody>
      </p:sp>
      <p:sp>
        <p:nvSpPr>
          <p:cNvPr id="83" name="Text 80"/>
          <p:cNvSpPr/>
          <p:nvPr/>
        </p:nvSpPr>
        <p:spPr>
          <a:xfrm>
            <a:off x="6327648" y="4197096"/>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Compensation payable where delay attributable to airline's own act or omission</a:t>
            </a:r>
            <a:endParaRPr lang="en-US" sz="950" dirty="0"/>
          </a:p>
        </p:txBody>
      </p:sp>
      <p:sp>
        <p:nvSpPr>
          <p:cNvPr id="84" name="Shape 81"/>
          <p:cNvSpPr/>
          <p:nvPr/>
        </p:nvSpPr>
        <p:spPr>
          <a:xfrm>
            <a:off x="6181344" y="4480560"/>
            <a:ext cx="2871216" cy="475488"/>
          </a:xfrm>
          <a:prstGeom prst="rect">
            <a:avLst/>
          </a:prstGeom>
          <a:solidFill>
            <a:srgbClr val="E8F4FD"/>
          </a:solidFill>
          <a:ln w="12700">
            <a:solidFill>
              <a:srgbClr val="C5DCF0"/>
            </a:solidFill>
            <a:prstDash val="solid"/>
          </a:ln>
        </p:spPr>
      </p:sp>
      <p:sp>
        <p:nvSpPr>
          <p:cNvPr id="85" name="Shape 82"/>
          <p:cNvSpPr/>
          <p:nvPr/>
        </p:nvSpPr>
        <p:spPr>
          <a:xfrm>
            <a:off x="6181344" y="4480560"/>
            <a:ext cx="73152" cy="475488"/>
          </a:xfrm>
          <a:prstGeom prst="rect">
            <a:avLst/>
          </a:prstGeom>
          <a:solidFill>
            <a:srgbClr val="0D2137"/>
          </a:solidFill>
          <a:ln w="12700">
            <a:solidFill>
              <a:srgbClr val="0D2137"/>
            </a:solidFill>
            <a:prstDash val="solid"/>
          </a:ln>
        </p:spPr>
      </p:sp>
      <p:sp>
        <p:nvSpPr>
          <p:cNvPr id="86" name="Text 83"/>
          <p:cNvSpPr/>
          <p:nvPr/>
        </p:nvSpPr>
        <p:spPr>
          <a:xfrm>
            <a:off x="6327648" y="4517136"/>
            <a:ext cx="2743200" cy="201168"/>
          </a:xfrm>
          <a:prstGeom prst="rect">
            <a:avLst/>
          </a:prstGeom>
          <a:noFill/>
          <a:ln/>
        </p:spPr>
        <p:txBody>
          <a:bodyPr wrap="square" lIns="0" tIns="0" rIns="0" bIns="0" rtlCol="0" anchor="ctr"/>
          <a:lstStyle/>
          <a:p>
            <a:pPr marL="0" indent="0">
              <a:buNone/>
            </a:pPr>
            <a:r>
              <a:rPr lang="en-US" sz="950" b="1" dirty="0">
                <a:solidFill>
                  <a:srgbClr val="1A3A5C"/>
                </a:solidFill>
                <a:latin typeface="Calibri" pitchFamily="34" charset="0"/>
                <a:ea typeface="Calibri" pitchFamily="34" charset="-122"/>
                <a:cs typeface="Calibri" pitchFamily="34" charset="-120"/>
              </a:rPr>
              <a:t>Long-haul</a:t>
            </a:r>
            <a:endParaRPr lang="en-US" sz="950" dirty="0"/>
          </a:p>
        </p:txBody>
      </p:sp>
      <p:sp>
        <p:nvSpPr>
          <p:cNvPr id="87" name="Text 84"/>
          <p:cNvSpPr/>
          <p:nvPr/>
        </p:nvSpPr>
        <p:spPr>
          <a:xfrm>
            <a:off x="6327648" y="4718304"/>
            <a:ext cx="265176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Enhanced rights apply for delays on international long-haul routes</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4A90D9"/>
          </a:solidFill>
          <a:ln w="12700">
            <a:solidFill>
              <a:srgbClr val="4A90D9"/>
            </a:solidFill>
            <a:prstDash val="solid"/>
          </a:ln>
        </p:spPr>
      </p:sp>
      <p:sp>
        <p:nvSpPr>
          <p:cNvPr id="3" name="Shape 1"/>
          <p:cNvSpPr/>
          <p:nvPr/>
        </p:nvSpPr>
        <p:spPr>
          <a:xfrm>
            <a:off x="0" y="1005840"/>
            <a:ext cx="9144000" cy="82296"/>
          </a:xfrm>
          <a:prstGeom prst="rect">
            <a:avLst/>
          </a:prstGeom>
          <a:solidFill>
            <a:srgbClr val="0D2137"/>
          </a:solidFill>
          <a:ln w="12700">
            <a:solidFill>
              <a:srgbClr val="0D2137"/>
            </a:solidFill>
            <a:prstDash val="solid"/>
          </a:ln>
        </p:spPr>
      </p:sp>
      <p:sp>
        <p:nvSpPr>
          <p:cNvPr id="4" name="Shape 2"/>
          <p:cNvSpPr/>
          <p:nvPr/>
        </p:nvSpPr>
        <p:spPr>
          <a:xfrm>
            <a:off x="0" y="0"/>
            <a:ext cx="256032" cy="1005840"/>
          </a:xfrm>
          <a:prstGeom prst="rect">
            <a:avLst/>
          </a:prstGeom>
          <a:solidFill>
            <a:srgbClr val="0D2137"/>
          </a:solidFill>
          <a:ln w="12700">
            <a:solidFill>
              <a:srgbClr val="0D2137"/>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04  |  Baggage Rights, Disability &amp; Information Obligations</a:t>
            </a:r>
            <a:endParaRPr lang="en-US" sz="21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70432"/>
            <a:ext cx="4114800" cy="384048"/>
          </a:xfrm>
          <a:prstGeom prst="rect">
            <a:avLst/>
          </a:prstGeom>
          <a:solidFill>
            <a:srgbClr val="1A3A5C"/>
          </a:solidFill>
          <a:ln w="12700">
            <a:solidFill>
              <a:srgbClr val="1A3A5C"/>
            </a:solidFill>
            <a:prstDash val="solid"/>
          </a:ln>
        </p:spPr>
      </p:sp>
      <p:sp>
        <p:nvSpPr>
          <p:cNvPr id="8" name="Text 5"/>
          <p:cNvSpPr/>
          <p:nvPr/>
        </p:nvSpPr>
        <p:spPr>
          <a:xfrm>
            <a:off x="384048" y="1207008"/>
            <a:ext cx="3840480" cy="2743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Baggage Rights  (Regs. 19.14 – 19.16)</a:t>
            </a:r>
            <a:endParaRPr lang="en-US" sz="1250" dirty="0"/>
          </a:p>
        </p:txBody>
      </p:sp>
      <p:sp>
        <p:nvSpPr>
          <p:cNvPr id="9" name="Shape 6"/>
          <p:cNvSpPr/>
          <p:nvPr/>
        </p:nvSpPr>
        <p:spPr>
          <a:xfrm>
            <a:off x="274320" y="1609344"/>
            <a:ext cx="4114800" cy="512064"/>
          </a:xfrm>
          <a:prstGeom prst="rect">
            <a:avLst/>
          </a:prstGeom>
          <a:solidFill>
            <a:srgbClr val="E8F4FD"/>
          </a:solidFill>
          <a:ln w="12700">
            <a:solidFill>
              <a:srgbClr val="C5DCF0"/>
            </a:solidFill>
            <a:prstDash val="solid"/>
          </a:ln>
        </p:spPr>
      </p:sp>
      <p:sp>
        <p:nvSpPr>
          <p:cNvPr id="10" name="Text 7"/>
          <p:cNvSpPr/>
          <p:nvPr/>
        </p:nvSpPr>
        <p:spPr>
          <a:xfrm>
            <a:off x="365760" y="1645920"/>
            <a:ext cx="1234440" cy="420624"/>
          </a:xfrm>
          <a:prstGeom prst="rect">
            <a:avLst/>
          </a:prstGeom>
          <a:noFill/>
          <a:ln/>
        </p:spPr>
        <p:txBody>
          <a:bodyPr wrap="square" lIns="0" tIns="0" rIns="0" bIns="0" rtlCol="0" anchor="ctr"/>
          <a:lstStyle/>
          <a:p>
            <a:pPr marL="0" indent="0">
              <a:buNone/>
            </a:pPr>
            <a:r>
              <a:rPr lang="en-US" sz="980" b="1" dirty="0">
                <a:solidFill>
                  <a:srgbClr val="4A90D9"/>
                </a:solidFill>
                <a:latin typeface="Calibri" pitchFamily="34" charset="0"/>
                <a:ea typeface="Calibri" pitchFamily="34" charset="-122"/>
                <a:cs typeface="Calibri" pitchFamily="34" charset="-120"/>
              </a:rPr>
              <a:t>Lost Baggage</a:t>
            </a:r>
            <a:endParaRPr lang="en-US" sz="980" dirty="0"/>
          </a:p>
          <a:p>
            <a:pPr marL="0" indent="0">
              <a:buNone/>
            </a:pPr>
            <a:r>
              <a:rPr lang="en-US" sz="980" b="1" dirty="0">
                <a:solidFill>
                  <a:srgbClr val="4A90D9"/>
                </a:solidFill>
                <a:latin typeface="Calibri" pitchFamily="34" charset="0"/>
                <a:ea typeface="Calibri" pitchFamily="34" charset="-122"/>
                <a:cs typeface="Calibri" pitchFamily="34" charset="-120"/>
              </a:rPr>
              <a:t>(Reg. 19.14)</a:t>
            </a:r>
            <a:endParaRPr lang="en-US" sz="980" dirty="0"/>
          </a:p>
        </p:txBody>
      </p:sp>
      <p:sp>
        <p:nvSpPr>
          <p:cNvPr id="11" name="Text 8"/>
          <p:cNvSpPr/>
          <p:nvPr/>
        </p:nvSpPr>
        <p:spPr>
          <a:xfrm>
            <a:off x="1645920" y="1645920"/>
            <a:ext cx="2633472" cy="420624"/>
          </a:xfrm>
          <a:prstGeom prst="rect">
            <a:avLst/>
          </a:prstGeom>
          <a:noFill/>
          <a:ln/>
        </p:spPr>
        <p:txBody>
          <a:bodyPr wrap="square" lIns="0" tIns="0" rIns="0" bIns="0" rtlCol="0" anchor="ctr"/>
          <a:lstStyle/>
          <a:p>
            <a:pPr marL="0" indent="0">
              <a:buNone/>
            </a:pPr>
            <a:r>
              <a:rPr lang="en-US" sz="980" dirty="0">
                <a:solidFill>
                  <a:srgbClr val="1A3A5C"/>
                </a:solidFill>
                <a:latin typeface="Calibri" pitchFamily="34" charset="0"/>
                <a:ea typeface="Calibri" pitchFamily="34" charset="-122"/>
                <a:cs typeface="Calibri" pitchFamily="34" charset="-120"/>
              </a:rPr>
              <a:t>Liability up to SDR 1,000 per passenger. Passenger may make advance declaration for higher-value items. Claim must be lodged immediately.</a:t>
            </a:r>
            <a:endParaRPr lang="en-US" sz="980" dirty="0"/>
          </a:p>
        </p:txBody>
      </p:sp>
      <p:sp>
        <p:nvSpPr>
          <p:cNvPr id="12" name="Shape 9"/>
          <p:cNvSpPr/>
          <p:nvPr/>
        </p:nvSpPr>
        <p:spPr>
          <a:xfrm>
            <a:off x="274320" y="2157984"/>
            <a:ext cx="4114800" cy="512064"/>
          </a:xfrm>
          <a:prstGeom prst="rect">
            <a:avLst/>
          </a:prstGeom>
          <a:solidFill>
            <a:srgbClr val="FFFFFF"/>
          </a:solidFill>
          <a:ln w="12700">
            <a:solidFill>
              <a:srgbClr val="C5DCF0"/>
            </a:solidFill>
            <a:prstDash val="solid"/>
          </a:ln>
        </p:spPr>
      </p:sp>
      <p:sp>
        <p:nvSpPr>
          <p:cNvPr id="13" name="Text 10"/>
          <p:cNvSpPr/>
          <p:nvPr/>
        </p:nvSpPr>
        <p:spPr>
          <a:xfrm>
            <a:off x="365760" y="2194560"/>
            <a:ext cx="1234440" cy="420624"/>
          </a:xfrm>
          <a:prstGeom prst="rect">
            <a:avLst/>
          </a:prstGeom>
          <a:noFill/>
          <a:ln/>
        </p:spPr>
        <p:txBody>
          <a:bodyPr wrap="square" lIns="0" tIns="0" rIns="0" bIns="0" rtlCol="0" anchor="ctr"/>
          <a:lstStyle/>
          <a:p>
            <a:pPr marL="0" indent="0">
              <a:buNone/>
            </a:pPr>
            <a:r>
              <a:rPr lang="en-US" sz="980" b="1" dirty="0">
                <a:solidFill>
                  <a:srgbClr val="4A90D9"/>
                </a:solidFill>
                <a:latin typeface="Calibri" pitchFamily="34" charset="0"/>
                <a:ea typeface="Calibri" pitchFamily="34" charset="-122"/>
                <a:cs typeface="Calibri" pitchFamily="34" charset="-120"/>
              </a:rPr>
              <a:t>Delayed Baggage</a:t>
            </a:r>
            <a:endParaRPr lang="en-US" sz="980" dirty="0"/>
          </a:p>
          <a:p>
            <a:pPr marL="0" indent="0">
              <a:buNone/>
            </a:pPr>
            <a:r>
              <a:rPr lang="en-US" sz="980" b="1" dirty="0">
                <a:solidFill>
                  <a:srgbClr val="4A90D9"/>
                </a:solidFill>
                <a:latin typeface="Calibri" pitchFamily="34" charset="0"/>
                <a:ea typeface="Calibri" pitchFamily="34" charset="-122"/>
                <a:cs typeface="Calibri" pitchFamily="34" charset="-120"/>
              </a:rPr>
              <a:t>(Reg. 19.15)</a:t>
            </a:r>
            <a:endParaRPr lang="en-US" sz="980" dirty="0"/>
          </a:p>
        </p:txBody>
      </p:sp>
      <p:sp>
        <p:nvSpPr>
          <p:cNvPr id="14" name="Text 11"/>
          <p:cNvSpPr/>
          <p:nvPr/>
        </p:nvSpPr>
        <p:spPr>
          <a:xfrm>
            <a:off x="1645920" y="2194560"/>
            <a:ext cx="2633472" cy="420624"/>
          </a:xfrm>
          <a:prstGeom prst="rect">
            <a:avLst/>
          </a:prstGeom>
          <a:noFill/>
          <a:ln/>
        </p:spPr>
        <p:txBody>
          <a:bodyPr wrap="square" lIns="0" tIns="0" rIns="0" bIns="0" rtlCol="0" anchor="ctr"/>
          <a:lstStyle/>
          <a:p>
            <a:pPr marL="0" indent="0">
              <a:buNone/>
            </a:pPr>
            <a:r>
              <a:rPr lang="en-US" sz="980" dirty="0">
                <a:solidFill>
                  <a:srgbClr val="1A3A5C"/>
                </a:solidFill>
                <a:latin typeface="Calibri" pitchFamily="34" charset="0"/>
                <a:ea typeface="Calibri" pitchFamily="34" charset="-122"/>
                <a:cs typeface="Calibri" pitchFamily="34" charset="-120"/>
              </a:rPr>
              <a:t>Airline liable for reasonable replacement costs. Written claim within 7 days of arrival. Airline must respond within 14 days.</a:t>
            </a:r>
            <a:endParaRPr lang="en-US" sz="980" dirty="0"/>
          </a:p>
        </p:txBody>
      </p:sp>
      <p:sp>
        <p:nvSpPr>
          <p:cNvPr id="15" name="Shape 12"/>
          <p:cNvSpPr/>
          <p:nvPr/>
        </p:nvSpPr>
        <p:spPr>
          <a:xfrm>
            <a:off x="274320" y="2706624"/>
            <a:ext cx="4114800" cy="512064"/>
          </a:xfrm>
          <a:prstGeom prst="rect">
            <a:avLst/>
          </a:prstGeom>
          <a:solidFill>
            <a:srgbClr val="E8F4FD"/>
          </a:solidFill>
          <a:ln w="12700">
            <a:solidFill>
              <a:srgbClr val="C5DCF0"/>
            </a:solidFill>
            <a:prstDash val="solid"/>
          </a:ln>
        </p:spPr>
      </p:sp>
      <p:sp>
        <p:nvSpPr>
          <p:cNvPr id="16" name="Text 13"/>
          <p:cNvSpPr/>
          <p:nvPr/>
        </p:nvSpPr>
        <p:spPr>
          <a:xfrm>
            <a:off x="365760" y="2743200"/>
            <a:ext cx="1234440" cy="420624"/>
          </a:xfrm>
          <a:prstGeom prst="rect">
            <a:avLst/>
          </a:prstGeom>
          <a:noFill/>
          <a:ln/>
        </p:spPr>
        <p:txBody>
          <a:bodyPr wrap="square" lIns="0" tIns="0" rIns="0" bIns="0" rtlCol="0" anchor="ctr"/>
          <a:lstStyle/>
          <a:p>
            <a:pPr marL="0" indent="0">
              <a:buNone/>
            </a:pPr>
            <a:r>
              <a:rPr lang="en-US" sz="980" b="1" dirty="0">
                <a:solidFill>
                  <a:srgbClr val="4A90D9"/>
                </a:solidFill>
                <a:latin typeface="Calibri" pitchFamily="34" charset="0"/>
                <a:ea typeface="Calibri" pitchFamily="34" charset="-122"/>
                <a:cs typeface="Calibri" pitchFamily="34" charset="-120"/>
              </a:rPr>
              <a:t>Damaged Baggage</a:t>
            </a:r>
            <a:endParaRPr lang="en-US" sz="980" dirty="0"/>
          </a:p>
          <a:p>
            <a:pPr marL="0" indent="0">
              <a:buNone/>
            </a:pPr>
            <a:r>
              <a:rPr lang="en-US" sz="980" b="1" dirty="0">
                <a:solidFill>
                  <a:srgbClr val="4A90D9"/>
                </a:solidFill>
                <a:latin typeface="Calibri" pitchFamily="34" charset="0"/>
                <a:ea typeface="Calibri" pitchFamily="34" charset="-122"/>
                <a:cs typeface="Calibri" pitchFamily="34" charset="-120"/>
              </a:rPr>
              <a:t>(Reg. 19.16)</a:t>
            </a:r>
            <a:endParaRPr lang="en-US" sz="980" dirty="0"/>
          </a:p>
        </p:txBody>
      </p:sp>
      <p:sp>
        <p:nvSpPr>
          <p:cNvPr id="17" name="Text 14"/>
          <p:cNvSpPr/>
          <p:nvPr/>
        </p:nvSpPr>
        <p:spPr>
          <a:xfrm>
            <a:off x="1645920" y="2743200"/>
            <a:ext cx="2633472" cy="420624"/>
          </a:xfrm>
          <a:prstGeom prst="rect">
            <a:avLst/>
          </a:prstGeom>
          <a:noFill/>
          <a:ln/>
        </p:spPr>
        <p:txBody>
          <a:bodyPr wrap="square" lIns="0" tIns="0" rIns="0" bIns="0" rtlCol="0" anchor="ctr"/>
          <a:lstStyle/>
          <a:p>
            <a:pPr marL="0" indent="0">
              <a:buNone/>
            </a:pPr>
            <a:r>
              <a:rPr lang="en-US" sz="980" dirty="0">
                <a:solidFill>
                  <a:srgbClr val="1A3A5C"/>
                </a:solidFill>
                <a:latin typeface="Calibri" pitchFamily="34" charset="0"/>
                <a:ea typeface="Calibri" pitchFamily="34" charset="-122"/>
                <a:cs typeface="Calibri" pitchFamily="34" charset="-120"/>
              </a:rPr>
              <a:t>Written complaint within 7 days of receipt. Airline bears burden of proof of damage occurring in its custody.</a:t>
            </a:r>
            <a:endParaRPr lang="en-US" sz="980" dirty="0"/>
          </a:p>
        </p:txBody>
      </p:sp>
      <p:sp>
        <p:nvSpPr>
          <p:cNvPr id="18" name="Shape 15"/>
          <p:cNvSpPr/>
          <p:nvPr/>
        </p:nvSpPr>
        <p:spPr>
          <a:xfrm>
            <a:off x="274320" y="3255264"/>
            <a:ext cx="4114800" cy="512064"/>
          </a:xfrm>
          <a:prstGeom prst="rect">
            <a:avLst/>
          </a:prstGeom>
          <a:solidFill>
            <a:srgbClr val="FFFFFF"/>
          </a:solidFill>
          <a:ln w="12700">
            <a:solidFill>
              <a:srgbClr val="C5DCF0"/>
            </a:solidFill>
            <a:prstDash val="solid"/>
          </a:ln>
        </p:spPr>
      </p:sp>
      <p:sp>
        <p:nvSpPr>
          <p:cNvPr id="19" name="Text 16"/>
          <p:cNvSpPr/>
          <p:nvPr/>
        </p:nvSpPr>
        <p:spPr>
          <a:xfrm>
            <a:off x="365760" y="3291840"/>
            <a:ext cx="1234440" cy="420624"/>
          </a:xfrm>
          <a:prstGeom prst="rect">
            <a:avLst/>
          </a:prstGeom>
          <a:noFill/>
          <a:ln/>
        </p:spPr>
        <p:txBody>
          <a:bodyPr wrap="square" lIns="0" tIns="0" rIns="0" bIns="0" rtlCol="0" anchor="ctr"/>
          <a:lstStyle/>
          <a:p>
            <a:pPr marL="0" indent="0">
              <a:buNone/>
            </a:pPr>
            <a:r>
              <a:rPr lang="en-US" sz="980" b="1" dirty="0">
                <a:solidFill>
                  <a:srgbClr val="4A90D9"/>
                </a:solidFill>
                <a:latin typeface="Calibri" pitchFamily="34" charset="0"/>
                <a:ea typeface="Calibri" pitchFamily="34" charset="-122"/>
                <a:cs typeface="Calibri" pitchFamily="34" charset="-120"/>
              </a:rPr>
              <a:t>Excess Baggage</a:t>
            </a:r>
            <a:endParaRPr lang="en-US" sz="980" dirty="0"/>
          </a:p>
        </p:txBody>
      </p:sp>
      <p:sp>
        <p:nvSpPr>
          <p:cNvPr id="20" name="Text 17"/>
          <p:cNvSpPr/>
          <p:nvPr/>
        </p:nvSpPr>
        <p:spPr>
          <a:xfrm>
            <a:off x="1645920" y="3291840"/>
            <a:ext cx="2633472" cy="420624"/>
          </a:xfrm>
          <a:prstGeom prst="rect">
            <a:avLst/>
          </a:prstGeom>
          <a:noFill/>
          <a:ln/>
        </p:spPr>
        <p:txBody>
          <a:bodyPr wrap="square" lIns="0" tIns="0" rIns="0" bIns="0" rtlCol="0" anchor="ctr"/>
          <a:lstStyle/>
          <a:p>
            <a:pPr marL="0" indent="0">
              <a:buNone/>
            </a:pPr>
            <a:r>
              <a:rPr lang="en-US" sz="980" dirty="0">
                <a:solidFill>
                  <a:srgbClr val="1A3A5C"/>
                </a:solidFill>
                <a:latin typeface="Calibri" pitchFamily="34" charset="0"/>
                <a:ea typeface="Calibri" pitchFamily="34" charset="-122"/>
                <a:cs typeface="Calibri" pitchFamily="34" charset="-120"/>
              </a:rPr>
              <a:t>All excess baggage charges must be disclosed at point of sale; undisclosed charges are void and recoverable by passenger.</a:t>
            </a:r>
            <a:endParaRPr lang="en-US" sz="980" dirty="0"/>
          </a:p>
        </p:txBody>
      </p:sp>
      <p:sp>
        <p:nvSpPr>
          <p:cNvPr id="21" name="Shape 18"/>
          <p:cNvSpPr/>
          <p:nvPr/>
        </p:nvSpPr>
        <p:spPr>
          <a:xfrm>
            <a:off x="274320" y="3822192"/>
            <a:ext cx="4114800" cy="384048"/>
          </a:xfrm>
          <a:prstGeom prst="rect">
            <a:avLst/>
          </a:prstGeom>
          <a:solidFill>
            <a:srgbClr val="4A90D9"/>
          </a:solidFill>
          <a:ln w="12700">
            <a:solidFill>
              <a:srgbClr val="4A90D9"/>
            </a:solidFill>
            <a:prstDash val="solid"/>
          </a:ln>
        </p:spPr>
      </p:sp>
      <p:sp>
        <p:nvSpPr>
          <p:cNvPr id="22" name="Text 19"/>
          <p:cNvSpPr/>
          <p:nvPr/>
        </p:nvSpPr>
        <p:spPr>
          <a:xfrm>
            <a:off x="384048" y="3858768"/>
            <a:ext cx="3840480" cy="27432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Persons with Reduced Mobility  (Reg. 19.20)</a:t>
            </a:r>
            <a:endParaRPr lang="en-US" sz="1100" dirty="0"/>
          </a:p>
        </p:txBody>
      </p:sp>
      <p:sp>
        <p:nvSpPr>
          <p:cNvPr id="23" name="Shape 20"/>
          <p:cNvSpPr/>
          <p:nvPr/>
        </p:nvSpPr>
        <p:spPr>
          <a:xfrm>
            <a:off x="347472" y="4279392"/>
            <a:ext cx="146304" cy="146304"/>
          </a:xfrm>
          <a:prstGeom prst="ellipse">
            <a:avLst/>
          </a:prstGeom>
          <a:solidFill>
            <a:srgbClr val="4A90D9"/>
          </a:solidFill>
          <a:ln w="12700">
            <a:solidFill>
              <a:srgbClr val="4A90D9"/>
            </a:solidFill>
            <a:prstDash val="solid"/>
          </a:ln>
        </p:spPr>
      </p:sp>
      <p:sp>
        <p:nvSpPr>
          <p:cNvPr id="24" name="Text 21"/>
          <p:cNvSpPr/>
          <p:nvPr/>
        </p:nvSpPr>
        <p:spPr>
          <a:xfrm>
            <a:off x="566928" y="4251960"/>
            <a:ext cx="3730752" cy="219456"/>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Free assistance at check-in, boarding, disembarkation and baggage reclaim</a:t>
            </a:r>
            <a:endParaRPr lang="en-US" sz="1000" dirty="0"/>
          </a:p>
        </p:txBody>
      </p:sp>
      <p:sp>
        <p:nvSpPr>
          <p:cNvPr id="25" name="Shape 22"/>
          <p:cNvSpPr/>
          <p:nvPr/>
        </p:nvSpPr>
        <p:spPr>
          <a:xfrm>
            <a:off x="347472" y="4517136"/>
            <a:ext cx="146304" cy="146304"/>
          </a:xfrm>
          <a:prstGeom prst="ellipse">
            <a:avLst/>
          </a:prstGeom>
          <a:solidFill>
            <a:srgbClr val="4A90D9"/>
          </a:solidFill>
          <a:ln w="12700">
            <a:solidFill>
              <a:srgbClr val="4A90D9"/>
            </a:solidFill>
            <a:prstDash val="solid"/>
          </a:ln>
        </p:spPr>
      </p:sp>
      <p:sp>
        <p:nvSpPr>
          <p:cNvPr id="26" name="Text 23"/>
          <p:cNvSpPr/>
          <p:nvPr/>
        </p:nvSpPr>
        <p:spPr>
          <a:xfrm>
            <a:off x="566928" y="4489704"/>
            <a:ext cx="3730752" cy="219456"/>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Carriers and FAAN must ensure accessible facilities — no surcharge permitted</a:t>
            </a:r>
            <a:endParaRPr lang="en-US" sz="1000" dirty="0"/>
          </a:p>
        </p:txBody>
      </p:sp>
      <p:sp>
        <p:nvSpPr>
          <p:cNvPr id="27" name="Shape 24"/>
          <p:cNvSpPr/>
          <p:nvPr/>
        </p:nvSpPr>
        <p:spPr>
          <a:xfrm>
            <a:off x="347472" y="4754880"/>
            <a:ext cx="146304" cy="146304"/>
          </a:xfrm>
          <a:prstGeom prst="ellipse">
            <a:avLst/>
          </a:prstGeom>
          <a:solidFill>
            <a:srgbClr val="4A90D9"/>
          </a:solidFill>
          <a:ln w="12700">
            <a:solidFill>
              <a:srgbClr val="4A90D9"/>
            </a:solidFill>
            <a:prstDash val="solid"/>
          </a:ln>
        </p:spPr>
      </p:sp>
      <p:sp>
        <p:nvSpPr>
          <p:cNvPr id="28" name="Text 25"/>
          <p:cNvSpPr/>
          <p:nvPr/>
        </p:nvSpPr>
        <p:spPr>
          <a:xfrm>
            <a:off x="566928" y="4727448"/>
            <a:ext cx="3730752" cy="219456"/>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Refusal of carriage solely on grounds of disability is a prohibited act under Part 19</a:t>
            </a:r>
            <a:endParaRPr lang="en-US" sz="1000" dirty="0"/>
          </a:p>
        </p:txBody>
      </p:sp>
      <p:sp>
        <p:nvSpPr>
          <p:cNvPr id="29" name="Shape 26"/>
          <p:cNvSpPr/>
          <p:nvPr/>
        </p:nvSpPr>
        <p:spPr>
          <a:xfrm>
            <a:off x="347472" y="4992624"/>
            <a:ext cx="146304" cy="146304"/>
          </a:xfrm>
          <a:prstGeom prst="ellipse">
            <a:avLst/>
          </a:prstGeom>
          <a:solidFill>
            <a:srgbClr val="4A90D9"/>
          </a:solidFill>
          <a:ln w="12700">
            <a:solidFill>
              <a:srgbClr val="4A90D9"/>
            </a:solidFill>
            <a:prstDash val="solid"/>
          </a:ln>
        </p:spPr>
      </p:sp>
      <p:sp>
        <p:nvSpPr>
          <p:cNvPr id="30" name="Text 27"/>
          <p:cNvSpPr/>
          <p:nvPr/>
        </p:nvSpPr>
        <p:spPr>
          <a:xfrm>
            <a:off x="566928" y="4965192"/>
            <a:ext cx="3730752" cy="219456"/>
          </a:xfrm>
          <a:prstGeom prst="rect">
            <a:avLst/>
          </a:prstGeom>
          <a:noFill/>
          <a:ln/>
        </p:spPr>
        <p:txBody>
          <a:bodyPr wrap="square" lIns="0" tIns="0" rIns="0" bIns="0" rtlCol="0" anchor="ctr"/>
          <a:lstStyle/>
          <a:p>
            <a:pPr marL="0" indent="0">
              <a:buNone/>
            </a:pPr>
            <a:r>
              <a:rPr lang="en-US" sz="1000" dirty="0">
                <a:solidFill>
                  <a:srgbClr val="1A3A5C"/>
                </a:solidFill>
                <a:latin typeface="Calibri" pitchFamily="34" charset="0"/>
                <a:ea typeface="Calibri" pitchFamily="34" charset="-122"/>
                <a:cs typeface="Calibri" pitchFamily="34" charset="-120"/>
              </a:rPr>
              <a:t>Airlines must accept mobility aids as checked baggage at no additional charge</a:t>
            </a:r>
            <a:endParaRPr lang="en-US" sz="1000" dirty="0"/>
          </a:p>
        </p:txBody>
      </p:sp>
      <p:sp>
        <p:nvSpPr>
          <p:cNvPr id="31" name="Shape 28"/>
          <p:cNvSpPr/>
          <p:nvPr/>
        </p:nvSpPr>
        <p:spPr>
          <a:xfrm>
            <a:off x="4645152" y="1170432"/>
            <a:ext cx="4224528" cy="384048"/>
          </a:xfrm>
          <a:prstGeom prst="rect">
            <a:avLst/>
          </a:prstGeom>
          <a:solidFill>
            <a:srgbClr val="4A90D9"/>
          </a:solidFill>
          <a:ln w="12700">
            <a:solidFill>
              <a:srgbClr val="4A90D9"/>
            </a:solidFill>
            <a:prstDash val="solid"/>
          </a:ln>
        </p:spPr>
      </p:sp>
      <p:sp>
        <p:nvSpPr>
          <p:cNvPr id="32" name="Text 29"/>
          <p:cNvSpPr/>
          <p:nvPr/>
        </p:nvSpPr>
        <p:spPr>
          <a:xfrm>
            <a:off x="4754880" y="1207008"/>
            <a:ext cx="4005072" cy="274320"/>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Information &amp; Transparency Obligations  (Regs. 19.4 – 19.6)</a:t>
            </a:r>
            <a:endParaRPr lang="en-US" sz="1050" dirty="0"/>
          </a:p>
        </p:txBody>
      </p:sp>
      <p:sp>
        <p:nvSpPr>
          <p:cNvPr id="33" name="Shape 30"/>
          <p:cNvSpPr/>
          <p:nvPr/>
        </p:nvSpPr>
        <p:spPr>
          <a:xfrm>
            <a:off x="4645152" y="1627632"/>
            <a:ext cx="4224528" cy="438912"/>
          </a:xfrm>
          <a:prstGeom prst="rect">
            <a:avLst/>
          </a:prstGeom>
          <a:solidFill>
            <a:srgbClr val="F2F8FE"/>
          </a:solidFill>
          <a:ln w="12700">
            <a:solidFill>
              <a:srgbClr val="C5DCF0"/>
            </a:solidFill>
            <a:prstDash val="solid"/>
          </a:ln>
        </p:spPr>
      </p:sp>
      <p:sp>
        <p:nvSpPr>
          <p:cNvPr id="34" name="Shape 31"/>
          <p:cNvSpPr/>
          <p:nvPr/>
        </p:nvSpPr>
        <p:spPr>
          <a:xfrm>
            <a:off x="4645152" y="1627632"/>
            <a:ext cx="73152" cy="438912"/>
          </a:xfrm>
          <a:prstGeom prst="rect">
            <a:avLst/>
          </a:prstGeom>
          <a:solidFill>
            <a:srgbClr val="4A90D9"/>
          </a:solidFill>
          <a:ln w="12700">
            <a:solidFill>
              <a:srgbClr val="4A90D9"/>
            </a:solidFill>
            <a:prstDash val="solid"/>
          </a:ln>
        </p:spPr>
      </p:sp>
      <p:sp>
        <p:nvSpPr>
          <p:cNvPr id="35" name="Text 32"/>
          <p:cNvSpPr/>
          <p:nvPr/>
        </p:nvSpPr>
        <p:spPr>
          <a:xfrm>
            <a:off x="4754880" y="1664208"/>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19.4</a:t>
            </a:r>
            <a:endParaRPr lang="en-US" sz="900" dirty="0"/>
          </a:p>
        </p:txBody>
      </p:sp>
      <p:sp>
        <p:nvSpPr>
          <p:cNvPr id="36" name="Text 33"/>
          <p:cNvSpPr/>
          <p:nvPr/>
        </p:nvSpPr>
        <p:spPr>
          <a:xfrm>
            <a:off x="5440680" y="1664208"/>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Full Fare Disclosure</a:t>
            </a:r>
            <a:endParaRPr lang="en-US" sz="1050" dirty="0"/>
          </a:p>
        </p:txBody>
      </p:sp>
      <p:sp>
        <p:nvSpPr>
          <p:cNvPr id="37" name="Text 34"/>
          <p:cNvSpPr/>
          <p:nvPr/>
        </p:nvSpPr>
        <p:spPr>
          <a:xfrm>
            <a:off x="4754880" y="1856232"/>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Airlines must display total fare including all taxes, fees and surcharges before payment. Undisclosed charges are void.</a:t>
            </a:r>
            <a:endParaRPr lang="en-US" sz="950" dirty="0"/>
          </a:p>
        </p:txBody>
      </p:sp>
      <p:sp>
        <p:nvSpPr>
          <p:cNvPr id="38" name="Shape 35"/>
          <p:cNvSpPr/>
          <p:nvPr/>
        </p:nvSpPr>
        <p:spPr>
          <a:xfrm>
            <a:off x="4645152" y="2103120"/>
            <a:ext cx="4224528" cy="438912"/>
          </a:xfrm>
          <a:prstGeom prst="rect">
            <a:avLst/>
          </a:prstGeom>
          <a:solidFill>
            <a:srgbClr val="FFFFFF"/>
          </a:solidFill>
          <a:ln w="12700">
            <a:solidFill>
              <a:srgbClr val="C5DCF0"/>
            </a:solidFill>
            <a:prstDash val="solid"/>
          </a:ln>
        </p:spPr>
      </p:sp>
      <p:sp>
        <p:nvSpPr>
          <p:cNvPr id="39" name="Shape 36"/>
          <p:cNvSpPr/>
          <p:nvPr/>
        </p:nvSpPr>
        <p:spPr>
          <a:xfrm>
            <a:off x="4645152" y="2103120"/>
            <a:ext cx="73152" cy="438912"/>
          </a:xfrm>
          <a:prstGeom prst="rect">
            <a:avLst/>
          </a:prstGeom>
          <a:solidFill>
            <a:srgbClr val="4A90D9"/>
          </a:solidFill>
          <a:ln w="12700">
            <a:solidFill>
              <a:srgbClr val="4A90D9"/>
            </a:solidFill>
            <a:prstDash val="solid"/>
          </a:ln>
        </p:spPr>
      </p:sp>
      <p:sp>
        <p:nvSpPr>
          <p:cNvPr id="40" name="Text 37"/>
          <p:cNvSpPr/>
          <p:nvPr/>
        </p:nvSpPr>
        <p:spPr>
          <a:xfrm>
            <a:off x="4754880" y="2139696"/>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19.5</a:t>
            </a:r>
            <a:endParaRPr lang="en-US" sz="900" dirty="0"/>
          </a:p>
        </p:txBody>
      </p:sp>
      <p:sp>
        <p:nvSpPr>
          <p:cNvPr id="41" name="Text 38"/>
          <p:cNvSpPr/>
          <p:nvPr/>
        </p:nvSpPr>
        <p:spPr>
          <a:xfrm>
            <a:off x="5440680" y="2139696"/>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Transparency of Charges</a:t>
            </a:r>
            <a:endParaRPr lang="en-US" sz="1050" dirty="0"/>
          </a:p>
        </p:txBody>
      </p:sp>
      <p:sp>
        <p:nvSpPr>
          <p:cNvPr id="42" name="Text 39"/>
          <p:cNvSpPr/>
          <p:nvPr/>
        </p:nvSpPr>
        <p:spPr>
          <a:xfrm>
            <a:off x="4754880" y="2331720"/>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All ancillary charges (seat selection, meals, checked baggage) must be clearly itemised. No hidden charges permitted.</a:t>
            </a:r>
            <a:endParaRPr lang="en-US" sz="950" dirty="0"/>
          </a:p>
        </p:txBody>
      </p:sp>
      <p:sp>
        <p:nvSpPr>
          <p:cNvPr id="43" name="Shape 40"/>
          <p:cNvSpPr/>
          <p:nvPr/>
        </p:nvSpPr>
        <p:spPr>
          <a:xfrm>
            <a:off x="4645152" y="2578608"/>
            <a:ext cx="4224528" cy="438912"/>
          </a:xfrm>
          <a:prstGeom prst="rect">
            <a:avLst/>
          </a:prstGeom>
          <a:solidFill>
            <a:srgbClr val="F2F8FE"/>
          </a:solidFill>
          <a:ln w="12700">
            <a:solidFill>
              <a:srgbClr val="C5DCF0"/>
            </a:solidFill>
            <a:prstDash val="solid"/>
          </a:ln>
        </p:spPr>
      </p:sp>
      <p:sp>
        <p:nvSpPr>
          <p:cNvPr id="44" name="Shape 41"/>
          <p:cNvSpPr/>
          <p:nvPr/>
        </p:nvSpPr>
        <p:spPr>
          <a:xfrm>
            <a:off x="4645152" y="2578608"/>
            <a:ext cx="73152" cy="438912"/>
          </a:xfrm>
          <a:prstGeom prst="rect">
            <a:avLst/>
          </a:prstGeom>
          <a:solidFill>
            <a:srgbClr val="4A90D9"/>
          </a:solidFill>
          <a:ln w="12700">
            <a:solidFill>
              <a:srgbClr val="4A90D9"/>
            </a:solidFill>
            <a:prstDash val="solid"/>
          </a:ln>
        </p:spPr>
      </p:sp>
      <p:sp>
        <p:nvSpPr>
          <p:cNvPr id="45" name="Text 42"/>
          <p:cNvSpPr/>
          <p:nvPr/>
        </p:nvSpPr>
        <p:spPr>
          <a:xfrm>
            <a:off x="4754880" y="2615184"/>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19.6</a:t>
            </a:r>
            <a:endParaRPr lang="en-US" sz="900" dirty="0"/>
          </a:p>
        </p:txBody>
      </p:sp>
      <p:sp>
        <p:nvSpPr>
          <p:cNvPr id="46" name="Text 43"/>
          <p:cNvSpPr/>
          <p:nvPr/>
        </p:nvSpPr>
        <p:spPr>
          <a:xfrm>
            <a:off x="5440680" y="2615184"/>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Conditions of Carriage</a:t>
            </a:r>
            <a:endParaRPr lang="en-US" sz="1050" dirty="0"/>
          </a:p>
        </p:txBody>
      </p:sp>
      <p:sp>
        <p:nvSpPr>
          <p:cNvPr id="47" name="Text 44"/>
          <p:cNvSpPr/>
          <p:nvPr/>
        </p:nvSpPr>
        <p:spPr>
          <a:xfrm>
            <a:off x="4754880" y="2807208"/>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Published on airline website; updated within 24 hours of change. Must be provided to passenger at point of sale on request.</a:t>
            </a:r>
            <a:endParaRPr lang="en-US" sz="950" dirty="0"/>
          </a:p>
        </p:txBody>
      </p:sp>
      <p:sp>
        <p:nvSpPr>
          <p:cNvPr id="48" name="Shape 45"/>
          <p:cNvSpPr/>
          <p:nvPr/>
        </p:nvSpPr>
        <p:spPr>
          <a:xfrm>
            <a:off x="4645152" y="3054096"/>
            <a:ext cx="4224528" cy="438912"/>
          </a:xfrm>
          <a:prstGeom prst="rect">
            <a:avLst/>
          </a:prstGeom>
          <a:solidFill>
            <a:srgbClr val="FFFFFF"/>
          </a:solidFill>
          <a:ln w="12700">
            <a:solidFill>
              <a:srgbClr val="C5DCF0"/>
            </a:solidFill>
            <a:prstDash val="solid"/>
          </a:ln>
        </p:spPr>
      </p:sp>
      <p:sp>
        <p:nvSpPr>
          <p:cNvPr id="49" name="Shape 46"/>
          <p:cNvSpPr/>
          <p:nvPr/>
        </p:nvSpPr>
        <p:spPr>
          <a:xfrm>
            <a:off x="4645152" y="3054096"/>
            <a:ext cx="73152" cy="438912"/>
          </a:xfrm>
          <a:prstGeom prst="rect">
            <a:avLst/>
          </a:prstGeom>
          <a:solidFill>
            <a:srgbClr val="4A90D9"/>
          </a:solidFill>
          <a:ln w="12700">
            <a:solidFill>
              <a:srgbClr val="4A90D9"/>
            </a:solidFill>
            <a:prstDash val="solid"/>
          </a:ln>
        </p:spPr>
      </p:sp>
      <p:sp>
        <p:nvSpPr>
          <p:cNvPr id="50" name="Text 47"/>
          <p:cNvSpPr/>
          <p:nvPr/>
        </p:nvSpPr>
        <p:spPr>
          <a:xfrm>
            <a:off x="4754880" y="3090672"/>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19.10</a:t>
            </a:r>
            <a:endParaRPr lang="en-US" sz="900" dirty="0"/>
          </a:p>
        </p:txBody>
      </p:sp>
      <p:sp>
        <p:nvSpPr>
          <p:cNvPr id="51" name="Text 48"/>
          <p:cNvSpPr/>
          <p:nvPr/>
        </p:nvSpPr>
        <p:spPr>
          <a:xfrm>
            <a:off x="5440680" y="3090672"/>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Passenger Rights Notice</a:t>
            </a:r>
            <a:endParaRPr lang="en-US" sz="1050" dirty="0"/>
          </a:p>
        </p:txBody>
      </p:sp>
      <p:sp>
        <p:nvSpPr>
          <p:cNvPr id="52" name="Text 49"/>
          <p:cNvSpPr/>
          <p:nvPr/>
        </p:nvSpPr>
        <p:spPr>
          <a:xfrm>
            <a:off x="4754880" y="3282696"/>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Written notice of passenger rights must be displayed at check-in desks and printed on or with every ticket issued.</a:t>
            </a:r>
            <a:endParaRPr lang="en-US" sz="950" dirty="0"/>
          </a:p>
        </p:txBody>
      </p:sp>
      <p:sp>
        <p:nvSpPr>
          <p:cNvPr id="53" name="Shape 50"/>
          <p:cNvSpPr/>
          <p:nvPr/>
        </p:nvSpPr>
        <p:spPr>
          <a:xfrm>
            <a:off x="4645152" y="3529584"/>
            <a:ext cx="4224528" cy="438912"/>
          </a:xfrm>
          <a:prstGeom prst="rect">
            <a:avLst/>
          </a:prstGeom>
          <a:solidFill>
            <a:srgbClr val="F2F8FE"/>
          </a:solidFill>
          <a:ln w="12700">
            <a:solidFill>
              <a:srgbClr val="C5DCF0"/>
            </a:solidFill>
            <a:prstDash val="solid"/>
          </a:ln>
        </p:spPr>
      </p:sp>
      <p:sp>
        <p:nvSpPr>
          <p:cNvPr id="54" name="Shape 51"/>
          <p:cNvSpPr/>
          <p:nvPr/>
        </p:nvSpPr>
        <p:spPr>
          <a:xfrm>
            <a:off x="4645152" y="3529584"/>
            <a:ext cx="73152" cy="438912"/>
          </a:xfrm>
          <a:prstGeom prst="rect">
            <a:avLst/>
          </a:prstGeom>
          <a:solidFill>
            <a:srgbClr val="4A90D9"/>
          </a:solidFill>
          <a:ln w="12700">
            <a:solidFill>
              <a:srgbClr val="4A90D9"/>
            </a:solidFill>
            <a:prstDash val="solid"/>
          </a:ln>
        </p:spPr>
      </p:sp>
      <p:sp>
        <p:nvSpPr>
          <p:cNvPr id="55" name="Text 52"/>
          <p:cNvSpPr/>
          <p:nvPr/>
        </p:nvSpPr>
        <p:spPr>
          <a:xfrm>
            <a:off x="4754880" y="3566160"/>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19.11</a:t>
            </a:r>
            <a:endParaRPr lang="en-US" sz="900" dirty="0"/>
          </a:p>
        </p:txBody>
      </p:sp>
      <p:sp>
        <p:nvSpPr>
          <p:cNvPr id="56" name="Text 53"/>
          <p:cNvSpPr/>
          <p:nvPr/>
        </p:nvSpPr>
        <p:spPr>
          <a:xfrm>
            <a:off x="5440680" y="3566160"/>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Flight Status Updates</a:t>
            </a:r>
            <a:endParaRPr lang="en-US" sz="1050" dirty="0"/>
          </a:p>
        </p:txBody>
      </p:sp>
      <p:sp>
        <p:nvSpPr>
          <p:cNvPr id="57" name="Text 54"/>
          <p:cNvSpPr/>
          <p:nvPr/>
        </p:nvSpPr>
        <p:spPr>
          <a:xfrm>
            <a:off x="4754880" y="3758184"/>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Real-time updates required at airports and electronically. 30-minute update intervals mandatory during delays.</a:t>
            </a:r>
            <a:endParaRPr lang="en-US" sz="950" dirty="0"/>
          </a:p>
        </p:txBody>
      </p:sp>
      <p:sp>
        <p:nvSpPr>
          <p:cNvPr id="58" name="Shape 55"/>
          <p:cNvSpPr/>
          <p:nvPr/>
        </p:nvSpPr>
        <p:spPr>
          <a:xfrm>
            <a:off x="4645152" y="4005072"/>
            <a:ext cx="4224528" cy="438912"/>
          </a:xfrm>
          <a:prstGeom prst="rect">
            <a:avLst/>
          </a:prstGeom>
          <a:solidFill>
            <a:srgbClr val="FFFFFF"/>
          </a:solidFill>
          <a:ln w="12700">
            <a:solidFill>
              <a:srgbClr val="C5DCF0"/>
            </a:solidFill>
            <a:prstDash val="solid"/>
          </a:ln>
        </p:spPr>
      </p:sp>
      <p:sp>
        <p:nvSpPr>
          <p:cNvPr id="59" name="Shape 56"/>
          <p:cNvSpPr/>
          <p:nvPr/>
        </p:nvSpPr>
        <p:spPr>
          <a:xfrm>
            <a:off x="4645152" y="4005072"/>
            <a:ext cx="73152" cy="438912"/>
          </a:xfrm>
          <a:prstGeom prst="rect">
            <a:avLst/>
          </a:prstGeom>
          <a:solidFill>
            <a:srgbClr val="4A90D9"/>
          </a:solidFill>
          <a:ln w="12700">
            <a:solidFill>
              <a:srgbClr val="4A90D9"/>
            </a:solidFill>
            <a:prstDash val="solid"/>
          </a:ln>
        </p:spPr>
      </p:sp>
      <p:sp>
        <p:nvSpPr>
          <p:cNvPr id="60" name="Text 57"/>
          <p:cNvSpPr/>
          <p:nvPr/>
        </p:nvSpPr>
        <p:spPr>
          <a:xfrm>
            <a:off x="4754880" y="4041648"/>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19.12</a:t>
            </a:r>
            <a:endParaRPr lang="en-US" sz="900" dirty="0"/>
          </a:p>
        </p:txBody>
      </p:sp>
      <p:sp>
        <p:nvSpPr>
          <p:cNvPr id="61" name="Text 58"/>
          <p:cNvSpPr/>
          <p:nvPr/>
        </p:nvSpPr>
        <p:spPr>
          <a:xfrm>
            <a:off x="5440680" y="4041648"/>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Overbooking Disclosure</a:t>
            </a:r>
            <a:endParaRPr lang="en-US" sz="1050" dirty="0"/>
          </a:p>
        </p:txBody>
      </p:sp>
      <p:sp>
        <p:nvSpPr>
          <p:cNvPr id="62" name="Text 59"/>
          <p:cNvSpPr/>
          <p:nvPr/>
        </p:nvSpPr>
        <p:spPr>
          <a:xfrm>
            <a:off x="4754880" y="4233672"/>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If a flight is overbooked, passengers must be informed at check-in. Airline must proactively seek volunteers.</a:t>
            </a:r>
            <a:endParaRPr lang="en-US" sz="950" dirty="0"/>
          </a:p>
        </p:txBody>
      </p:sp>
      <p:sp>
        <p:nvSpPr>
          <p:cNvPr id="63" name="Shape 60"/>
          <p:cNvSpPr/>
          <p:nvPr/>
        </p:nvSpPr>
        <p:spPr>
          <a:xfrm>
            <a:off x="4645152" y="4480560"/>
            <a:ext cx="4224528" cy="438912"/>
          </a:xfrm>
          <a:prstGeom prst="rect">
            <a:avLst/>
          </a:prstGeom>
          <a:solidFill>
            <a:srgbClr val="F2F8FE"/>
          </a:solidFill>
          <a:ln w="12700">
            <a:solidFill>
              <a:srgbClr val="C5DCF0"/>
            </a:solidFill>
            <a:prstDash val="solid"/>
          </a:ln>
        </p:spPr>
      </p:sp>
      <p:sp>
        <p:nvSpPr>
          <p:cNvPr id="64" name="Shape 61"/>
          <p:cNvSpPr/>
          <p:nvPr/>
        </p:nvSpPr>
        <p:spPr>
          <a:xfrm>
            <a:off x="4645152" y="4480560"/>
            <a:ext cx="73152" cy="438912"/>
          </a:xfrm>
          <a:prstGeom prst="rect">
            <a:avLst/>
          </a:prstGeom>
          <a:solidFill>
            <a:srgbClr val="4A90D9"/>
          </a:solidFill>
          <a:ln w="12700">
            <a:solidFill>
              <a:srgbClr val="4A90D9"/>
            </a:solidFill>
            <a:prstDash val="solid"/>
          </a:ln>
        </p:spPr>
      </p:sp>
      <p:sp>
        <p:nvSpPr>
          <p:cNvPr id="65" name="Text 62"/>
          <p:cNvSpPr/>
          <p:nvPr/>
        </p:nvSpPr>
        <p:spPr>
          <a:xfrm>
            <a:off x="4754880" y="4517136"/>
            <a:ext cx="658368" cy="182880"/>
          </a:xfrm>
          <a:prstGeom prst="rect">
            <a:avLst/>
          </a:prstGeom>
          <a:noFill/>
          <a:ln/>
        </p:spPr>
        <p:txBody>
          <a:bodyPr wrap="square" lIns="0" tIns="0" rIns="0" bIns="0" rtlCol="0" anchor="ctr"/>
          <a:lstStyle/>
          <a:p>
            <a:pPr marL="0" indent="0">
              <a:buNone/>
            </a:pPr>
            <a:r>
              <a:rPr lang="en-US" sz="900" b="1" dirty="0">
                <a:solidFill>
                  <a:srgbClr val="4A90D9"/>
                </a:solidFill>
                <a:latin typeface="Calibri" pitchFamily="34" charset="0"/>
                <a:ea typeface="Calibri" pitchFamily="34" charset="-122"/>
                <a:cs typeface="Calibri" pitchFamily="34" charset="-120"/>
              </a:rPr>
              <a:t>Reg. 19.13</a:t>
            </a:r>
            <a:endParaRPr lang="en-US" sz="900" dirty="0"/>
          </a:p>
        </p:txBody>
      </p:sp>
      <p:sp>
        <p:nvSpPr>
          <p:cNvPr id="66" name="Text 63"/>
          <p:cNvSpPr/>
          <p:nvPr/>
        </p:nvSpPr>
        <p:spPr>
          <a:xfrm>
            <a:off x="5440680" y="4517136"/>
            <a:ext cx="3310128" cy="182880"/>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Code-share Disclosure</a:t>
            </a:r>
            <a:endParaRPr lang="en-US" sz="1050" dirty="0"/>
          </a:p>
        </p:txBody>
      </p:sp>
      <p:sp>
        <p:nvSpPr>
          <p:cNvPr id="67" name="Text 64"/>
          <p:cNvSpPr/>
          <p:nvPr/>
        </p:nvSpPr>
        <p:spPr>
          <a:xfrm>
            <a:off x="4754880" y="4709160"/>
            <a:ext cx="4005072" cy="201168"/>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Passengers must be informed of the operating carrier at time of booking; code-share liability falls on operating carrier.</a:t>
            </a:r>
            <a:endParaRPr lang="en-US" sz="9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F8FE"/>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sp>
      <p:sp>
        <p:nvSpPr>
          <p:cNvPr id="3" name="Shape 1"/>
          <p:cNvSpPr/>
          <p:nvPr/>
        </p:nvSpPr>
        <p:spPr>
          <a:xfrm>
            <a:off x="0" y="1005840"/>
            <a:ext cx="9144000" cy="82296"/>
          </a:xfrm>
          <a:prstGeom prst="rect">
            <a:avLst/>
          </a:prstGeom>
          <a:solidFill>
            <a:srgbClr val="4A90D9"/>
          </a:solidFill>
          <a:ln w="12700">
            <a:solidFill>
              <a:srgbClr val="4A90D9"/>
            </a:solidFill>
            <a:prstDash val="solid"/>
          </a:ln>
        </p:spPr>
      </p:sp>
      <p:sp>
        <p:nvSpPr>
          <p:cNvPr id="4" name="Shape 2"/>
          <p:cNvSpPr/>
          <p:nvPr/>
        </p:nvSpPr>
        <p:spPr>
          <a:xfrm>
            <a:off x="0" y="0"/>
            <a:ext cx="256032" cy="1005840"/>
          </a:xfrm>
          <a:prstGeom prst="rect">
            <a:avLst/>
          </a:prstGeom>
          <a:solidFill>
            <a:srgbClr val="4A90D9"/>
          </a:solidFill>
          <a:ln w="12700">
            <a:solidFill>
              <a:srgbClr val="4A90D9"/>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05  |  Airline Obligations &amp; Compliance Framework</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graphicFrame>
        <p:nvGraphicFramePr>
          <p:cNvPr id="9" name="Table 0"/>
          <p:cNvGraphicFramePr>
            <a:graphicFrameLocks noGrp="1"/>
          </p:cNvGraphicFramePr>
          <p:nvPr>
            <p:extLst>
              <p:ext uri="{D42A27DB-BD31-4B8C-83A1-F6EECF244321}">
                <p14:modId xmlns:p14="http://schemas.microsoft.com/office/powerpoint/2010/main" val="596802865"/>
              </p:ext>
            </p:extLst>
          </p:nvPr>
        </p:nvGraphicFramePr>
        <p:xfrm>
          <a:off x="274320" y="1170432"/>
          <a:ext cx="8595360" cy="3839924"/>
        </p:xfrm>
        <a:graphic>
          <a:graphicData uri="http://schemas.openxmlformats.org/drawingml/2006/table">
            <a:tbl>
              <a:tblPr/>
              <a:tblGrid>
                <a:gridCol w="1005840">
                  <a:extLst>
                    <a:ext uri="{9D8B030D-6E8A-4147-A177-3AD203B41FA5}">
                      <a16:colId xmlns:a16="http://schemas.microsoft.com/office/drawing/2014/main" val="20000"/>
                    </a:ext>
                  </a:extLst>
                </a:gridCol>
                <a:gridCol w="484632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44978">
                <a:tc>
                  <a:txBody>
                    <a:bodyPr/>
                    <a:lstStyle/>
                    <a:p>
                      <a:pPr marL="0" indent="0" algn="l">
                        <a:buNone/>
                      </a:pPr>
                      <a:r>
                        <a:rPr lang="en-US" sz="980" b="1" dirty="0">
                          <a:solidFill>
                            <a:srgbClr val="FFFFFF"/>
                          </a:solidFill>
                          <a:latin typeface="Calibri" pitchFamily="34" charset="0"/>
                          <a:ea typeface="Calibri" pitchFamily="34" charset="-122"/>
                          <a:cs typeface="Calibri" pitchFamily="34" charset="-120"/>
                        </a:rPr>
                        <a:t>Regulation</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1A3A5C"/>
                    </a:solidFill>
                  </a:tcPr>
                </a:tc>
                <a:tc>
                  <a:txBody>
                    <a:bodyPr/>
                    <a:lstStyle/>
                    <a:p>
                      <a:pPr marL="0" indent="0" algn="l">
                        <a:buNone/>
                      </a:pPr>
                      <a:r>
                        <a:rPr lang="en-US" sz="980" b="1" dirty="0">
                          <a:solidFill>
                            <a:srgbClr val="FFFFFF"/>
                          </a:solidFill>
                          <a:latin typeface="Calibri" pitchFamily="34" charset="0"/>
                          <a:ea typeface="Calibri" pitchFamily="34" charset="-122"/>
                          <a:cs typeface="Calibri" pitchFamily="34" charset="-120"/>
                        </a:rPr>
                        <a:t>Obligation</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1A3A5C"/>
                    </a:solidFill>
                  </a:tcPr>
                </a:tc>
                <a:tc>
                  <a:txBody>
                    <a:bodyPr/>
                    <a:lstStyle/>
                    <a:p>
                      <a:pPr marL="0" indent="0" algn="l">
                        <a:buNone/>
                      </a:pPr>
                      <a:r>
                        <a:rPr lang="en-US" sz="980" b="1" dirty="0">
                          <a:solidFill>
                            <a:srgbClr val="FFFFFF"/>
                          </a:solidFill>
                          <a:latin typeface="Calibri" pitchFamily="34" charset="0"/>
                          <a:ea typeface="Calibri" pitchFamily="34" charset="-122"/>
                          <a:cs typeface="Calibri" pitchFamily="34" charset="-120"/>
                        </a:rPr>
                        <a:t>Deadline / Standard</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1A3A5C"/>
                    </a:solidFill>
                  </a:tcPr>
                </a:tc>
                <a:extLst>
                  <a:ext uri="{0D108BD9-81ED-4DB2-BD59-A6C34878D82A}">
                    <a16:rowId xmlns:a16="http://schemas.microsoft.com/office/drawing/2014/main" val="10000"/>
                  </a:ext>
                </a:extLst>
              </a:tr>
              <a:tr h="344978">
                <a:tc>
                  <a:txBody>
                    <a:bodyPr/>
                    <a:lstStyle/>
                    <a:p>
                      <a:pPr marL="0" indent="0" algn="l">
                        <a:buNone/>
                      </a:pPr>
                      <a:r>
                        <a:rPr lang="en-US" sz="980" dirty="0">
                          <a:solidFill>
                            <a:srgbClr val="000000"/>
                          </a:solidFill>
                          <a:latin typeface="Calibri" pitchFamily="34" charset="0"/>
                          <a:ea typeface="Calibri" pitchFamily="34" charset="-122"/>
                          <a:cs typeface="Calibri" pitchFamily="34" charset="-120"/>
                        </a:rPr>
                        <a:t>Reg. 19.3</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tcPr>
                </a:tc>
                <a:tc>
                  <a:txBody>
                    <a:bodyPr/>
                    <a:lstStyle/>
                    <a:p>
                      <a:pPr marL="0" indent="0" algn="l">
                        <a:buNone/>
                      </a:pPr>
                      <a:r>
                        <a:rPr lang="en-US" sz="980" dirty="0">
                          <a:solidFill>
                            <a:srgbClr val="000000"/>
                          </a:solidFill>
                          <a:latin typeface="Calibri" pitchFamily="34" charset="0"/>
                          <a:ea typeface="Calibri" pitchFamily="34" charset="-122"/>
                          <a:cs typeface="Calibri" pitchFamily="34" charset="-120"/>
                        </a:rPr>
                        <a:t>Publish Conditions of Carriage and all fares on airline website</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tcPr>
                </a:tc>
                <a:tc>
                  <a:txBody>
                    <a:bodyPr/>
                    <a:lstStyle/>
                    <a:p>
                      <a:pPr marL="0" indent="0" algn="l">
                        <a:buNone/>
                      </a:pPr>
                      <a:r>
                        <a:rPr lang="en-US" sz="980" dirty="0">
                          <a:solidFill>
                            <a:srgbClr val="000000"/>
                          </a:solidFill>
                          <a:latin typeface="Calibri" pitchFamily="34" charset="0"/>
                          <a:ea typeface="Calibri" pitchFamily="34" charset="-122"/>
                          <a:cs typeface="Calibri" pitchFamily="34" charset="-120"/>
                        </a:rPr>
                        <a:t>Updated within 24 hrs of any change</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tcPr>
                </a:tc>
                <a:extLst>
                  <a:ext uri="{0D108BD9-81ED-4DB2-BD59-A6C34878D82A}">
                    <a16:rowId xmlns:a16="http://schemas.microsoft.com/office/drawing/2014/main" val="10001"/>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19.6</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Establish internal consumer complaints management unit</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Acknowledge complaints within 48 hrs; resolve within 7 days</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extLst>
                  <a:ext uri="{0D108BD9-81ED-4DB2-BD59-A6C34878D82A}">
                    <a16:rowId xmlns:a16="http://schemas.microsoft.com/office/drawing/2014/main" val="10002"/>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19.7</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Seek volunteers before involuntarily denying boarding; pay cash compensation</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Compensation paid before passenger departs</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19.8</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Provide 24-hour advance notice of flight cancellation to avoid compensation</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If &lt; 72 hrs notice — full compensation + care</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extLst>
                  <a:ext uri="{0D108BD9-81ED-4DB2-BD59-A6C34878D82A}">
                    <a16:rowId xmlns:a16="http://schemas.microsoft.com/office/drawing/2014/main" val="10004"/>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19.9</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Provide meals, refreshments, and accommodation during delays</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From 2-hour delay; hotel from 5-hour delay</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19.10</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Display passenger rights notice at check-in counters and on/with tickets</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Permanent display requirement</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extLst>
                  <a:ext uri="{0D108BD9-81ED-4DB2-BD59-A6C34878D82A}">
                    <a16:rowId xmlns:a16="http://schemas.microsoft.com/office/drawing/2014/main" val="10006"/>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19.12</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Carry Persons with Reduced Mobility at no additional charge; provide free assistance</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No surcharge permitted at any point</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19.22</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Submit monthly Consumer Affairs Compliance Report to NCAA</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Due by 5th of following month</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extLst>
                  <a:ext uri="{0D108BD9-81ED-4DB2-BD59-A6C34878D82A}">
                    <a16:rowId xmlns:a16="http://schemas.microsoft.com/office/drawing/2014/main" val="10008"/>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19.25</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Cooperate fully with NCAA investigations; produce records on request</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Records produced within 72 hrs of NCAA request</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44978">
                <a:tc>
                  <a:txBody>
                    <a:bodyPr/>
                    <a:lstStyle/>
                    <a:p>
                      <a:pPr marL="0" indent="0" algn="l">
                        <a:buNone/>
                      </a:pPr>
                      <a:r>
                        <a:rPr lang="en-US" sz="980" b="1" dirty="0">
                          <a:solidFill>
                            <a:srgbClr val="4A90D9"/>
                          </a:solidFill>
                          <a:latin typeface="Calibri" pitchFamily="34" charset="0"/>
                          <a:ea typeface="Calibri" pitchFamily="34" charset="-122"/>
                          <a:cs typeface="Calibri" pitchFamily="34" charset="-120"/>
                        </a:rPr>
                        <a:t>Reg. 19.27</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Refund processing: airlines must complete passenger refunds within specified period</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tc>
                  <a:txBody>
                    <a:bodyPr/>
                    <a:lstStyle/>
                    <a:p>
                      <a:pPr marL="0" indent="0" algn="l">
                        <a:buNone/>
                      </a:pPr>
                      <a:r>
                        <a:rPr lang="en-US" sz="980" dirty="0">
                          <a:solidFill>
                            <a:srgbClr val="1A3A5C"/>
                          </a:solidFill>
                          <a:latin typeface="Calibri" pitchFamily="34" charset="0"/>
                          <a:ea typeface="Calibri" pitchFamily="34" charset="-122"/>
                          <a:cs typeface="Calibri" pitchFamily="34" charset="-120"/>
                        </a:rPr>
                        <a:t>Domestic: 7 days | International: 20 days</a:t>
                      </a:r>
                      <a:endParaRPr lang="en-US" sz="980" dirty="0">
                        <a:latin typeface="Calibri" charset="0"/>
                        <a:ea typeface="Calibri" charset="0"/>
                        <a:cs typeface="Calibri" charset="0"/>
                      </a:endParaRPr>
                    </a:p>
                  </a:txBody>
                  <a:tcPr anchor="ctr">
                    <a:lnL w="6350" cap="flat" cmpd="sng" algn="ctr">
                      <a:solidFill>
                        <a:srgbClr val="C5DCF0"/>
                      </a:solidFill>
                      <a:prstDash val="solid"/>
                      <a:round/>
                      <a:headEnd type="none" w="med" len="med"/>
                      <a:tailEnd type="none" w="med" len="med"/>
                    </a:lnL>
                    <a:lnR w="6350" cap="flat" cmpd="sng" algn="ctr">
                      <a:solidFill>
                        <a:srgbClr val="C5DCF0"/>
                      </a:solidFill>
                      <a:prstDash val="solid"/>
                      <a:round/>
                      <a:headEnd type="none" w="med" len="med"/>
                      <a:tailEnd type="none" w="med" len="med"/>
                    </a:lnR>
                    <a:lnT w="6350" cap="flat" cmpd="sng" algn="ctr">
                      <a:solidFill>
                        <a:srgbClr val="C5DCF0"/>
                      </a:solidFill>
                      <a:prstDash val="solid"/>
                      <a:round/>
                      <a:headEnd type="none" w="med" len="med"/>
                      <a:tailEnd type="none" w="med" len="med"/>
                    </a:lnT>
                    <a:lnB w="6350" cap="flat" cmpd="sng" algn="ctr">
                      <a:solidFill>
                        <a:srgbClr val="C5DCF0"/>
                      </a:solidFill>
                      <a:prstDash val="solid"/>
                      <a:round/>
                      <a:headEnd type="none" w="med" len="med"/>
                      <a:tailEnd type="none" w="med" len="med"/>
                    </a:lnB>
                    <a:solidFill>
                      <a:srgbClr val="E8F4FD"/>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4A90D9"/>
          </a:solidFill>
          <a:ln w="12700">
            <a:solidFill>
              <a:srgbClr val="4A90D9"/>
            </a:solidFill>
            <a:prstDash val="solid"/>
          </a:ln>
        </p:spPr>
      </p:sp>
      <p:sp>
        <p:nvSpPr>
          <p:cNvPr id="3" name="Shape 1"/>
          <p:cNvSpPr/>
          <p:nvPr/>
        </p:nvSpPr>
        <p:spPr>
          <a:xfrm>
            <a:off x="0" y="1005840"/>
            <a:ext cx="9144000" cy="82296"/>
          </a:xfrm>
          <a:prstGeom prst="rect">
            <a:avLst/>
          </a:prstGeom>
          <a:solidFill>
            <a:srgbClr val="D4A017"/>
          </a:solidFill>
          <a:ln w="12700">
            <a:solidFill>
              <a:srgbClr val="D4A017"/>
            </a:solidFill>
            <a:prstDash val="solid"/>
          </a:ln>
        </p:spPr>
      </p:sp>
      <p:sp>
        <p:nvSpPr>
          <p:cNvPr id="4" name="Shape 2"/>
          <p:cNvSpPr/>
          <p:nvPr/>
        </p:nvSpPr>
        <p:spPr>
          <a:xfrm>
            <a:off x="0" y="0"/>
            <a:ext cx="256032" cy="1005840"/>
          </a:xfrm>
          <a:prstGeom prst="rect">
            <a:avLst/>
          </a:prstGeom>
          <a:solidFill>
            <a:srgbClr val="0D2137"/>
          </a:solidFill>
          <a:ln w="12700">
            <a:solidFill>
              <a:srgbClr val="0D2137"/>
            </a:solidFill>
            <a:prstDash val="solid"/>
          </a:ln>
        </p:spPr>
      </p:sp>
      <p:sp>
        <p:nvSpPr>
          <p:cNvPr id="5" name="Text 3"/>
          <p:cNvSpPr/>
          <p:nvPr/>
        </p:nvSpPr>
        <p:spPr>
          <a:xfrm>
            <a:off x="457200" y="164592"/>
            <a:ext cx="8321040" cy="6400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06  |  Enforcement Powers &amp; Penalties Schedule</a:t>
            </a:r>
            <a:endParaRPr lang="en-US" sz="2200" dirty="0"/>
          </a:p>
        </p:txBody>
      </p:sp>
      <p:pic>
        <p:nvPicPr>
          <p:cNvPr id="6" name="Image 0" descr="preencoded.png"/>
          <p:cNvPicPr>
            <a:picLocks noChangeAspect="1"/>
          </p:cNvPicPr>
          <p:nvPr/>
        </p:nvPicPr>
        <p:blipFill>
          <a:blip r:embed="rId3"/>
          <a:stretch>
            <a:fillRect/>
          </a:stretch>
        </p:blipFill>
        <p:spPr>
          <a:xfrm>
            <a:off x="8092440" y="182880"/>
            <a:ext cx="594360" cy="594360"/>
          </a:xfrm>
          <a:prstGeom prst="rect">
            <a:avLst/>
          </a:prstGeom>
        </p:spPr>
      </p:pic>
      <p:sp>
        <p:nvSpPr>
          <p:cNvPr id="7" name="Shape 4"/>
          <p:cNvSpPr/>
          <p:nvPr/>
        </p:nvSpPr>
        <p:spPr>
          <a:xfrm>
            <a:off x="274320" y="1170432"/>
            <a:ext cx="4160520" cy="384048"/>
          </a:xfrm>
          <a:prstGeom prst="rect">
            <a:avLst/>
          </a:prstGeom>
          <a:solidFill>
            <a:srgbClr val="1A3A5C"/>
          </a:solidFill>
          <a:ln w="12700">
            <a:solidFill>
              <a:srgbClr val="1A3A5C"/>
            </a:solidFill>
            <a:prstDash val="solid"/>
          </a:ln>
        </p:spPr>
      </p:sp>
      <p:sp>
        <p:nvSpPr>
          <p:cNvPr id="8" name="Text 5"/>
          <p:cNvSpPr/>
          <p:nvPr/>
        </p:nvSpPr>
        <p:spPr>
          <a:xfrm>
            <a:off x="402336" y="1207008"/>
            <a:ext cx="3931920" cy="27432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NCAA Enforcement Powers (Part 19 &amp; Civil Aviation Act)</a:t>
            </a:r>
            <a:endParaRPr lang="en-US" sz="1100" dirty="0"/>
          </a:p>
        </p:txBody>
      </p:sp>
      <p:sp>
        <p:nvSpPr>
          <p:cNvPr id="9" name="Shape 6"/>
          <p:cNvSpPr/>
          <p:nvPr/>
        </p:nvSpPr>
        <p:spPr>
          <a:xfrm>
            <a:off x="274320" y="1627632"/>
            <a:ext cx="4160520" cy="521208"/>
          </a:xfrm>
          <a:prstGeom prst="rect">
            <a:avLst/>
          </a:prstGeom>
          <a:solidFill>
            <a:srgbClr val="E8F4FD"/>
          </a:solidFill>
          <a:ln w="12700">
            <a:solidFill>
              <a:srgbClr val="C5DCF0"/>
            </a:solidFill>
            <a:prstDash val="solid"/>
          </a:ln>
        </p:spPr>
      </p:sp>
      <p:sp>
        <p:nvSpPr>
          <p:cNvPr id="10" name="Shape 7"/>
          <p:cNvSpPr/>
          <p:nvPr/>
        </p:nvSpPr>
        <p:spPr>
          <a:xfrm>
            <a:off x="274320" y="1627632"/>
            <a:ext cx="73152" cy="521208"/>
          </a:xfrm>
          <a:prstGeom prst="rect">
            <a:avLst/>
          </a:prstGeom>
          <a:solidFill>
            <a:srgbClr val="4A90D9"/>
          </a:solidFill>
          <a:ln w="12700">
            <a:solidFill>
              <a:srgbClr val="4A90D9"/>
            </a:solidFill>
            <a:prstDash val="solid"/>
          </a:ln>
        </p:spPr>
      </p:sp>
      <p:sp>
        <p:nvSpPr>
          <p:cNvPr id="11" name="Text 8"/>
          <p:cNvSpPr/>
          <p:nvPr/>
        </p:nvSpPr>
        <p:spPr>
          <a:xfrm>
            <a:off x="420624" y="1664208"/>
            <a:ext cx="3886200" cy="201168"/>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Investigation</a:t>
            </a:r>
            <a:endParaRPr lang="en-US" sz="1050" dirty="0"/>
          </a:p>
        </p:txBody>
      </p:sp>
      <p:sp>
        <p:nvSpPr>
          <p:cNvPr id="12" name="Text 9"/>
          <p:cNvSpPr/>
          <p:nvPr/>
        </p:nvSpPr>
        <p:spPr>
          <a:xfrm>
            <a:off x="420624" y="1883664"/>
            <a:ext cx="3886200" cy="219456"/>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NCAA Consumer Protection Directorate may initiate suo motu investigations on receipt of complaints or from monitoring of airline practices.</a:t>
            </a:r>
            <a:endParaRPr lang="en-US" sz="950" dirty="0"/>
          </a:p>
        </p:txBody>
      </p:sp>
      <p:sp>
        <p:nvSpPr>
          <p:cNvPr id="13" name="Shape 10"/>
          <p:cNvSpPr/>
          <p:nvPr/>
        </p:nvSpPr>
        <p:spPr>
          <a:xfrm>
            <a:off x="274320" y="2194560"/>
            <a:ext cx="4160520" cy="521208"/>
          </a:xfrm>
          <a:prstGeom prst="rect">
            <a:avLst/>
          </a:prstGeom>
          <a:solidFill>
            <a:srgbClr val="FFFFFF"/>
          </a:solidFill>
          <a:ln w="12700">
            <a:solidFill>
              <a:srgbClr val="C5DCF0"/>
            </a:solidFill>
            <a:prstDash val="solid"/>
          </a:ln>
        </p:spPr>
      </p:sp>
      <p:sp>
        <p:nvSpPr>
          <p:cNvPr id="14" name="Shape 11"/>
          <p:cNvSpPr/>
          <p:nvPr/>
        </p:nvSpPr>
        <p:spPr>
          <a:xfrm>
            <a:off x="274320" y="2194560"/>
            <a:ext cx="73152" cy="521208"/>
          </a:xfrm>
          <a:prstGeom prst="rect">
            <a:avLst/>
          </a:prstGeom>
          <a:solidFill>
            <a:srgbClr val="4A90D9"/>
          </a:solidFill>
          <a:ln w="12700">
            <a:solidFill>
              <a:srgbClr val="4A90D9"/>
            </a:solidFill>
            <a:prstDash val="solid"/>
          </a:ln>
        </p:spPr>
      </p:sp>
      <p:sp>
        <p:nvSpPr>
          <p:cNvPr id="15" name="Text 12"/>
          <p:cNvSpPr/>
          <p:nvPr/>
        </p:nvSpPr>
        <p:spPr>
          <a:xfrm>
            <a:off x="420624" y="2231136"/>
            <a:ext cx="3886200" cy="201168"/>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Directive Authority</a:t>
            </a:r>
            <a:endParaRPr lang="en-US" sz="1050" dirty="0"/>
          </a:p>
        </p:txBody>
      </p:sp>
      <p:sp>
        <p:nvSpPr>
          <p:cNvPr id="16" name="Text 13"/>
          <p:cNvSpPr/>
          <p:nvPr/>
        </p:nvSpPr>
        <p:spPr>
          <a:xfrm>
            <a:off x="420624" y="2450592"/>
            <a:ext cx="3886200" cy="219456"/>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NCAA may direct airlines to pay compensation directly to aggrieved passengers; the directive is enforceable as an order of the Federal High Court.</a:t>
            </a:r>
            <a:endParaRPr lang="en-US" sz="950" dirty="0"/>
          </a:p>
        </p:txBody>
      </p:sp>
      <p:sp>
        <p:nvSpPr>
          <p:cNvPr id="17" name="Shape 14"/>
          <p:cNvSpPr/>
          <p:nvPr/>
        </p:nvSpPr>
        <p:spPr>
          <a:xfrm>
            <a:off x="274320" y="2761488"/>
            <a:ext cx="4160520" cy="521208"/>
          </a:xfrm>
          <a:prstGeom prst="rect">
            <a:avLst/>
          </a:prstGeom>
          <a:solidFill>
            <a:srgbClr val="E8F4FD"/>
          </a:solidFill>
          <a:ln w="12700">
            <a:solidFill>
              <a:srgbClr val="C5DCF0"/>
            </a:solidFill>
            <a:prstDash val="solid"/>
          </a:ln>
        </p:spPr>
      </p:sp>
      <p:sp>
        <p:nvSpPr>
          <p:cNvPr id="18" name="Shape 15"/>
          <p:cNvSpPr/>
          <p:nvPr/>
        </p:nvSpPr>
        <p:spPr>
          <a:xfrm>
            <a:off x="274320" y="2761488"/>
            <a:ext cx="73152" cy="521208"/>
          </a:xfrm>
          <a:prstGeom prst="rect">
            <a:avLst/>
          </a:prstGeom>
          <a:solidFill>
            <a:srgbClr val="4A90D9"/>
          </a:solidFill>
          <a:ln w="12700">
            <a:solidFill>
              <a:srgbClr val="4A90D9"/>
            </a:solidFill>
            <a:prstDash val="solid"/>
          </a:ln>
        </p:spPr>
      </p:sp>
      <p:sp>
        <p:nvSpPr>
          <p:cNvPr id="19" name="Text 16"/>
          <p:cNvSpPr/>
          <p:nvPr/>
        </p:nvSpPr>
        <p:spPr>
          <a:xfrm>
            <a:off x="420624" y="2798064"/>
            <a:ext cx="3886200" cy="201168"/>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Monetary Penalties</a:t>
            </a:r>
            <a:endParaRPr lang="en-US" sz="1050" dirty="0"/>
          </a:p>
        </p:txBody>
      </p:sp>
      <p:sp>
        <p:nvSpPr>
          <p:cNvPr id="20" name="Text 17"/>
          <p:cNvSpPr/>
          <p:nvPr/>
        </p:nvSpPr>
        <p:spPr>
          <a:xfrm>
            <a:off x="420624" y="3017520"/>
            <a:ext cx="3886200" cy="219456"/>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Fines of up to ₦5.000,000 per violation per incident. Separate fines applicable for each regulation breached in a single event.</a:t>
            </a:r>
            <a:endParaRPr lang="en-US" sz="950" dirty="0"/>
          </a:p>
        </p:txBody>
      </p:sp>
      <p:sp>
        <p:nvSpPr>
          <p:cNvPr id="21" name="Shape 18"/>
          <p:cNvSpPr/>
          <p:nvPr/>
        </p:nvSpPr>
        <p:spPr>
          <a:xfrm>
            <a:off x="274320" y="3328416"/>
            <a:ext cx="4160520" cy="521208"/>
          </a:xfrm>
          <a:prstGeom prst="rect">
            <a:avLst/>
          </a:prstGeom>
          <a:solidFill>
            <a:srgbClr val="FFFFFF"/>
          </a:solidFill>
          <a:ln w="12700">
            <a:solidFill>
              <a:srgbClr val="C5DCF0"/>
            </a:solidFill>
            <a:prstDash val="solid"/>
          </a:ln>
        </p:spPr>
      </p:sp>
      <p:sp>
        <p:nvSpPr>
          <p:cNvPr id="22" name="Shape 19"/>
          <p:cNvSpPr/>
          <p:nvPr/>
        </p:nvSpPr>
        <p:spPr>
          <a:xfrm>
            <a:off x="274320" y="3328416"/>
            <a:ext cx="73152" cy="521208"/>
          </a:xfrm>
          <a:prstGeom prst="rect">
            <a:avLst/>
          </a:prstGeom>
          <a:solidFill>
            <a:srgbClr val="4A90D9"/>
          </a:solidFill>
          <a:ln w="12700">
            <a:solidFill>
              <a:srgbClr val="4A90D9"/>
            </a:solidFill>
            <a:prstDash val="solid"/>
          </a:ln>
        </p:spPr>
      </p:sp>
      <p:sp>
        <p:nvSpPr>
          <p:cNvPr id="23" name="Text 20"/>
          <p:cNvSpPr/>
          <p:nvPr/>
        </p:nvSpPr>
        <p:spPr>
          <a:xfrm>
            <a:off x="420624" y="3364992"/>
            <a:ext cx="3886200" cy="201168"/>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Route Suspension</a:t>
            </a:r>
            <a:endParaRPr lang="en-US" sz="1050" dirty="0"/>
          </a:p>
        </p:txBody>
      </p:sp>
      <p:sp>
        <p:nvSpPr>
          <p:cNvPr id="24" name="Text 21"/>
          <p:cNvSpPr/>
          <p:nvPr/>
        </p:nvSpPr>
        <p:spPr>
          <a:xfrm>
            <a:off x="420624" y="3584448"/>
            <a:ext cx="3886200" cy="219456"/>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NCAA may suspend an airline's route licence on specific domestic or international routes for repeated non-compliance.</a:t>
            </a:r>
            <a:endParaRPr lang="en-US" sz="950" dirty="0"/>
          </a:p>
        </p:txBody>
      </p:sp>
      <p:sp>
        <p:nvSpPr>
          <p:cNvPr id="25" name="Shape 22"/>
          <p:cNvSpPr/>
          <p:nvPr/>
        </p:nvSpPr>
        <p:spPr>
          <a:xfrm>
            <a:off x="274320" y="3895344"/>
            <a:ext cx="4160520" cy="521208"/>
          </a:xfrm>
          <a:prstGeom prst="rect">
            <a:avLst/>
          </a:prstGeom>
          <a:solidFill>
            <a:srgbClr val="E8F4FD"/>
          </a:solidFill>
          <a:ln w="12700">
            <a:solidFill>
              <a:srgbClr val="C5DCF0"/>
            </a:solidFill>
            <a:prstDash val="solid"/>
          </a:ln>
        </p:spPr>
      </p:sp>
      <p:sp>
        <p:nvSpPr>
          <p:cNvPr id="26" name="Shape 23"/>
          <p:cNvSpPr/>
          <p:nvPr/>
        </p:nvSpPr>
        <p:spPr>
          <a:xfrm>
            <a:off x="274320" y="3895344"/>
            <a:ext cx="73152" cy="521208"/>
          </a:xfrm>
          <a:prstGeom prst="rect">
            <a:avLst/>
          </a:prstGeom>
          <a:solidFill>
            <a:srgbClr val="4A90D9"/>
          </a:solidFill>
          <a:ln w="12700">
            <a:solidFill>
              <a:srgbClr val="4A90D9"/>
            </a:solidFill>
            <a:prstDash val="solid"/>
          </a:ln>
        </p:spPr>
      </p:sp>
      <p:sp>
        <p:nvSpPr>
          <p:cNvPr id="27" name="Text 24"/>
          <p:cNvSpPr/>
          <p:nvPr/>
        </p:nvSpPr>
        <p:spPr>
          <a:xfrm>
            <a:off x="420624" y="3931920"/>
            <a:ext cx="3886200" cy="201168"/>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AOC / Permit Revocation</a:t>
            </a:r>
            <a:endParaRPr lang="en-US" sz="1050" dirty="0"/>
          </a:p>
        </p:txBody>
      </p:sp>
      <p:sp>
        <p:nvSpPr>
          <p:cNvPr id="28" name="Text 25"/>
          <p:cNvSpPr/>
          <p:nvPr/>
        </p:nvSpPr>
        <p:spPr>
          <a:xfrm>
            <a:off x="420624" y="4151376"/>
            <a:ext cx="3886200" cy="219456"/>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Gross or persistent violation may result in suspension or revocation of the airline's Air Operator Certificate or foreign carrier permit.</a:t>
            </a:r>
            <a:endParaRPr lang="en-US" sz="950" dirty="0"/>
          </a:p>
        </p:txBody>
      </p:sp>
      <p:sp>
        <p:nvSpPr>
          <p:cNvPr id="29" name="Shape 26"/>
          <p:cNvSpPr/>
          <p:nvPr/>
        </p:nvSpPr>
        <p:spPr>
          <a:xfrm>
            <a:off x="274320" y="4462272"/>
            <a:ext cx="4160520" cy="521208"/>
          </a:xfrm>
          <a:prstGeom prst="rect">
            <a:avLst/>
          </a:prstGeom>
          <a:solidFill>
            <a:srgbClr val="FFFFFF"/>
          </a:solidFill>
          <a:ln w="12700">
            <a:solidFill>
              <a:srgbClr val="C5DCF0"/>
            </a:solidFill>
            <a:prstDash val="solid"/>
          </a:ln>
        </p:spPr>
      </p:sp>
      <p:sp>
        <p:nvSpPr>
          <p:cNvPr id="30" name="Shape 27"/>
          <p:cNvSpPr/>
          <p:nvPr/>
        </p:nvSpPr>
        <p:spPr>
          <a:xfrm>
            <a:off x="274320" y="4462272"/>
            <a:ext cx="73152" cy="521208"/>
          </a:xfrm>
          <a:prstGeom prst="rect">
            <a:avLst/>
          </a:prstGeom>
          <a:solidFill>
            <a:srgbClr val="4A90D9"/>
          </a:solidFill>
          <a:ln w="12700">
            <a:solidFill>
              <a:srgbClr val="4A90D9"/>
            </a:solidFill>
            <a:prstDash val="solid"/>
          </a:ln>
        </p:spPr>
      </p:sp>
      <p:sp>
        <p:nvSpPr>
          <p:cNvPr id="31" name="Text 28"/>
          <p:cNvSpPr/>
          <p:nvPr/>
        </p:nvSpPr>
        <p:spPr>
          <a:xfrm>
            <a:off x="420624" y="4498848"/>
            <a:ext cx="3886200" cy="201168"/>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Public Naming</a:t>
            </a:r>
            <a:endParaRPr lang="en-US" sz="1050" dirty="0"/>
          </a:p>
        </p:txBody>
      </p:sp>
      <p:sp>
        <p:nvSpPr>
          <p:cNvPr id="32" name="Text 29"/>
          <p:cNvSpPr/>
          <p:nvPr/>
        </p:nvSpPr>
        <p:spPr>
          <a:xfrm>
            <a:off x="420624" y="4718304"/>
            <a:ext cx="3886200" cy="219456"/>
          </a:xfrm>
          <a:prstGeom prst="rect">
            <a:avLst/>
          </a:prstGeom>
          <a:noFill/>
          <a:ln/>
        </p:spPr>
        <p:txBody>
          <a:bodyPr wrap="square" lIns="0" tIns="0" rIns="0" bIns="0" rtlCol="0" anchor="ctr"/>
          <a:lstStyle/>
          <a:p>
            <a:pPr marL="0" indent="0">
              <a:buNone/>
            </a:pPr>
            <a:r>
              <a:rPr lang="en-US" sz="950" dirty="0">
                <a:solidFill>
                  <a:srgbClr val="4A6A8A"/>
                </a:solidFill>
                <a:latin typeface="Calibri" pitchFamily="34" charset="0"/>
                <a:ea typeface="Calibri" pitchFamily="34" charset="-122"/>
                <a:cs typeface="Calibri" pitchFamily="34" charset="-120"/>
              </a:rPr>
              <a:t>NCAA may publish names of non-compliant carriers in national newspapers and on the NCAA website as a transparency measure.</a:t>
            </a:r>
            <a:endParaRPr lang="en-US" sz="950" dirty="0"/>
          </a:p>
        </p:txBody>
      </p:sp>
      <p:sp>
        <p:nvSpPr>
          <p:cNvPr id="33" name="Shape 30"/>
          <p:cNvSpPr/>
          <p:nvPr/>
        </p:nvSpPr>
        <p:spPr>
          <a:xfrm>
            <a:off x="4681728" y="1170432"/>
            <a:ext cx="4187952" cy="384048"/>
          </a:xfrm>
          <a:prstGeom prst="rect">
            <a:avLst/>
          </a:prstGeom>
          <a:solidFill>
            <a:srgbClr val="4A90D9"/>
          </a:solidFill>
          <a:ln w="12700">
            <a:solidFill>
              <a:srgbClr val="4A90D9"/>
            </a:solidFill>
            <a:prstDash val="solid"/>
          </a:ln>
        </p:spPr>
      </p:sp>
      <p:sp>
        <p:nvSpPr>
          <p:cNvPr id="34" name="Text 31"/>
          <p:cNvSpPr/>
          <p:nvPr/>
        </p:nvSpPr>
        <p:spPr>
          <a:xfrm>
            <a:off x="4809744" y="1207008"/>
            <a:ext cx="393192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Escalating Sanctions Ladder</a:t>
            </a:r>
            <a:endParaRPr lang="en-US" sz="1200" dirty="0"/>
          </a:p>
        </p:txBody>
      </p:sp>
      <p:sp>
        <p:nvSpPr>
          <p:cNvPr id="35" name="Shape 32"/>
          <p:cNvSpPr/>
          <p:nvPr/>
        </p:nvSpPr>
        <p:spPr>
          <a:xfrm>
            <a:off x="4681728" y="1627632"/>
            <a:ext cx="4187952" cy="475488"/>
          </a:xfrm>
          <a:prstGeom prst="rect">
            <a:avLst/>
          </a:prstGeom>
          <a:solidFill>
            <a:srgbClr val="A8D4F0"/>
          </a:solidFill>
          <a:ln w="12700">
            <a:solidFill>
              <a:srgbClr val="A8D4F0"/>
            </a:solidFill>
            <a:prstDash val="solid"/>
          </a:ln>
          <a:effectLst>
            <a:outerShdw blurRad="127000" dist="38100" dir="8100000" algn="bl" rotWithShape="0">
              <a:srgbClr val="000000">
                <a:alpha val="10000"/>
              </a:srgbClr>
            </a:outerShdw>
          </a:effectLst>
        </p:spPr>
      </p:sp>
      <p:sp>
        <p:nvSpPr>
          <p:cNvPr id="36" name="Text 33"/>
          <p:cNvSpPr/>
          <p:nvPr/>
        </p:nvSpPr>
        <p:spPr>
          <a:xfrm>
            <a:off x="4754880" y="1682496"/>
            <a:ext cx="658368" cy="347472"/>
          </a:xfrm>
          <a:prstGeom prst="rect">
            <a:avLst/>
          </a:prstGeom>
          <a:noFill/>
          <a:ln/>
        </p:spPr>
        <p:txBody>
          <a:bodyPr wrap="square" lIns="0" tIns="0" rIns="0" bIns="0" rtlCol="0" anchor="ctr"/>
          <a:lstStyle/>
          <a:p>
            <a:pPr marL="0" indent="0">
              <a:buNone/>
            </a:pPr>
            <a:r>
              <a:rPr lang="en-US" sz="900" b="1" dirty="0">
                <a:solidFill>
                  <a:srgbClr val="1A3A5C"/>
                </a:solidFill>
                <a:latin typeface="Calibri" pitchFamily="34" charset="0"/>
                <a:ea typeface="Calibri" pitchFamily="34" charset="-122"/>
                <a:cs typeface="Calibri" pitchFamily="34" charset="-120"/>
              </a:rPr>
              <a:t>Step 1</a:t>
            </a:r>
            <a:endParaRPr lang="en-US" sz="900" dirty="0"/>
          </a:p>
        </p:txBody>
      </p:sp>
      <p:sp>
        <p:nvSpPr>
          <p:cNvPr id="37" name="Text 34"/>
          <p:cNvSpPr/>
          <p:nvPr/>
        </p:nvSpPr>
        <p:spPr>
          <a:xfrm>
            <a:off x="5449824" y="1664208"/>
            <a:ext cx="2743200" cy="219456"/>
          </a:xfrm>
          <a:prstGeom prst="rect">
            <a:avLst/>
          </a:prstGeom>
          <a:noFill/>
          <a:ln/>
        </p:spPr>
        <p:txBody>
          <a:bodyPr wrap="square" lIns="0" tIns="0" rIns="0" bIns="0" rtlCol="0" anchor="ctr"/>
          <a:lstStyle/>
          <a:p>
            <a:pPr marL="0" indent="0">
              <a:buNone/>
            </a:pPr>
            <a:r>
              <a:rPr lang="en-US" sz="1050" b="1" dirty="0">
                <a:solidFill>
                  <a:srgbClr val="1A3A5C"/>
                </a:solidFill>
                <a:latin typeface="Calibri" pitchFamily="34" charset="0"/>
                <a:ea typeface="Calibri" pitchFamily="34" charset="-122"/>
                <a:cs typeface="Calibri" pitchFamily="34" charset="-120"/>
              </a:rPr>
              <a:t>Advisory Notice</a:t>
            </a:r>
            <a:endParaRPr lang="en-US" sz="1050" dirty="0"/>
          </a:p>
        </p:txBody>
      </p:sp>
      <p:sp>
        <p:nvSpPr>
          <p:cNvPr id="38" name="Text 35"/>
          <p:cNvSpPr/>
          <p:nvPr/>
        </p:nvSpPr>
        <p:spPr>
          <a:xfrm>
            <a:off x="5449824" y="1883664"/>
            <a:ext cx="2926080" cy="201168"/>
          </a:xfrm>
          <a:prstGeom prst="rect">
            <a:avLst/>
          </a:prstGeom>
          <a:noFill/>
          <a:ln/>
        </p:spPr>
        <p:txBody>
          <a:bodyPr wrap="square" lIns="0" tIns="0" rIns="0" bIns="0" rtlCol="0" anchor="ctr"/>
          <a:lstStyle/>
          <a:p>
            <a:pPr marL="0" indent="0">
              <a:buNone/>
            </a:pPr>
            <a:r>
              <a:rPr lang="en-US" sz="950" dirty="0">
                <a:solidFill>
                  <a:srgbClr val="1A3A5C"/>
                </a:solidFill>
                <a:latin typeface="Calibri" pitchFamily="34" charset="0"/>
                <a:ea typeface="Calibri" pitchFamily="34" charset="-122"/>
                <a:cs typeface="Calibri" pitchFamily="34" charset="-120"/>
              </a:rPr>
              <a:t>Informal notice to comply; no penalty. Airline given 7-day remedy period.</a:t>
            </a:r>
            <a:endParaRPr lang="en-US" sz="950" dirty="0"/>
          </a:p>
        </p:txBody>
      </p:sp>
      <p:sp>
        <p:nvSpPr>
          <p:cNvPr id="39" name="Shape 36"/>
          <p:cNvSpPr/>
          <p:nvPr/>
        </p:nvSpPr>
        <p:spPr>
          <a:xfrm>
            <a:off x="4773168" y="2157984"/>
            <a:ext cx="4096512" cy="475488"/>
          </a:xfrm>
          <a:prstGeom prst="rect">
            <a:avLst/>
          </a:prstGeom>
          <a:solidFill>
            <a:srgbClr val="5BA4CF"/>
          </a:solidFill>
          <a:ln w="12700">
            <a:solidFill>
              <a:srgbClr val="5BA4CF"/>
            </a:solidFill>
            <a:prstDash val="solid"/>
          </a:ln>
          <a:effectLst>
            <a:outerShdw blurRad="127000" dist="38100" dir="8100000" algn="bl" rotWithShape="0">
              <a:srgbClr val="000000">
                <a:alpha val="10000"/>
              </a:srgbClr>
            </a:outerShdw>
          </a:effectLst>
        </p:spPr>
      </p:sp>
      <p:sp>
        <p:nvSpPr>
          <p:cNvPr id="40" name="Text 37"/>
          <p:cNvSpPr/>
          <p:nvPr/>
        </p:nvSpPr>
        <p:spPr>
          <a:xfrm>
            <a:off x="4846320" y="2212848"/>
            <a:ext cx="658368" cy="347472"/>
          </a:xfrm>
          <a:prstGeom prst="rect">
            <a:avLst/>
          </a:prstGeom>
          <a:noFill/>
          <a:ln/>
        </p:spPr>
        <p:txBody>
          <a:bodyPr wrap="square" lIns="0" tIns="0" rIns="0" bIns="0" rtlCol="0" anchor="ctr"/>
          <a:lstStyle/>
          <a:p>
            <a:pPr marL="0" indent="0">
              <a:buNone/>
            </a:pPr>
            <a:r>
              <a:rPr lang="en-US" sz="900" b="1" dirty="0">
                <a:solidFill>
                  <a:srgbClr val="0D2137"/>
                </a:solidFill>
                <a:latin typeface="Calibri" pitchFamily="34" charset="0"/>
                <a:ea typeface="Calibri" pitchFamily="34" charset="-122"/>
                <a:cs typeface="Calibri" pitchFamily="34" charset="-120"/>
              </a:rPr>
              <a:t>Step 2</a:t>
            </a:r>
            <a:endParaRPr lang="en-US" sz="900" dirty="0"/>
          </a:p>
        </p:txBody>
      </p:sp>
      <p:sp>
        <p:nvSpPr>
          <p:cNvPr id="41" name="Text 38"/>
          <p:cNvSpPr/>
          <p:nvPr/>
        </p:nvSpPr>
        <p:spPr>
          <a:xfrm>
            <a:off x="5541264" y="2194560"/>
            <a:ext cx="2743200" cy="219456"/>
          </a:xfrm>
          <a:prstGeom prst="rect">
            <a:avLst/>
          </a:prstGeom>
          <a:noFill/>
          <a:ln/>
        </p:spPr>
        <p:txBody>
          <a:bodyPr wrap="square" lIns="0" tIns="0" rIns="0" bIns="0" rtlCol="0" anchor="ctr"/>
          <a:lstStyle/>
          <a:p>
            <a:pPr marL="0" indent="0">
              <a:buNone/>
            </a:pPr>
            <a:r>
              <a:rPr lang="en-US" sz="1050" b="1" dirty="0">
                <a:solidFill>
                  <a:srgbClr val="0D2137"/>
                </a:solidFill>
                <a:latin typeface="Calibri" pitchFamily="34" charset="0"/>
                <a:ea typeface="Calibri" pitchFamily="34" charset="-122"/>
                <a:cs typeface="Calibri" pitchFamily="34" charset="-120"/>
              </a:rPr>
              <a:t>Written Warning</a:t>
            </a:r>
            <a:endParaRPr lang="en-US" sz="1050" dirty="0"/>
          </a:p>
        </p:txBody>
      </p:sp>
      <p:sp>
        <p:nvSpPr>
          <p:cNvPr id="42" name="Text 39"/>
          <p:cNvSpPr/>
          <p:nvPr/>
        </p:nvSpPr>
        <p:spPr>
          <a:xfrm>
            <a:off x="5541264" y="2414016"/>
            <a:ext cx="2926080" cy="201168"/>
          </a:xfrm>
          <a:prstGeom prst="rect">
            <a:avLst/>
          </a:prstGeom>
          <a:noFill/>
          <a:ln/>
        </p:spPr>
        <p:txBody>
          <a:bodyPr wrap="square" lIns="0" tIns="0" rIns="0" bIns="0" rtlCol="0" anchor="ctr"/>
          <a:lstStyle/>
          <a:p>
            <a:pPr marL="0" indent="0">
              <a:buNone/>
            </a:pPr>
            <a:r>
              <a:rPr lang="en-US" sz="950" dirty="0">
                <a:solidFill>
                  <a:srgbClr val="0D2137"/>
                </a:solidFill>
                <a:latin typeface="Calibri" pitchFamily="34" charset="0"/>
                <a:ea typeface="Calibri" pitchFamily="34" charset="-122"/>
                <a:cs typeface="Calibri" pitchFamily="34" charset="-120"/>
              </a:rPr>
              <a:t>Formal warning on record. 14-day directive to remedy breach.</a:t>
            </a:r>
            <a:endParaRPr lang="en-US" sz="950" dirty="0"/>
          </a:p>
        </p:txBody>
      </p:sp>
      <p:sp>
        <p:nvSpPr>
          <p:cNvPr id="43" name="Shape 40"/>
          <p:cNvSpPr/>
          <p:nvPr/>
        </p:nvSpPr>
        <p:spPr>
          <a:xfrm>
            <a:off x="4864608" y="2688336"/>
            <a:ext cx="4005072" cy="475488"/>
          </a:xfrm>
          <a:prstGeom prst="rect">
            <a:avLst/>
          </a:prstGeom>
          <a:solidFill>
            <a:srgbClr val="4A90D9"/>
          </a:solidFill>
          <a:ln w="12700">
            <a:solidFill>
              <a:srgbClr val="4A90D9"/>
            </a:solidFill>
            <a:prstDash val="solid"/>
          </a:ln>
          <a:effectLst>
            <a:outerShdw blurRad="127000" dist="38100" dir="8100000" algn="bl" rotWithShape="0">
              <a:srgbClr val="000000">
                <a:alpha val="10000"/>
              </a:srgbClr>
            </a:outerShdw>
          </a:effectLst>
        </p:spPr>
      </p:sp>
      <p:sp>
        <p:nvSpPr>
          <p:cNvPr id="44" name="Text 41"/>
          <p:cNvSpPr/>
          <p:nvPr/>
        </p:nvSpPr>
        <p:spPr>
          <a:xfrm>
            <a:off x="4937760" y="2743200"/>
            <a:ext cx="658368" cy="347472"/>
          </a:xfrm>
          <a:prstGeom prst="rect">
            <a:avLst/>
          </a:prstGeom>
          <a:noFill/>
          <a:ln/>
        </p:spPr>
        <p:txBody>
          <a:bodyPr wrap="square" lIns="0" tIns="0" rIns="0" bIns="0"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Step 3</a:t>
            </a:r>
            <a:endParaRPr lang="en-US" sz="900" dirty="0"/>
          </a:p>
        </p:txBody>
      </p:sp>
      <p:sp>
        <p:nvSpPr>
          <p:cNvPr id="45" name="Text 42"/>
          <p:cNvSpPr/>
          <p:nvPr/>
        </p:nvSpPr>
        <p:spPr>
          <a:xfrm>
            <a:off x="5632704" y="2724912"/>
            <a:ext cx="274320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Monetary Fine</a:t>
            </a:r>
            <a:endParaRPr lang="en-US" sz="1050" dirty="0"/>
          </a:p>
        </p:txBody>
      </p:sp>
      <p:sp>
        <p:nvSpPr>
          <p:cNvPr id="46" name="Text 43"/>
          <p:cNvSpPr/>
          <p:nvPr/>
        </p:nvSpPr>
        <p:spPr>
          <a:xfrm>
            <a:off x="5632704" y="2944368"/>
            <a:ext cx="2926080" cy="201168"/>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Up to ₦500,000 per violation. Payable within 21 days.</a:t>
            </a:r>
            <a:endParaRPr lang="en-US" sz="950" dirty="0"/>
          </a:p>
        </p:txBody>
      </p:sp>
      <p:sp>
        <p:nvSpPr>
          <p:cNvPr id="47" name="Shape 44"/>
          <p:cNvSpPr/>
          <p:nvPr/>
        </p:nvSpPr>
        <p:spPr>
          <a:xfrm>
            <a:off x="4956048" y="3218688"/>
            <a:ext cx="3913632" cy="475488"/>
          </a:xfrm>
          <a:prstGeom prst="rect">
            <a:avLst/>
          </a:prstGeom>
          <a:solidFill>
            <a:srgbClr val="2E5F8A"/>
          </a:solidFill>
          <a:ln w="12700">
            <a:solidFill>
              <a:srgbClr val="2E5F8A"/>
            </a:solidFill>
            <a:prstDash val="solid"/>
          </a:ln>
          <a:effectLst>
            <a:outerShdw blurRad="127000" dist="38100" dir="8100000" algn="bl" rotWithShape="0">
              <a:srgbClr val="000000">
                <a:alpha val="10000"/>
              </a:srgbClr>
            </a:outerShdw>
          </a:effectLst>
        </p:spPr>
      </p:sp>
      <p:sp>
        <p:nvSpPr>
          <p:cNvPr id="48" name="Text 45"/>
          <p:cNvSpPr/>
          <p:nvPr/>
        </p:nvSpPr>
        <p:spPr>
          <a:xfrm>
            <a:off x="5029200" y="3273552"/>
            <a:ext cx="658368" cy="347472"/>
          </a:xfrm>
          <a:prstGeom prst="rect">
            <a:avLst/>
          </a:prstGeom>
          <a:noFill/>
          <a:ln/>
        </p:spPr>
        <p:txBody>
          <a:bodyPr wrap="square" lIns="0" tIns="0" rIns="0" bIns="0"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Step 4</a:t>
            </a:r>
            <a:endParaRPr lang="en-US" sz="900" dirty="0"/>
          </a:p>
        </p:txBody>
      </p:sp>
      <p:sp>
        <p:nvSpPr>
          <p:cNvPr id="49" name="Text 46"/>
          <p:cNvSpPr/>
          <p:nvPr/>
        </p:nvSpPr>
        <p:spPr>
          <a:xfrm>
            <a:off x="5724144" y="3255264"/>
            <a:ext cx="274320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Route Suspension</a:t>
            </a:r>
            <a:endParaRPr lang="en-US" sz="1050" dirty="0"/>
          </a:p>
        </p:txBody>
      </p:sp>
      <p:sp>
        <p:nvSpPr>
          <p:cNvPr id="50" name="Text 47"/>
          <p:cNvSpPr/>
          <p:nvPr/>
        </p:nvSpPr>
        <p:spPr>
          <a:xfrm>
            <a:off x="5724144" y="3474720"/>
            <a:ext cx="2926080" cy="201168"/>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Specific route suspended pending full compliance.</a:t>
            </a:r>
            <a:endParaRPr lang="en-US" sz="950" dirty="0"/>
          </a:p>
        </p:txBody>
      </p:sp>
      <p:sp>
        <p:nvSpPr>
          <p:cNvPr id="51" name="Shape 48"/>
          <p:cNvSpPr/>
          <p:nvPr/>
        </p:nvSpPr>
        <p:spPr>
          <a:xfrm>
            <a:off x="5047488" y="3749040"/>
            <a:ext cx="3822192" cy="475488"/>
          </a:xfrm>
          <a:prstGeom prst="rect">
            <a:avLst/>
          </a:prstGeom>
          <a:solidFill>
            <a:srgbClr val="1A3A5C"/>
          </a:solidFill>
          <a:ln w="12700">
            <a:solidFill>
              <a:srgbClr val="1A3A5C"/>
            </a:solidFill>
            <a:prstDash val="solid"/>
          </a:ln>
          <a:effectLst>
            <a:outerShdw blurRad="127000" dist="38100" dir="8100000" algn="bl" rotWithShape="0">
              <a:srgbClr val="000000">
                <a:alpha val="10000"/>
              </a:srgbClr>
            </a:outerShdw>
          </a:effectLst>
        </p:spPr>
      </p:sp>
      <p:sp>
        <p:nvSpPr>
          <p:cNvPr id="52" name="Text 49"/>
          <p:cNvSpPr/>
          <p:nvPr/>
        </p:nvSpPr>
        <p:spPr>
          <a:xfrm>
            <a:off x="5120640" y="3803904"/>
            <a:ext cx="658368" cy="347472"/>
          </a:xfrm>
          <a:prstGeom prst="rect">
            <a:avLst/>
          </a:prstGeom>
          <a:noFill/>
          <a:ln/>
        </p:spPr>
        <p:txBody>
          <a:bodyPr wrap="square" lIns="0" tIns="0" rIns="0" bIns="0"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Step 5</a:t>
            </a:r>
            <a:endParaRPr lang="en-US" sz="900" dirty="0"/>
          </a:p>
        </p:txBody>
      </p:sp>
      <p:sp>
        <p:nvSpPr>
          <p:cNvPr id="53" name="Text 50"/>
          <p:cNvSpPr/>
          <p:nvPr/>
        </p:nvSpPr>
        <p:spPr>
          <a:xfrm>
            <a:off x="5815584" y="3785616"/>
            <a:ext cx="274320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AOC Suspension / Revocation</a:t>
            </a:r>
            <a:endParaRPr lang="en-US" sz="1050" dirty="0"/>
          </a:p>
        </p:txBody>
      </p:sp>
      <p:sp>
        <p:nvSpPr>
          <p:cNvPr id="54" name="Text 51"/>
          <p:cNvSpPr/>
          <p:nvPr/>
        </p:nvSpPr>
        <p:spPr>
          <a:xfrm>
            <a:off x="5815584" y="4005072"/>
            <a:ext cx="2926080" cy="201168"/>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Aircraft grounded; all operations suspended until rectified.</a:t>
            </a:r>
            <a:endParaRPr lang="en-US" sz="950" dirty="0"/>
          </a:p>
        </p:txBody>
      </p:sp>
      <p:sp>
        <p:nvSpPr>
          <p:cNvPr id="55" name="Shape 52"/>
          <p:cNvSpPr/>
          <p:nvPr/>
        </p:nvSpPr>
        <p:spPr>
          <a:xfrm>
            <a:off x="5138928" y="4279392"/>
            <a:ext cx="3730752" cy="475488"/>
          </a:xfrm>
          <a:prstGeom prst="rect">
            <a:avLst/>
          </a:prstGeom>
          <a:solidFill>
            <a:srgbClr val="0D2137"/>
          </a:solidFill>
          <a:ln w="12700">
            <a:solidFill>
              <a:srgbClr val="0D2137"/>
            </a:solidFill>
            <a:prstDash val="solid"/>
          </a:ln>
          <a:effectLst>
            <a:outerShdw blurRad="127000" dist="38100" dir="8100000" algn="bl" rotWithShape="0">
              <a:srgbClr val="000000">
                <a:alpha val="10000"/>
              </a:srgbClr>
            </a:outerShdw>
          </a:effectLst>
        </p:spPr>
      </p:sp>
      <p:sp>
        <p:nvSpPr>
          <p:cNvPr id="56" name="Text 53"/>
          <p:cNvSpPr/>
          <p:nvPr/>
        </p:nvSpPr>
        <p:spPr>
          <a:xfrm>
            <a:off x="5212080" y="4334256"/>
            <a:ext cx="658368" cy="347472"/>
          </a:xfrm>
          <a:prstGeom prst="rect">
            <a:avLst/>
          </a:prstGeom>
          <a:noFill/>
          <a:ln/>
        </p:spPr>
        <p:txBody>
          <a:bodyPr wrap="square" lIns="0" tIns="0" rIns="0" bIns="0"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Step 6</a:t>
            </a:r>
            <a:endParaRPr lang="en-US" sz="900" dirty="0"/>
          </a:p>
        </p:txBody>
      </p:sp>
      <p:sp>
        <p:nvSpPr>
          <p:cNvPr id="57" name="Text 54"/>
          <p:cNvSpPr/>
          <p:nvPr/>
        </p:nvSpPr>
        <p:spPr>
          <a:xfrm>
            <a:off x="5907024" y="4315968"/>
            <a:ext cx="274320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Criminal Prosecution</a:t>
            </a:r>
            <a:endParaRPr lang="en-US" sz="1050" dirty="0"/>
          </a:p>
        </p:txBody>
      </p:sp>
      <p:sp>
        <p:nvSpPr>
          <p:cNvPr id="58" name="Text 55"/>
          <p:cNvSpPr/>
          <p:nvPr/>
        </p:nvSpPr>
        <p:spPr>
          <a:xfrm>
            <a:off x="5907024" y="4535424"/>
            <a:ext cx="2926080" cy="201168"/>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§73 Civil Aviation Act — wilful violations prosecuted in Federal High Court.</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2365</Words>
  <Application>Microsoft Office PowerPoint</Application>
  <PresentationFormat>On-screen Show (16:9)</PresentationFormat>
  <Paragraphs>331</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Consumer Protection — Nigeria</dc:title>
  <dc:subject>PptxGenJS Presentation</dc:subject>
  <dc:creator>PptxGenJS</dc:creator>
  <cp:lastModifiedBy>NCAA_ICT1</cp:lastModifiedBy>
  <cp:revision>2</cp:revision>
  <dcterms:created xsi:type="dcterms:W3CDTF">2026-03-11T19:06:57Z</dcterms:created>
  <dcterms:modified xsi:type="dcterms:W3CDTF">2026-03-11T19:44:34Z</dcterms:modified>
</cp:coreProperties>
</file>