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9" r:id="rId4"/>
    <p:sldId id="258" r:id="rId5"/>
    <p:sldId id="260" r:id="rId6"/>
    <p:sldId id="280" r:id="rId7"/>
    <p:sldId id="282" r:id="rId8"/>
    <p:sldId id="281" r:id="rId9"/>
    <p:sldId id="283" r:id="rId10"/>
    <p:sldId id="285" r:id="rId11"/>
    <p:sldId id="284" r:id="rId12"/>
    <p:sldId id="287" r:id="rId13"/>
    <p:sldId id="288" r:id="rId14"/>
    <p:sldId id="289" r:id="rId15"/>
    <p:sldId id="290" r:id="rId16"/>
    <p:sldId id="291" r:id="rId17"/>
    <p:sldId id="292" r:id="rId18"/>
    <p:sldId id="293" r:id="rId19"/>
    <p:sldId id="298" r:id="rId20"/>
    <p:sldId id="294" r:id="rId21"/>
    <p:sldId id="299" r:id="rId22"/>
    <p:sldId id="300" r:id="rId23"/>
    <p:sldId id="295" r:id="rId24"/>
    <p:sldId id="296" r:id="rId25"/>
    <p:sldId id="297" r:id="rId26"/>
    <p:sldId id="272" r:id="rId27"/>
    <p:sldId id="27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7854"/>
    <a:srgbClr val="10487B"/>
    <a:srgbClr val="3C73AB"/>
    <a:srgbClr val="254B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16" autoAdjust="0"/>
    <p:restoredTop sz="94660"/>
  </p:normalViewPr>
  <p:slideViewPr>
    <p:cSldViewPr snapToGrid="0">
      <p:cViewPr varScale="1">
        <p:scale>
          <a:sx n="74" d="100"/>
          <a:sy n="74" d="100"/>
        </p:scale>
        <p:origin x="4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A59D7C-5D32-4052-883D-9E53E557F023}"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4247079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59D7C-5D32-4052-883D-9E53E557F023}"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4240719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59D7C-5D32-4052-883D-9E53E557F023}"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1405144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59D7C-5D32-4052-883D-9E53E557F023}"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235645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A59D7C-5D32-4052-883D-9E53E557F023}" type="datetimeFigureOut">
              <a:rPr lang="en-US" smtClean="0"/>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2545191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A59D7C-5D32-4052-883D-9E53E557F023}" type="datetimeFigureOut">
              <a:rPr lang="en-US" smtClean="0"/>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274534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A59D7C-5D32-4052-883D-9E53E557F023}" type="datetimeFigureOut">
              <a:rPr lang="en-US" smtClean="0"/>
              <a:t>7/31/2025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3436516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A59D7C-5D32-4052-883D-9E53E557F023}" type="datetimeFigureOut">
              <a:rPr lang="en-US" smtClean="0"/>
              <a:t>7/31/2025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234157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59D7C-5D32-4052-883D-9E53E557F023}" type="datetimeFigureOut">
              <a:rPr lang="en-US" smtClean="0"/>
              <a:t>7/31/2025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110784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2A59D7C-5D32-4052-883D-9E53E557F023}" type="datetimeFigureOut">
              <a:rPr lang="en-US" smtClean="0"/>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2031495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2A59D7C-5D32-4052-883D-9E53E557F023}" type="datetimeFigureOut">
              <a:rPr lang="en-US" smtClean="0"/>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6A500E-C3A9-4647-938D-56F322692F03}" type="slidenum">
              <a:rPr lang="en-US" smtClean="0"/>
              <a:t>‹#›</a:t>
            </a:fld>
            <a:endParaRPr lang="en-US"/>
          </a:p>
        </p:txBody>
      </p:sp>
    </p:spTree>
    <p:extLst>
      <p:ext uri="{BB962C8B-B14F-4D97-AF65-F5344CB8AC3E}">
        <p14:creationId xmlns:p14="http://schemas.microsoft.com/office/powerpoint/2010/main" val="2884510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59D7C-5D32-4052-883D-9E53E557F023}" type="datetimeFigureOut">
              <a:rPr lang="en-US" smtClean="0"/>
              <a:t>7/31/2025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6A500E-C3A9-4647-938D-56F322692F03}" type="slidenum">
              <a:rPr lang="en-US" smtClean="0"/>
              <a:t>‹#›</a:t>
            </a:fld>
            <a:endParaRPr lang="en-US"/>
          </a:p>
        </p:txBody>
      </p:sp>
    </p:spTree>
    <p:extLst>
      <p:ext uri="{BB962C8B-B14F-4D97-AF65-F5344CB8AC3E}">
        <p14:creationId xmlns:p14="http://schemas.microsoft.com/office/powerpoint/2010/main" val="2300206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5478083"/>
            <a:ext cx="12192000" cy="1379917"/>
            <a:chOff x="0" y="5478083"/>
            <a:chExt cx="12192000" cy="1379917"/>
          </a:xfrm>
        </p:grpSpPr>
        <p:sp>
          <p:nvSpPr>
            <p:cNvPr id="5" name="Rectangle 4"/>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Rectangle 9"/>
          <p:cNvSpPr/>
          <p:nvPr/>
        </p:nvSpPr>
        <p:spPr>
          <a:xfrm>
            <a:off x="741447" y="2512127"/>
            <a:ext cx="11004885" cy="3139321"/>
          </a:xfrm>
          <a:prstGeom prst="rect">
            <a:avLst/>
          </a:prstGeom>
        </p:spPr>
        <p:txBody>
          <a:bodyPr wrap="square">
            <a:spAutoFit/>
          </a:bodyPr>
          <a:lstStyle/>
          <a:p>
            <a:pPr algn="ctr"/>
            <a:r>
              <a:rPr lang="en-US" sz="3600" b="1" dirty="0" smtClean="0">
                <a:latin typeface="Garamond" panose="02020404030301010803" pitchFamily="18" charset="0"/>
                <a:ea typeface="Times New Roman" panose="02020603050405020304" pitchFamily="18" charset="0"/>
              </a:rPr>
              <a:t>NAVIGATING THE TAX SHIFT: </a:t>
            </a:r>
          </a:p>
          <a:p>
            <a:pPr algn="ctr"/>
            <a:r>
              <a:rPr lang="en-US" sz="3600" b="1" dirty="0" smtClean="0">
                <a:latin typeface="Garamond" panose="02020404030301010803" pitchFamily="18" charset="0"/>
                <a:ea typeface="Times New Roman" panose="02020603050405020304" pitchFamily="18" charset="0"/>
              </a:rPr>
              <a:t>INTEROGATION  OF THE JURISPRUDENCE	AND CRITICAL LEGAL ISSUES</a:t>
            </a:r>
          </a:p>
          <a:p>
            <a:pPr algn="ctr"/>
            <a:r>
              <a:rPr lang="en-GB" dirty="0" smtClean="0">
                <a:solidFill>
                  <a:schemeClr val="tx1">
                    <a:lumMod val="95000"/>
                    <a:lumOff val="5000"/>
                  </a:schemeClr>
                </a:solidFill>
                <a:latin typeface="Garamond" panose="02020404030301010803" pitchFamily="18" charset="0"/>
              </a:rPr>
              <a:t>Professor </a:t>
            </a:r>
            <a:r>
              <a:rPr lang="en-GB" dirty="0" err="1">
                <a:solidFill>
                  <a:schemeClr val="tx1">
                    <a:lumMod val="95000"/>
                    <a:lumOff val="5000"/>
                  </a:schemeClr>
                </a:solidFill>
                <a:latin typeface="Garamond" panose="02020404030301010803" pitchFamily="18" charset="0"/>
              </a:rPr>
              <a:t>Abiola</a:t>
            </a:r>
            <a:r>
              <a:rPr lang="en-GB" dirty="0">
                <a:solidFill>
                  <a:schemeClr val="tx1">
                    <a:lumMod val="95000"/>
                    <a:lumOff val="5000"/>
                  </a:schemeClr>
                </a:solidFill>
                <a:latin typeface="Garamond" panose="02020404030301010803" pitchFamily="18" charset="0"/>
              </a:rPr>
              <a:t> </a:t>
            </a:r>
            <a:r>
              <a:rPr lang="en-GB" dirty="0" err="1">
                <a:solidFill>
                  <a:schemeClr val="tx1">
                    <a:lumMod val="95000"/>
                    <a:lumOff val="5000"/>
                  </a:schemeClr>
                </a:solidFill>
                <a:latin typeface="Garamond" panose="02020404030301010803" pitchFamily="18" charset="0"/>
              </a:rPr>
              <a:t>Sanni</a:t>
            </a:r>
            <a:r>
              <a:rPr lang="en-GB" dirty="0">
                <a:solidFill>
                  <a:schemeClr val="tx1">
                    <a:lumMod val="95000"/>
                    <a:lumOff val="5000"/>
                  </a:schemeClr>
                </a:solidFill>
                <a:latin typeface="Garamond" panose="02020404030301010803" pitchFamily="18" charset="0"/>
              </a:rPr>
              <a:t>, SAN, </a:t>
            </a:r>
            <a:r>
              <a:rPr lang="en-GB" dirty="0" err="1">
                <a:solidFill>
                  <a:schemeClr val="tx1">
                    <a:lumMod val="95000"/>
                    <a:lumOff val="5000"/>
                  </a:schemeClr>
                </a:solidFill>
                <a:latin typeface="Garamond" panose="02020404030301010803" pitchFamily="18" charset="0"/>
              </a:rPr>
              <a:t>Ph.D</a:t>
            </a:r>
            <a:r>
              <a:rPr lang="en-GB" dirty="0">
                <a:solidFill>
                  <a:schemeClr val="tx1">
                    <a:lumMod val="95000"/>
                    <a:lumOff val="5000"/>
                  </a:schemeClr>
                </a:solidFill>
                <a:latin typeface="Garamond" panose="02020404030301010803" pitchFamily="18" charset="0"/>
              </a:rPr>
              <a:t>, FCTI, </a:t>
            </a:r>
            <a:r>
              <a:rPr lang="en-GB" dirty="0" err="1">
                <a:solidFill>
                  <a:schemeClr val="tx1">
                    <a:lumMod val="95000"/>
                    <a:lumOff val="5000"/>
                  </a:schemeClr>
                </a:solidFill>
                <a:latin typeface="Garamond" panose="02020404030301010803" pitchFamily="18" charset="0"/>
              </a:rPr>
              <a:t>FCArb</a:t>
            </a:r>
            <a:r>
              <a:rPr lang="en-GB" dirty="0">
                <a:solidFill>
                  <a:schemeClr val="tx1">
                    <a:lumMod val="95000"/>
                    <a:lumOff val="5000"/>
                  </a:schemeClr>
                </a:solidFill>
                <a:latin typeface="Garamond" panose="02020404030301010803" pitchFamily="18" charset="0"/>
              </a:rPr>
              <a:t> </a:t>
            </a:r>
          </a:p>
          <a:p>
            <a:pPr algn="ctr"/>
            <a:r>
              <a:rPr lang="en-US" b="1" dirty="0">
                <a:solidFill>
                  <a:schemeClr val="tx1">
                    <a:lumMod val="95000"/>
                    <a:lumOff val="5000"/>
                  </a:schemeClr>
                </a:solidFill>
                <a:latin typeface="Garamond" panose="02020404030301010803" pitchFamily="18" charset="0"/>
              </a:rPr>
              <a:t>Professor of Commercial Law (Taxation) </a:t>
            </a:r>
          </a:p>
          <a:p>
            <a:pPr algn="ctr"/>
            <a:r>
              <a:rPr lang="en-US" dirty="0">
                <a:solidFill>
                  <a:schemeClr val="tx1">
                    <a:lumMod val="95000"/>
                    <a:lumOff val="5000"/>
                  </a:schemeClr>
                </a:solidFill>
                <a:latin typeface="Garamond" panose="02020404030301010803" pitchFamily="18" charset="0"/>
              </a:rPr>
              <a:t>Lagos State Professor of Taxation &amp; Fiscal Matters, University of Lagos.</a:t>
            </a:r>
          </a:p>
          <a:p>
            <a:pPr algn="ctr"/>
            <a:r>
              <a:rPr lang="en-US" dirty="0">
                <a:solidFill>
                  <a:schemeClr val="tx1">
                    <a:lumMod val="95000"/>
                    <a:lumOff val="5000"/>
                  </a:schemeClr>
                </a:solidFill>
                <a:latin typeface="Garamond" panose="02020404030301010803" pitchFamily="18" charset="0"/>
              </a:rPr>
              <a:t>08033958020, 08024065832, asanni@abiolasanniandco.com, asanni@unilag.edu.ng</a:t>
            </a:r>
          </a:p>
          <a:p>
            <a:pPr algn="ctr"/>
            <a:endParaRPr lang="en-US" dirty="0">
              <a:latin typeface="Garamond" panose="02020404030301010803" pitchFamily="18" charset="0"/>
              <a:ea typeface="Times New Roman" panose="02020603050405020304" pitchFamily="18" charset="0"/>
            </a:endParaRPr>
          </a:p>
        </p:txBody>
      </p:sp>
      <p:cxnSp>
        <p:nvCxnSpPr>
          <p:cNvPr id="12" name="Straight Connector 11"/>
          <p:cNvCxnSpPr/>
          <p:nvPr/>
        </p:nvCxnSpPr>
        <p:spPr>
          <a:xfrm>
            <a:off x="895149" y="4177364"/>
            <a:ext cx="10693668"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1563700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764776" y="310652"/>
            <a:ext cx="6386522"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b="1" u="sng" dirty="0" smtClean="0">
                <a:solidFill>
                  <a:srgbClr val="127854"/>
                </a:solidFill>
                <a:latin typeface="Garamond" panose="02020404030301010803" pitchFamily="18" charset="0"/>
              </a:rPr>
              <a:t>NIGERIAN TAX ACT</a:t>
            </a:r>
            <a:endParaRPr lang="en-US" sz="1400" u="sng" dirty="0">
              <a:solidFill>
                <a:srgbClr val="127854"/>
              </a:solidFill>
              <a:latin typeface="Garamond" panose="02020404030301010803" pitchFamily="18" charset="0"/>
            </a:endParaRPr>
          </a:p>
        </p:txBody>
      </p:sp>
      <p:sp>
        <p:nvSpPr>
          <p:cNvPr id="11" name="Content Placeholder 2"/>
          <p:cNvSpPr txBox="1">
            <a:spLocks/>
          </p:cNvSpPr>
          <p:nvPr/>
        </p:nvSpPr>
        <p:spPr>
          <a:xfrm>
            <a:off x="764775" y="865777"/>
            <a:ext cx="10423685" cy="35113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GB" sz="1500" dirty="0"/>
              <a:t>All inflows are taxed as income. While there are still PIT, CIT, PPT, CGT, there is no separate tax statute for any of them.</a:t>
            </a:r>
            <a:endParaRPr lang="en-US" sz="1500" dirty="0"/>
          </a:p>
          <a:p>
            <a:pPr algn="just"/>
            <a:r>
              <a:rPr lang="en-GB" sz="1500" dirty="0"/>
              <a:t>There is a collapse of special taxes into the Development Levy of 4% of assessable profits of Nigerian companies, except for small companies.</a:t>
            </a:r>
            <a:endParaRPr lang="en-US" sz="1500" dirty="0"/>
          </a:p>
          <a:p>
            <a:pPr algn="just"/>
            <a:r>
              <a:rPr lang="en-GB" sz="1500" dirty="0"/>
              <a:t>The Tax Act also imposes tax on Stamp Duties and Value Added Tax.</a:t>
            </a:r>
            <a:endParaRPr lang="en-US" sz="1500" dirty="0"/>
          </a:p>
          <a:p>
            <a:pPr algn="just"/>
            <a:r>
              <a:rPr lang="en-GB" sz="1500" dirty="0"/>
              <a:t>There is a Surcharge of 5% on fossil fuels (in plain language is fuel or petroleum, premium spirit “PMS”) </a:t>
            </a:r>
            <a:endParaRPr lang="en-US" sz="1500" dirty="0"/>
          </a:p>
          <a:p>
            <a:pPr algn="just"/>
            <a:r>
              <a:rPr lang="en-GB" sz="1500" dirty="0"/>
              <a:t>Thus, effectively, the NTA covers the following 5 taxes:</a:t>
            </a:r>
            <a:endParaRPr lang="en-US" sz="1500" dirty="0"/>
          </a:p>
          <a:p>
            <a:pPr marL="285750" lvl="0" indent="-285750" algn="just">
              <a:buFont typeface="Calibri" panose="020F0502020204030204" pitchFamily="34" charset="0"/>
              <a:buChar char="―"/>
            </a:pPr>
            <a:r>
              <a:rPr lang="en-GB" sz="1500" dirty="0"/>
              <a:t>Income Tax (PIT, CIT, PPT, CGT);</a:t>
            </a:r>
            <a:endParaRPr lang="en-US" sz="1500" dirty="0"/>
          </a:p>
          <a:p>
            <a:pPr marL="285750" lvl="0" indent="-285750" algn="just">
              <a:buFont typeface="Calibri" panose="020F0502020204030204" pitchFamily="34" charset="0"/>
              <a:buChar char="―"/>
            </a:pPr>
            <a:r>
              <a:rPr lang="en-GB" sz="1500" dirty="0"/>
              <a:t>Development Levy;</a:t>
            </a:r>
            <a:endParaRPr lang="en-US" sz="1500" dirty="0"/>
          </a:p>
          <a:p>
            <a:pPr marL="285750" lvl="0" indent="-285750" algn="just">
              <a:buFont typeface="Calibri" panose="020F0502020204030204" pitchFamily="34" charset="0"/>
              <a:buChar char="―"/>
            </a:pPr>
            <a:r>
              <a:rPr lang="en-GB" sz="1500" dirty="0"/>
              <a:t>Stamp Duties; </a:t>
            </a:r>
            <a:endParaRPr lang="en-US" sz="1500" dirty="0"/>
          </a:p>
          <a:p>
            <a:pPr marL="285750" lvl="0" indent="-285750" algn="just">
              <a:buFont typeface="Calibri" panose="020F0502020204030204" pitchFamily="34" charset="0"/>
              <a:buChar char="―"/>
            </a:pPr>
            <a:r>
              <a:rPr lang="en-GB" sz="1500" dirty="0"/>
              <a:t>Value Added Tax and; </a:t>
            </a:r>
            <a:endParaRPr lang="en-US" sz="1500" dirty="0"/>
          </a:p>
          <a:p>
            <a:pPr marL="285750" lvl="0" indent="-285750" algn="just">
              <a:buFont typeface="Calibri" panose="020F0502020204030204" pitchFamily="34" charset="0"/>
              <a:buChar char="―"/>
            </a:pPr>
            <a:r>
              <a:rPr lang="en-GB" sz="1500" dirty="0"/>
              <a:t>Surcharge on petrol.</a:t>
            </a:r>
            <a:endParaRPr lang="en-US" sz="15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1"/>
          <p:cNvSpPr txBox="1">
            <a:spLocks/>
          </p:cNvSpPr>
          <p:nvPr/>
        </p:nvSpPr>
        <p:spPr>
          <a:xfrm>
            <a:off x="764776" y="4650596"/>
            <a:ext cx="6386522"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b="1" u="sng" dirty="0" smtClean="0">
                <a:solidFill>
                  <a:srgbClr val="127854"/>
                </a:solidFill>
                <a:latin typeface="Garamond" panose="02020404030301010803" pitchFamily="18" charset="0"/>
              </a:rPr>
              <a:t>THE PORTRAIT OF NTA</a:t>
            </a:r>
            <a:endParaRPr lang="en-US" sz="1400" u="sng" dirty="0">
              <a:solidFill>
                <a:srgbClr val="127854"/>
              </a:solidFill>
              <a:latin typeface="Garamond" panose="02020404030301010803" pitchFamily="18" charset="0"/>
            </a:endParaRPr>
          </a:p>
        </p:txBody>
      </p:sp>
      <p:sp>
        <p:nvSpPr>
          <p:cNvPr id="12" name="Content Placeholder 2"/>
          <p:cNvSpPr txBox="1">
            <a:spLocks/>
          </p:cNvSpPr>
          <p:nvPr/>
        </p:nvSpPr>
        <p:spPr>
          <a:xfrm>
            <a:off x="764775" y="5124096"/>
            <a:ext cx="10423685" cy="147546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GB" sz="1600" dirty="0"/>
              <a:t>Has 203 Sections divided into 9 Chapters with 14 Schedules.</a:t>
            </a:r>
            <a:endParaRPr lang="en-US" sz="1600" dirty="0"/>
          </a:p>
          <a:p>
            <a:pPr algn="just"/>
            <a:r>
              <a:rPr lang="en-GB" sz="1600" dirty="0"/>
              <a:t>Section 202 is the interpretation section</a:t>
            </a:r>
            <a:endParaRPr lang="en-US" sz="1600" dirty="0"/>
          </a:p>
          <a:p>
            <a:pPr algn="just"/>
            <a:r>
              <a:rPr lang="en-GB" sz="1600" dirty="0"/>
              <a:t>The Chapters are divided into Parts - Taxation of Income of Persons has 11 parts for obvious reasons. Taxation of Income from Petroleum Operations has 4 parts; Stamp Duties has 3 parts; Value Added 2 parts; and Tax Incentives 4 parts.</a:t>
            </a:r>
            <a:endParaRPr lang="en-US" sz="1600" dirty="0"/>
          </a:p>
        </p:txBody>
      </p:sp>
      <p:cxnSp>
        <p:nvCxnSpPr>
          <p:cNvPr id="18" name="Straight Connector 17"/>
          <p:cNvCxnSpPr/>
          <p:nvPr/>
        </p:nvCxnSpPr>
        <p:spPr>
          <a:xfrm>
            <a:off x="764775" y="4496579"/>
            <a:ext cx="9713340" cy="0"/>
          </a:xfrm>
          <a:prstGeom prst="line">
            <a:avLst/>
          </a:prstGeom>
          <a:ln w="28575">
            <a:solidFill>
              <a:srgbClr val="00B050"/>
            </a:solidFill>
            <a:prstDash val="sysDash"/>
          </a:ln>
        </p:spPr>
        <p:style>
          <a:lnRef idx="1">
            <a:schemeClr val="accent1"/>
          </a:lnRef>
          <a:fillRef idx="0">
            <a:schemeClr val="accent1"/>
          </a:fillRef>
          <a:effectRef idx="0">
            <a:schemeClr val="accent1"/>
          </a:effectRef>
          <a:fontRef idx="minor">
            <a:schemeClr val="tx1"/>
          </a:fontRef>
        </p:style>
      </p:cxnSp>
      <p:pic>
        <p:nvPicPr>
          <p:cNvPr id="23" name="Picture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53958" y="85677"/>
            <a:ext cx="1069003" cy="1086700"/>
          </a:xfrm>
          <a:prstGeom prst="rect">
            <a:avLst/>
          </a:prstGeom>
        </p:spPr>
      </p:pic>
    </p:spTree>
    <p:extLst>
      <p:ext uri="{BB962C8B-B14F-4D97-AF65-F5344CB8AC3E}">
        <p14:creationId xmlns:p14="http://schemas.microsoft.com/office/powerpoint/2010/main" val="358450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411757" y="1436969"/>
            <a:ext cx="6386522"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600" b="1" u="sng" dirty="0">
                <a:solidFill>
                  <a:srgbClr val="127854"/>
                </a:solidFill>
                <a:latin typeface="Garamond" panose="02020404030301010803" pitchFamily="18" charset="0"/>
              </a:rPr>
              <a:t>THE 9 CHAPTERS </a:t>
            </a:r>
            <a:endParaRPr lang="en-US" sz="3600" u="sng" dirty="0">
              <a:solidFill>
                <a:srgbClr val="127854"/>
              </a:solidFill>
              <a:latin typeface="Garamond" panose="02020404030301010803" pitchFamily="18" charset="0"/>
            </a:endParaRPr>
          </a:p>
        </p:txBody>
      </p:sp>
      <p:sp>
        <p:nvSpPr>
          <p:cNvPr id="11" name="Content Placeholder 2"/>
          <p:cNvSpPr txBox="1">
            <a:spLocks/>
          </p:cNvSpPr>
          <p:nvPr/>
        </p:nvSpPr>
        <p:spPr>
          <a:xfrm>
            <a:off x="1411756" y="1925161"/>
            <a:ext cx="6155113" cy="384646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GB" sz="2000" dirty="0" smtClean="0"/>
              <a:t>1. Objectives </a:t>
            </a:r>
            <a:r>
              <a:rPr lang="en-GB" sz="2000" dirty="0"/>
              <a:t>&amp; Application</a:t>
            </a:r>
            <a:endParaRPr lang="en-US" sz="2000" dirty="0"/>
          </a:p>
          <a:p>
            <a:pPr algn="just"/>
            <a:r>
              <a:rPr lang="en-GB" sz="2000" dirty="0"/>
              <a:t>2. Taxation of Income of Persons</a:t>
            </a:r>
            <a:endParaRPr lang="en-US" sz="2000" dirty="0"/>
          </a:p>
          <a:p>
            <a:pPr algn="just"/>
            <a:r>
              <a:rPr lang="en-GB" sz="2000" dirty="0" smtClean="0"/>
              <a:t>3. Taxation </a:t>
            </a:r>
            <a:r>
              <a:rPr lang="en-GB" sz="2000" dirty="0"/>
              <a:t>of Income from Petroleum Operations</a:t>
            </a:r>
            <a:endParaRPr lang="en-US" sz="2000" dirty="0"/>
          </a:p>
          <a:p>
            <a:pPr algn="just"/>
            <a:r>
              <a:rPr lang="en-GB" sz="2000" dirty="0"/>
              <a:t>4. Relief for Double Taxation</a:t>
            </a:r>
            <a:endParaRPr lang="en-US" sz="2000" dirty="0"/>
          </a:p>
          <a:p>
            <a:pPr algn="just"/>
            <a:r>
              <a:rPr lang="en-GB" sz="2000" dirty="0"/>
              <a:t>5. Taxation of Dutiable Instruments</a:t>
            </a:r>
            <a:endParaRPr lang="en-US" sz="2000" dirty="0"/>
          </a:p>
          <a:p>
            <a:pPr algn="just"/>
            <a:r>
              <a:rPr lang="en-GB" sz="2000" dirty="0"/>
              <a:t>6. Value Added Tax </a:t>
            </a:r>
            <a:endParaRPr lang="en-US" sz="2000" dirty="0"/>
          </a:p>
          <a:p>
            <a:pPr algn="just"/>
            <a:r>
              <a:rPr lang="en-GB" sz="2000" dirty="0"/>
              <a:t>7. Surcharge </a:t>
            </a:r>
            <a:endParaRPr lang="en-US" sz="2000" dirty="0"/>
          </a:p>
          <a:p>
            <a:pPr algn="just"/>
            <a:r>
              <a:rPr lang="en-GB" sz="2000" dirty="0"/>
              <a:t>8. Tax Incentives</a:t>
            </a:r>
            <a:endParaRPr lang="en-US" sz="2000" dirty="0"/>
          </a:p>
          <a:p>
            <a:pPr algn="just"/>
            <a:r>
              <a:rPr lang="en-GB" sz="2000" dirty="0"/>
              <a:t>9. General Provisions</a:t>
            </a:r>
            <a:endParaRPr lang="en-US" sz="14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831214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p:cNvSpPr txBox="1">
            <a:spLocks/>
          </p:cNvSpPr>
          <p:nvPr/>
        </p:nvSpPr>
        <p:spPr>
          <a:xfrm>
            <a:off x="1266595" y="1095205"/>
            <a:ext cx="8420869" cy="474487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GB" sz="1800" b="1" dirty="0"/>
              <a:t>CHAPTER 2</a:t>
            </a:r>
            <a:r>
              <a:rPr lang="en-GB" sz="1800" dirty="0"/>
              <a:t> is divided into 11 parts – Covers section 3 – 64 – the heaviest part.</a:t>
            </a:r>
            <a:endParaRPr lang="en-US" sz="1800" dirty="0"/>
          </a:p>
          <a:p>
            <a:pPr algn="just"/>
            <a:r>
              <a:rPr lang="en-GB" sz="1800" dirty="0"/>
              <a:t>I.- Imposition of tax on income, profits or gains</a:t>
            </a:r>
            <a:endParaRPr lang="en-US" sz="1800" dirty="0"/>
          </a:p>
          <a:p>
            <a:pPr algn="just"/>
            <a:r>
              <a:rPr lang="en-GB" sz="1800" dirty="0"/>
              <a:t>II. Taxation of Resident Persons</a:t>
            </a:r>
            <a:endParaRPr lang="en-US" sz="1800" dirty="0"/>
          </a:p>
          <a:p>
            <a:pPr algn="just"/>
            <a:r>
              <a:rPr lang="en-GB" sz="1800" dirty="0"/>
              <a:t>III – Taxation of Non-Resident Persons </a:t>
            </a:r>
            <a:endParaRPr lang="en-US" sz="1800" dirty="0"/>
          </a:p>
          <a:p>
            <a:pPr algn="just"/>
            <a:r>
              <a:rPr lang="en-GB" sz="1800" dirty="0"/>
              <a:t>IV – Ascertainment of Profits &amp; Income (Note that gains are not included)</a:t>
            </a:r>
            <a:endParaRPr lang="en-US" sz="1800" dirty="0"/>
          </a:p>
          <a:p>
            <a:pPr algn="just"/>
            <a:r>
              <a:rPr lang="en-GB" sz="1800" dirty="0"/>
              <a:t>V - Ascertainment of Assessable Profits &amp; Income</a:t>
            </a:r>
            <a:endParaRPr lang="en-US" sz="1800" dirty="0"/>
          </a:p>
          <a:p>
            <a:pPr algn="just"/>
            <a:r>
              <a:rPr lang="en-GB" sz="1800" dirty="0"/>
              <a:t>VI - Ascertainment of Total Profits of Companies</a:t>
            </a:r>
            <a:endParaRPr lang="en-US" sz="1800" dirty="0"/>
          </a:p>
          <a:p>
            <a:pPr algn="just"/>
            <a:r>
              <a:rPr lang="en-GB" sz="1800" dirty="0"/>
              <a:t>VII - Ascertainment of Total Income of an Individual </a:t>
            </a:r>
            <a:endParaRPr lang="en-US" sz="1800" dirty="0"/>
          </a:p>
          <a:p>
            <a:pPr algn="just"/>
            <a:r>
              <a:rPr lang="en-GB" sz="1800" dirty="0"/>
              <a:t>VIII – Ascertainment of Chargeable Gains</a:t>
            </a:r>
            <a:endParaRPr lang="en-US" sz="1800" dirty="0"/>
          </a:p>
          <a:p>
            <a:pPr algn="just"/>
            <a:r>
              <a:rPr lang="en-GB" sz="1800" dirty="0"/>
              <a:t>IX – Rates of tax </a:t>
            </a:r>
            <a:endParaRPr lang="en-US" sz="1800" dirty="0"/>
          </a:p>
          <a:p>
            <a:pPr algn="just"/>
            <a:r>
              <a:rPr lang="en-GB" sz="1800" dirty="0"/>
              <a:t>X – Development Levy</a:t>
            </a:r>
            <a:endParaRPr lang="en-US" sz="1800" dirty="0"/>
          </a:p>
          <a:p>
            <a:pPr algn="just"/>
            <a:r>
              <a:rPr lang="en-GB" sz="1800" dirty="0"/>
              <a:t>XI – Specialised Trade or Business </a:t>
            </a:r>
            <a:endParaRPr lang="en-US" sz="14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2253302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p:cNvSpPr txBox="1">
            <a:spLocks/>
          </p:cNvSpPr>
          <p:nvPr/>
        </p:nvSpPr>
        <p:spPr>
          <a:xfrm>
            <a:off x="1182916" y="1516404"/>
            <a:ext cx="8984752" cy="413777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GB" sz="1600" b="1" dirty="0"/>
              <a:t>CHAPTER 3</a:t>
            </a:r>
            <a:r>
              <a:rPr lang="en-GB" sz="1600" dirty="0"/>
              <a:t> - Taxation of Income from Petroleum Operations divided into 4 Parts </a:t>
            </a:r>
            <a:r>
              <a:rPr lang="en-GB" sz="1600" dirty="0" err="1"/>
              <a:t>viz</a:t>
            </a:r>
            <a:r>
              <a:rPr lang="en-GB" sz="1600" dirty="0"/>
              <a:t>:</a:t>
            </a:r>
            <a:endParaRPr lang="en-US" sz="1600" dirty="0"/>
          </a:p>
          <a:p>
            <a:pPr algn="just"/>
            <a:r>
              <a:rPr lang="en-GB" sz="1600" dirty="0"/>
              <a:t>Part I – deals with four things </a:t>
            </a:r>
            <a:r>
              <a:rPr lang="en-GB" sz="1600" dirty="0" err="1"/>
              <a:t>viz</a:t>
            </a:r>
            <a:r>
              <a:rPr lang="en-GB" sz="1600" dirty="0"/>
              <a:t>: </a:t>
            </a:r>
            <a:r>
              <a:rPr lang="en-US" sz="1600" dirty="0"/>
              <a:t>HYDROCARBON TAX, ASCERTAINMENT OF CHARGEABLE TAX, ASCERTAINMENT OF CHARGEABLE PROFITS AND CONSOLIDATION FOR TAX PURPOSES</a:t>
            </a:r>
          </a:p>
          <a:p>
            <a:pPr algn="just"/>
            <a:r>
              <a:rPr lang="en-US" sz="1600" dirty="0"/>
              <a:t>Part II - PETROLEUM PROFITS TAX IMPOSITION OF TAX AND ASCERTAINMENT OF CHARGEABLE PROFITS, ASCERTAINMENT OF ASSESSABLE TAX AND OF CHARGEABLE TAX</a:t>
            </a:r>
          </a:p>
          <a:p>
            <a:pPr algn="just"/>
            <a:r>
              <a:rPr lang="en-US" sz="1600" dirty="0"/>
              <a:t>PART III — DEEP OFFSHORE AND INLAND BASIN PRODUCTION SHARING CONTRACTS</a:t>
            </a:r>
          </a:p>
          <a:p>
            <a:pPr algn="just"/>
            <a:r>
              <a:rPr lang="en-US" sz="1600" dirty="0"/>
              <a:t>PART IV — MISCELLANEOUS PROVISIONS</a:t>
            </a:r>
          </a:p>
          <a:p>
            <a:pPr algn="just"/>
            <a:r>
              <a:rPr lang="en-US" sz="1600" dirty="0" smtClean="0"/>
              <a:t>-----------------------------------------------------------------------------------------------------------------------------------</a:t>
            </a:r>
          </a:p>
          <a:p>
            <a:pPr algn="just"/>
            <a:r>
              <a:rPr lang="en-GB" sz="1600" b="1" dirty="0"/>
              <a:t>CHAPTER 5</a:t>
            </a:r>
            <a:r>
              <a:rPr lang="en-GB" sz="1600" dirty="0"/>
              <a:t> - Taxation of Dutiable Instruments – 3</a:t>
            </a:r>
            <a:endParaRPr lang="en-US" sz="1600" dirty="0"/>
          </a:p>
          <a:p>
            <a:pPr algn="just"/>
            <a:r>
              <a:rPr lang="en-US" sz="1600" dirty="0"/>
              <a:t>PART I — IMPOSITION OF STAMP DUTIES</a:t>
            </a:r>
          </a:p>
          <a:p>
            <a:pPr algn="just"/>
            <a:r>
              <a:rPr lang="en-US" sz="1600" dirty="0"/>
              <a:t>PART II — CHARGEABLE INSTRUMENTS</a:t>
            </a:r>
          </a:p>
          <a:p>
            <a:pPr algn="just"/>
            <a:r>
              <a:rPr lang="en-US" sz="1600" dirty="0"/>
              <a:t>PART III — MISCELLANEOUS </a:t>
            </a:r>
            <a:r>
              <a:rPr lang="en-US" sz="1600" dirty="0" smtClean="0"/>
              <a:t>PROVISIONS</a:t>
            </a:r>
            <a:r>
              <a:rPr lang="en-GB" sz="1600" dirty="0"/>
              <a:t> </a:t>
            </a:r>
            <a:endParaRPr lang="en-US" sz="16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926890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p:cNvSpPr txBox="1">
            <a:spLocks/>
          </p:cNvSpPr>
          <p:nvPr/>
        </p:nvSpPr>
        <p:spPr>
          <a:xfrm>
            <a:off x="1460729" y="1160338"/>
            <a:ext cx="8420869" cy="424217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GB" sz="1800" b="1" dirty="0" smtClean="0"/>
              <a:t>CHAPTER </a:t>
            </a:r>
            <a:r>
              <a:rPr lang="en-GB" sz="1800" b="1" dirty="0"/>
              <a:t>6</a:t>
            </a:r>
            <a:endParaRPr lang="en-US" sz="1800" dirty="0"/>
          </a:p>
          <a:p>
            <a:pPr algn="just"/>
            <a:r>
              <a:rPr lang="en-US" sz="1800" dirty="0"/>
              <a:t>PART I — IMPOSITION OF VALUE ADDED TAX</a:t>
            </a:r>
          </a:p>
          <a:p>
            <a:pPr algn="just"/>
            <a:r>
              <a:rPr lang="en-US" sz="1800" dirty="0"/>
              <a:t>PART II — REMITTANCES AND RECOVERY OF VAT</a:t>
            </a:r>
          </a:p>
          <a:p>
            <a:pPr algn="just"/>
            <a:r>
              <a:rPr lang="en-US" sz="1800" dirty="0"/>
              <a:t>----------------------------------------------------------------------------------</a:t>
            </a:r>
          </a:p>
          <a:p>
            <a:pPr algn="just"/>
            <a:r>
              <a:rPr lang="en-US" sz="1800" b="1" dirty="0" smtClean="0"/>
              <a:t>CHAPTER </a:t>
            </a:r>
            <a:r>
              <a:rPr lang="en-US" sz="1800" b="1" dirty="0"/>
              <a:t>7</a:t>
            </a:r>
            <a:r>
              <a:rPr lang="en-US" sz="1800" dirty="0"/>
              <a:t> </a:t>
            </a:r>
            <a:r>
              <a:rPr lang="en-US" sz="1800" dirty="0" smtClean="0"/>
              <a:t>– SURCHARGE</a:t>
            </a:r>
          </a:p>
          <a:p>
            <a:pPr algn="just"/>
            <a:r>
              <a:rPr lang="en-US" sz="1800" dirty="0" smtClean="0"/>
              <a:t>----------------------------------------------------------------------------------</a:t>
            </a:r>
            <a:endParaRPr lang="en-US" sz="1800" dirty="0"/>
          </a:p>
          <a:p>
            <a:pPr algn="just"/>
            <a:r>
              <a:rPr lang="en-US" sz="1800" b="1" dirty="0"/>
              <a:t>CHAPTER EIGHT</a:t>
            </a:r>
            <a:r>
              <a:rPr lang="en-US" sz="1800" dirty="0"/>
              <a:t> — TAX INCENTIVES</a:t>
            </a:r>
          </a:p>
          <a:p>
            <a:pPr algn="just"/>
            <a:r>
              <a:rPr lang="en-US" sz="1800" dirty="0"/>
              <a:t>PART I — INCOME TAX EXEMPTIONS</a:t>
            </a:r>
          </a:p>
          <a:p>
            <a:pPr algn="just"/>
            <a:r>
              <a:rPr lang="en-US" sz="1800" dirty="0"/>
              <a:t>PART II — ECONOMIC DEVELOPMENT TAX INCENTIVES</a:t>
            </a:r>
          </a:p>
          <a:p>
            <a:pPr algn="just"/>
            <a:r>
              <a:rPr lang="en-US" sz="1800" dirty="0"/>
              <a:t>PART III — EXEMPTION FROM STAMP DUTIES</a:t>
            </a:r>
          </a:p>
          <a:p>
            <a:pPr algn="just"/>
            <a:r>
              <a:rPr lang="en-US" sz="1800" dirty="0"/>
              <a:t>PART IV — EXEMPTION FROM VAT</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3474009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299612" y="752834"/>
            <a:ext cx="6386522"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600" b="1" u="sng" dirty="0">
                <a:solidFill>
                  <a:srgbClr val="127854"/>
                </a:solidFill>
                <a:latin typeface="Garamond" panose="02020404030301010803" pitchFamily="18" charset="0"/>
              </a:rPr>
              <a:t>THE </a:t>
            </a:r>
            <a:r>
              <a:rPr lang="en-GB" sz="3600" b="1" u="sng" dirty="0" smtClean="0">
                <a:solidFill>
                  <a:srgbClr val="127854"/>
                </a:solidFill>
                <a:latin typeface="Garamond" panose="02020404030301010803" pitchFamily="18" charset="0"/>
              </a:rPr>
              <a:t>14 SCHEDULES	</a:t>
            </a:r>
            <a:endParaRPr lang="en-US" sz="3600" u="sng" dirty="0">
              <a:solidFill>
                <a:srgbClr val="127854"/>
              </a:solidFill>
              <a:latin typeface="Garamond" panose="02020404030301010803" pitchFamily="18" charset="0"/>
            </a:endParaRPr>
          </a:p>
        </p:txBody>
      </p:sp>
      <p:sp>
        <p:nvSpPr>
          <p:cNvPr id="11" name="Content Placeholder 2"/>
          <p:cNvSpPr txBox="1">
            <a:spLocks/>
          </p:cNvSpPr>
          <p:nvPr/>
        </p:nvSpPr>
        <p:spPr>
          <a:xfrm>
            <a:off x="1299612" y="1241025"/>
            <a:ext cx="8060047" cy="513009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GB" sz="1600" dirty="0"/>
              <a:t>1 – Capital allowance – PIT, CITA, PPTA</a:t>
            </a:r>
            <a:endParaRPr lang="en-US" sz="1600" dirty="0"/>
          </a:p>
          <a:p>
            <a:pPr algn="just"/>
            <a:r>
              <a:rPr lang="en-GB" sz="1600" dirty="0"/>
              <a:t>2 – Export Processing and Free Trade Zone Entities – Special provision </a:t>
            </a:r>
            <a:endParaRPr lang="en-US" sz="1600" dirty="0"/>
          </a:p>
          <a:p>
            <a:pPr algn="just"/>
            <a:r>
              <a:rPr lang="en-GB" sz="1600" dirty="0"/>
              <a:t>3 – Deductible Interest - PIT, CITA, PPTA</a:t>
            </a:r>
            <a:endParaRPr lang="en-US" sz="1600" dirty="0"/>
          </a:p>
          <a:p>
            <a:pPr algn="just"/>
            <a:r>
              <a:rPr lang="en-GB" sz="1600" dirty="0"/>
              <a:t>4 – Individual Income Tax Rates - PIT</a:t>
            </a:r>
            <a:endParaRPr lang="en-US" sz="1600" dirty="0"/>
          </a:p>
          <a:p>
            <a:pPr algn="just"/>
            <a:r>
              <a:rPr lang="en-GB" sz="1600" dirty="0"/>
              <a:t>5 – Income from Settlement, Trusts and Estates - PIT</a:t>
            </a:r>
            <a:endParaRPr lang="en-US" sz="1600" dirty="0"/>
          </a:p>
          <a:p>
            <a:pPr algn="just"/>
            <a:r>
              <a:rPr lang="en-GB" sz="1600" dirty="0"/>
              <a:t>6 – Production Allowances and Cost Price Ratio Limit – PPT</a:t>
            </a:r>
            <a:endParaRPr lang="en-US" sz="1600" dirty="0"/>
          </a:p>
          <a:p>
            <a:pPr algn="just"/>
            <a:r>
              <a:rPr lang="en-GB" sz="1600" dirty="0"/>
              <a:t>7 -  Petroleum Royalty - PPT</a:t>
            </a:r>
            <a:endParaRPr lang="en-US" sz="1600" dirty="0"/>
          </a:p>
          <a:p>
            <a:pPr algn="just"/>
            <a:r>
              <a:rPr lang="en-GB" sz="1600" dirty="0"/>
              <a:t>8 - Solid Mineral Royalties – Special provision</a:t>
            </a:r>
            <a:endParaRPr lang="en-US" sz="1600" dirty="0"/>
          </a:p>
          <a:p>
            <a:pPr algn="just"/>
            <a:r>
              <a:rPr lang="en-GB" sz="1600" dirty="0"/>
              <a:t>9 – Dutiable Instrument - SD</a:t>
            </a:r>
            <a:endParaRPr lang="en-US" sz="1600" dirty="0"/>
          </a:p>
          <a:p>
            <a:pPr algn="just"/>
            <a:r>
              <a:rPr lang="en-GB" sz="1600" dirty="0"/>
              <a:t>10 - List of Priority Sectors - CIT</a:t>
            </a:r>
            <a:endParaRPr lang="en-US" sz="1600" dirty="0"/>
          </a:p>
          <a:p>
            <a:pPr algn="just"/>
            <a:r>
              <a:rPr lang="en-GB" sz="1600" dirty="0"/>
              <a:t>11 - Items on which tax is suspended  </a:t>
            </a:r>
            <a:endParaRPr lang="en-US" sz="1600" dirty="0"/>
          </a:p>
          <a:p>
            <a:pPr algn="just"/>
            <a:r>
              <a:rPr lang="en-GB" sz="1600" dirty="0"/>
              <a:t>12 -  Determination of Residence </a:t>
            </a:r>
            <a:endParaRPr lang="en-US" sz="1600" dirty="0"/>
          </a:p>
          <a:p>
            <a:pPr algn="just"/>
            <a:r>
              <a:rPr lang="en-GB" sz="1600" dirty="0"/>
              <a:t>13 - Exemption for Agricultural business </a:t>
            </a:r>
            <a:endParaRPr lang="en-US" sz="1600" dirty="0"/>
          </a:p>
          <a:p>
            <a:pPr algn="just"/>
            <a:r>
              <a:rPr lang="en-GB" sz="1600" dirty="0"/>
              <a:t>14 - Defence and Security Infrastructure Fund</a:t>
            </a:r>
            <a:endParaRPr lang="en-US" sz="16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p:cNvGrpSpPr/>
          <p:nvPr/>
        </p:nvGrpSpPr>
        <p:grpSpPr>
          <a:xfrm>
            <a:off x="9622171" y="244974"/>
            <a:ext cx="2108717" cy="744697"/>
            <a:chOff x="8726097" y="300250"/>
            <a:chExt cx="2580078" cy="911159"/>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26231" y="435925"/>
              <a:ext cx="679944" cy="691200"/>
            </a:xfrm>
            <a:prstGeom prst="rect">
              <a:avLst/>
            </a:prstGeom>
          </p:spPr>
        </p:pic>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26097" y="559620"/>
              <a:ext cx="1731631" cy="488754"/>
            </a:xfrm>
            <a:prstGeom prst="rect">
              <a:avLst/>
            </a:prstGeom>
          </p:spPr>
        </p:pic>
        <p:cxnSp>
          <p:nvCxnSpPr>
            <p:cNvPr id="19" name="Straight Connector 18"/>
            <p:cNvCxnSpPr/>
            <p:nvPr/>
          </p:nvCxnSpPr>
          <p:spPr>
            <a:xfrm>
              <a:off x="10527692" y="300250"/>
              <a:ext cx="9525" cy="911159"/>
            </a:xfrm>
            <a:prstGeom prst="line">
              <a:avLst/>
            </a:prstGeom>
            <a:ln w="28575">
              <a:solidFill>
                <a:srgbClr val="127854"/>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2175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308238" y="518048"/>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a:solidFill>
                  <a:srgbClr val="127854"/>
                </a:solidFill>
                <a:latin typeface="Garamond" panose="02020404030301010803" pitchFamily="18" charset="0"/>
              </a:rPr>
              <a:t>SPECIFIC SHIFTS UNDER TAX TYPES</a:t>
            </a:r>
            <a:endParaRPr lang="en-US" sz="2800" u="sng" dirty="0">
              <a:solidFill>
                <a:srgbClr val="127854"/>
              </a:solidFill>
              <a:latin typeface="Garamond" panose="02020404030301010803" pitchFamily="18" charset="0"/>
            </a:endParaRPr>
          </a:p>
        </p:txBody>
      </p:sp>
      <p:sp>
        <p:nvSpPr>
          <p:cNvPr id="11" name="Content Placeholder 2"/>
          <p:cNvSpPr txBox="1">
            <a:spLocks/>
          </p:cNvSpPr>
          <p:nvPr/>
        </p:nvSpPr>
        <p:spPr>
          <a:xfrm>
            <a:off x="1308238" y="1006239"/>
            <a:ext cx="10190773" cy="162294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0" algn="just"/>
            <a:r>
              <a:rPr lang="en-US" sz="2000" b="1" dirty="0" err="1" smtClean="0">
                <a:solidFill>
                  <a:srgbClr val="00B050"/>
                </a:solidFill>
              </a:rPr>
              <a:t>i</a:t>
            </a:r>
            <a:r>
              <a:rPr lang="en-US" sz="2000" b="1" dirty="0" smtClean="0">
                <a:solidFill>
                  <a:srgbClr val="00B050"/>
                </a:solidFill>
              </a:rPr>
              <a:t>. Personal </a:t>
            </a:r>
            <a:r>
              <a:rPr lang="en-US" sz="2000" b="1" dirty="0">
                <a:solidFill>
                  <a:srgbClr val="00B050"/>
                </a:solidFill>
              </a:rPr>
              <a:t>Income Tax</a:t>
            </a:r>
            <a:endParaRPr lang="en-US" sz="2000" dirty="0">
              <a:solidFill>
                <a:srgbClr val="00B050"/>
              </a:solidFill>
            </a:endParaRPr>
          </a:p>
          <a:p>
            <a:pPr algn="just"/>
            <a:r>
              <a:rPr lang="en-US" sz="1600" dirty="0"/>
              <a:t>Threshold increased to ₦800,000 under (section 58(1) of the NTA).</a:t>
            </a:r>
          </a:p>
          <a:p>
            <a:pPr algn="just"/>
            <a:r>
              <a:rPr lang="en-US" sz="1600" dirty="0"/>
              <a:t>New rent relief of ₦500,000 or 20% of annual rent paid, whichever is lower under section 30(2)(a)(vi) of the NTA. </a:t>
            </a:r>
          </a:p>
          <a:p>
            <a:pPr algn="just"/>
            <a:r>
              <a:rPr lang="en-US" sz="1600" dirty="0"/>
              <a:t>There are new tax bands, which provide relief to low-income earners and introducing higher rates for top earners. </a:t>
            </a:r>
          </a:p>
          <a:p>
            <a:pPr algn="just"/>
            <a:endParaRPr lang="en-US" sz="1600" dirty="0" smtClean="0"/>
          </a:p>
          <a:p>
            <a:pPr algn="just"/>
            <a:endParaRPr lang="en-US" sz="16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2" name="Table 1"/>
          <p:cNvGraphicFramePr>
            <a:graphicFrameLocks noGrp="1"/>
          </p:cNvGraphicFramePr>
          <p:nvPr>
            <p:extLst>
              <p:ext uri="{D42A27DB-BD31-4B8C-83A1-F6EECF244321}">
                <p14:modId xmlns:p14="http://schemas.microsoft.com/office/powerpoint/2010/main" val="693410461"/>
              </p:ext>
            </p:extLst>
          </p:nvPr>
        </p:nvGraphicFramePr>
        <p:xfrm>
          <a:off x="1466490" y="2493034"/>
          <a:ext cx="7220312" cy="2379713"/>
        </p:xfrm>
        <a:graphic>
          <a:graphicData uri="http://schemas.openxmlformats.org/drawingml/2006/table">
            <a:tbl>
              <a:tblPr firstRow="1" firstCol="1" bandRow="1">
                <a:tableStyleId>{5C22544A-7EE6-4342-B048-85BDC9FD1C3A}</a:tableStyleId>
              </a:tblPr>
              <a:tblGrid>
                <a:gridCol w="1805078">
                  <a:extLst>
                    <a:ext uri="{9D8B030D-6E8A-4147-A177-3AD203B41FA5}">
                      <a16:colId xmlns:a16="http://schemas.microsoft.com/office/drawing/2014/main" val="2864201633"/>
                    </a:ext>
                  </a:extLst>
                </a:gridCol>
                <a:gridCol w="1805078">
                  <a:extLst>
                    <a:ext uri="{9D8B030D-6E8A-4147-A177-3AD203B41FA5}">
                      <a16:colId xmlns:a16="http://schemas.microsoft.com/office/drawing/2014/main" val="276526459"/>
                    </a:ext>
                  </a:extLst>
                </a:gridCol>
                <a:gridCol w="1805078">
                  <a:extLst>
                    <a:ext uri="{9D8B030D-6E8A-4147-A177-3AD203B41FA5}">
                      <a16:colId xmlns:a16="http://schemas.microsoft.com/office/drawing/2014/main" val="1589757722"/>
                    </a:ext>
                  </a:extLst>
                </a:gridCol>
                <a:gridCol w="1805078">
                  <a:extLst>
                    <a:ext uri="{9D8B030D-6E8A-4147-A177-3AD203B41FA5}">
                      <a16:colId xmlns:a16="http://schemas.microsoft.com/office/drawing/2014/main" val="3124646220"/>
                    </a:ext>
                  </a:extLst>
                </a:gridCol>
              </a:tblGrid>
              <a:tr h="339959">
                <a:tc>
                  <a:txBody>
                    <a:bodyPr/>
                    <a:lstStyle/>
                    <a:p>
                      <a:pPr marL="0" marR="0" algn="just">
                        <a:lnSpc>
                          <a:spcPct val="115000"/>
                        </a:lnSpc>
                        <a:spcBef>
                          <a:spcPts val="0"/>
                        </a:spcBef>
                        <a:spcAft>
                          <a:spcPts val="0"/>
                        </a:spcAft>
                      </a:pPr>
                      <a:r>
                        <a:rPr lang="en-US" sz="1200" kern="100" dirty="0" smtClean="0">
                          <a:effectLst/>
                        </a:rPr>
                        <a:t>   Income </a:t>
                      </a:r>
                      <a:r>
                        <a:rPr lang="en-US" sz="1200" kern="100" dirty="0">
                          <a:effectLst/>
                        </a:rPr>
                        <a:t>Bracket (₦)</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127854"/>
                    </a:solidFill>
                  </a:tcPr>
                </a:tc>
                <a:tc>
                  <a:txBody>
                    <a:bodyPr/>
                    <a:lstStyle/>
                    <a:p>
                      <a:pPr marL="0" marR="0" algn="just">
                        <a:lnSpc>
                          <a:spcPct val="115000"/>
                        </a:lnSpc>
                        <a:spcBef>
                          <a:spcPts val="0"/>
                        </a:spcBef>
                        <a:spcAft>
                          <a:spcPts val="0"/>
                        </a:spcAft>
                      </a:pPr>
                      <a:r>
                        <a:rPr lang="en-US" sz="1200" kern="100" dirty="0" smtClean="0">
                          <a:effectLst/>
                        </a:rPr>
                        <a:t>Tax </a:t>
                      </a:r>
                      <a:r>
                        <a:rPr lang="en-US" sz="1200" kern="100" dirty="0">
                          <a:effectLst/>
                        </a:rPr>
                        <a:t>Rate</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127854"/>
                    </a:solidFill>
                  </a:tcPr>
                </a:tc>
                <a:tc>
                  <a:txBody>
                    <a:bodyPr/>
                    <a:lstStyle/>
                    <a:p>
                      <a:pPr marL="0" marR="0" algn="just">
                        <a:lnSpc>
                          <a:spcPct val="115000"/>
                        </a:lnSpc>
                        <a:spcBef>
                          <a:spcPts val="0"/>
                        </a:spcBef>
                        <a:spcAft>
                          <a:spcPts val="0"/>
                        </a:spcAft>
                      </a:pPr>
                      <a:r>
                        <a:rPr lang="en-US" sz="1200" kern="100" dirty="0">
                          <a:effectLst/>
                        </a:rPr>
                        <a:t> Income Bracket (₦)</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127854"/>
                    </a:solidFill>
                  </a:tcPr>
                </a:tc>
                <a:tc>
                  <a:txBody>
                    <a:bodyPr/>
                    <a:lstStyle/>
                    <a:p>
                      <a:pPr marL="0" marR="0" algn="just">
                        <a:lnSpc>
                          <a:spcPct val="115000"/>
                        </a:lnSpc>
                        <a:spcBef>
                          <a:spcPts val="0"/>
                        </a:spcBef>
                        <a:spcAft>
                          <a:spcPts val="0"/>
                        </a:spcAft>
                      </a:pPr>
                      <a:r>
                        <a:rPr lang="en-US" sz="1200" kern="100" dirty="0">
                          <a:effectLst/>
                        </a:rPr>
                        <a:t>Tax Rate</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127854"/>
                    </a:solidFill>
                  </a:tcPr>
                </a:tc>
                <a:extLst>
                  <a:ext uri="{0D108BD9-81ED-4DB2-BD59-A6C34878D82A}">
                    <a16:rowId xmlns:a16="http://schemas.microsoft.com/office/drawing/2014/main" val="1558302476"/>
                  </a:ext>
                </a:extLst>
              </a:tr>
              <a:tr h="339959">
                <a:tc>
                  <a:txBody>
                    <a:bodyPr/>
                    <a:lstStyle/>
                    <a:p>
                      <a:pPr marL="0" marR="0" algn="just">
                        <a:lnSpc>
                          <a:spcPct val="115000"/>
                        </a:lnSpc>
                        <a:spcBef>
                          <a:spcPts val="0"/>
                        </a:spcBef>
                        <a:spcAft>
                          <a:spcPts val="0"/>
                        </a:spcAft>
                      </a:pPr>
                      <a:r>
                        <a:rPr lang="en-US" sz="1200" kern="100" dirty="0" smtClean="0">
                          <a:effectLst/>
                        </a:rPr>
                        <a:t>   First </a:t>
                      </a:r>
                      <a:r>
                        <a:rPr lang="en-US" sz="1200" kern="100" dirty="0">
                          <a:effectLst/>
                        </a:rPr>
                        <a:t>300,000</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00B050"/>
                    </a:solidFill>
                  </a:tcPr>
                </a:tc>
                <a:tc>
                  <a:txBody>
                    <a:bodyPr/>
                    <a:lstStyle/>
                    <a:p>
                      <a:pPr marL="0" marR="0" algn="just">
                        <a:lnSpc>
                          <a:spcPct val="115000"/>
                        </a:lnSpc>
                        <a:spcBef>
                          <a:spcPts val="0"/>
                        </a:spcBef>
                        <a:spcAft>
                          <a:spcPts val="0"/>
                        </a:spcAft>
                      </a:pPr>
                      <a:r>
                        <a:rPr lang="en-US" sz="1200" kern="100">
                          <a:effectLst/>
                        </a:rPr>
                        <a:t>7%</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First 800,000</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dirty="0">
                          <a:effectLst/>
                        </a:rPr>
                        <a:t>0%</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tc>
                <a:extLst>
                  <a:ext uri="{0D108BD9-81ED-4DB2-BD59-A6C34878D82A}">
                    <a16:rowId xmlns:a16="http://schemas.microsoft.com/office/drawing/2014/main" val="2755269660"/>
                  </a:ext>
                </a:extLst>
              </a:tr>
              <a:tr h="339959">
                <a:tc>
                  <a:txBody>
                    <a:bodyPr/>
                    <a:lstStyle/>
                    <a:p>
                      <a:pPr marL="0" marR="0" algn="just">
                        <a:lnSpc>
                          <a:spcPct val="115000"/>
                        </a:lnSpc>
                        <a:spcBef>
                          <a:spcPts val="0"/>
                        </a:spcBef>
                        <a:spcAft>
                          <a:spcPts val="0"/>
                        </a:spcAft>
                      </a:pPr>
                      <a:r>
                        <a:rPr lang="en-US" sz="1200" kern="100" dirty="0" smtClean="0">
                          <a:effectLst/>
                        </a:rPr>
                        <a:t>   Next </a:t>
                      </a:r>
                      <a:r>
                        <a:rPr lang="en-US" sz="1200" kern="100" dirty="0">
                          <a:effectLst/>
                        </a:rPr>
                        <a:t>300,000</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00B050"/>
                    </a:solidFill>
                  </a:tcPr>
                </a:tc>
                <a:tc>
                  <a:txBody>
                    <a:bodyPr/>
                    <a:lstStyle/>
                    <a:p>
                      <a:pPr marL="0" marR="0" algn="just">
                        <a:lnSpc>
                          <a:spcPct val="115000"/>
                        </a:lnSpc>
                        <a:spcBef>
                          <a:spcPts val="0"/>
                        </a:spcBef>
                        <a:spcAft>
                          <a:spcPts val="0"/>
                        </a:spcAft>
                      </a:pPr>
                      <a:r>
                        <a:rPr lang="en-US" sz="1200" kern="100">
                          <a:effectLst/>
                        </a:rPr>
                        <a:t>11%</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Next 2,200,000</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15%</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extLst>
                  <a:ext uri="{0D108BD9-81ED-4DB2-BD59-A6C34878D82A}">
                    <a16:rowId xmlns:a16="http://schemas.microsoft.com/office/drawing/2014/main" val="3069602312"/>
                  </a:ext>
                </a:extLst>
              </a:tr>
              <a:tr h="339959">
                <a:tc>
                  <a:txBody>
                    <a:bodyPr/>
                    <a:lstStyle/>
                    <a:p>
                      <a:pPr marL="0" marR="0" algn="just">
                        <a:lnSpc>
                          <a:spcPct val="115000"/>
                        </a:lnSpc>
                        <a:spcBef>
                          <a:spcPts val="0"/>
                        </a:spcBef>
                        <a:spcAft>
                          <a:spcPts val="0"/>
                        </a:spcAft>
                      </a:pPr>
                      <a:r>
                        <a:rPr lang="en-US" sz="1200" kern="100" dirty="0" smtClean="0">
                          <a:effectLst/>
                        </a:rPr>
                        <a:t>   Next </a:t>
                      </a:r>
                      <a:r>
                        <a:rPr lang="en-US" sz="1200" kern="100" dirty="0">
                          <a:effectLst/>
                        </a:rPr>
                        <a:t>500,000</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00B050"/>
                    </a:solidFill>
                  </a:tcPr>
                </a:tc>
                <a:tc>
                  <a:txBody>
                    <a:bodyPr/>
                    <a:lstStyle/>
                    <a:p>
                      <a:pPr marL="0" marR="0" algn="just">
                        <a:lnSpc>
                          <a:spcPct val="115000"/>
                        </a:lnSpc>
                        <a:spcBef>
                          <a:spcPts val="0"/>
                        </a:spcBef>
                        <a:spcAft>
                          <a:spcPts val="0"/>
                        </a:spcAft>
                      </a:pPr>
                      <a:r>
                        <a:rPr lang="en-US" sz="1200" kern="100">
                          <a:effectLst/>
                        </a:rPr>
                        <a:t>15%</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Next 9,000,000</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18%</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extLst>
                  <a:ext uri="{0D108BD9-81ED-4DB2-BD59-A6C34878D82A}">
                    <a16:rowId xmlns:a16="http://schemas.microsoft.com/office/drawing/2014/main" val="847354672"/>
                  </a:ext>
                </a:extLst>
              </a:tr>
              <a:tr h="339959">
                <a:tc>
                  <a:txBody>
                    <a:bodyPr/>
                    <a:lstStyle/>
                    <a:p>
                      <a:pPr marL="0" marR="0" algn="just">
                        <a:lnSpc>
                          <a:spcPct val="115000"/>
                        </a:lnSpc>
                        <a:spcBef>
                          <a:spcPts val="0"/>
                        </a:spcBef>
                        <a:spcAft>
                          <a:spcPts val="0"/>
                        </a:spcAft>
                      </a:pPr>
                      <a:r>
                        <a:rPr lang="en-US" sz="1200" kern="100" dirty="0" smtClean="0">
                          <a:effectLst/>
                        </a:rPr>
                        <a:t>   Next </a:t>
                      </a:r>
                      <a:r>
                        <a:rPr lang="en-US" sz="1200" kern="100" dirty="0">
                          <a:effectLst/>
                        </a:rPr>
                        <a:t>500,000</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00B050"/>
                    </a:solidFill>
                  </a:tcPr>
                </a:tc>
                <a:tc>
                  <a:txBody>
                    <a:bodyPr/>
                    <a:lstStyle/>
                    <a:p>
                      <a:pPr marL="0" marR="0" algn="just">
                        <a:lnSpc>
                          <a:spcPct val="115000"/>
                        </a:lnSpc>
                        <a:spcBef>
                          <a:spcPts val="0"/>
                        </a:spcBef>
                        <a:spcAft>
                          <a:spcPts val="0"/>
                        </a:spcAft>
                      </a:pPr>
                      <a:r>
                        <a:rPr lang="en-US" sz="1200" kern="100">
                          <a:effectLst/>
                        </a:rPr>
                        <a:t>19%</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Next 13,000,000</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21%</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extLst>
                  <a:ext uri="{0D108BD9-81ED-4DB2-BD59-A6C34878D82A}">
                    <a16:rowId xmlns:a16="http://schemas.microsoft.com/office/drawing/2014/main" val="1476577430"/>
                  </a:ext>
                </a:extLst>
              </a:tr>
              <a:tr h="339959">
                <a:tc>
                  <a:txBody>
                    <a:bodyPr/>
                    <a:lstStyle/>
                    <a:p>
                      <a:pPr marL="0" marR="0" algn="just">
                        <a:lnSpc>
                          <a:spcPct val="115000"/>
                        </a:lnSpc>
                        <a:spcBef>
                          <a:spcPts val="0"/>
                        </a:spcBef>
                        <a:spcAft>
                          <a:spcPts val="0"/>
                        </a:spcAft>
                      </a:pPr>
                      <a:r>
                        <a:rPr lang="en-US" sz="1200" kern="100" dirty="0" smtClean="0">
                          <a:effectLst/>
                        </a:rPr>
                        <a:t>   Next </a:t>
                      </a:r>
                      <a:r>
                        <a:rPr lang="en-US" sz="1200" kern="100" dirty="0">
                          <a:effectLst/>
                        </a:rPr>
                        <a:t>1,600,000</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00B050"/>
                    </a:solidFill>
                  </a:tcPr>
                </a:tc>
                <a:tc>
                  <a:txBody>
                    <a:bodyPr/>
                    <a:lstStyle/>
                    <a:p>
                      <a:pPr marL="0" marR="0" algn="just">
                        <a:lnSpc>
                          <a:spcPct val="115000"/>
                        </a:lnSpc>
                        <a:spcBef>
                          <a:spcPts val="0"/>
                        </a:spcBef>
                        <a:spcAft>
                          <a:spcPts val="0"/>
                        </a:spcAft>
                      </a:pPr>
                      <a:r>
                        <a:rPr lang="en-US" sz="1200" kern="100">
                          <a:effectLst/>
                        </a:rPr>
                        <a:t>21%</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Next 25,000,000</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23%</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extLst>
                  <a:ext uri="{0D108BD9-81ED-4DB2-BD59-A6C34878D82A}">
                    <a16:rowId xmlns:a16="http://schemas.microsoft.com/office/drawing/2014/main" val="1221433695"/>
                  </a:ext>
                </a:extLst>
              </a:tr>
              <a:tr h="339959">
                <a:tc>
                  <a:txBody>
                    <a:bodyPr/>
                    <a:lstStyle/>
                    <a:p>
                      <a:pPr marL="0" marR="0" algn="just">
                        <a:lnSpc>
                          <a:spcPct val="115000"/>
                        </a:lnSpc>
                        <a:spcBef>
                          <a:spcPts val="0"/>
                        </a:spcBef>
                        <a:spcAft>
                          <a:spcPts val="0"/>
                        </a:spcAft>
                      </a:pPr>
                      <a:r>
                        <a:rPr lang="en-US" sz="1200" kern="100" dirty="0" smtClean="0">
                          <a:effectLst/>
                        </a:rPr>
                        <a:t>   Above </a:t>
                      </a:r>
                      <a:r>
                        <a:rPr lang="en-US" sz="1200" kern="100" dirty="0">
                          <a:effectLst/>
                        </a:rPr>
                        <a:t>3,200,000</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solidFill>
                      <a:srgbClr val="00B050"/>
                    </a:solidFill>
                  </a:tcPr>
                </a:tc>
                <a:tc>
                  <a:txBody>
                    <a:bodyPr/>
                    <a:lstStyle/>
                    <a:p>
                      <a:pPr marL="0" marR="0" algn="just">
                        <a:lnSpc>
                          <a:spcPct val="115000"/>
                        </a:lnSpc>
                        <a:spcBef>
                          <a:spcPts val="0"/>
                        </a:spcBef>
                        <a:spcAft>
                          <a:spcPts val="0"/>
                        </a:spcAft>
                      </a:pPr>
                      <a:r>
                        <a:rPr lang="en-US" sz="1200" kern="100">
                          <a:effectLst/>
                        </a:rPr>
                        <a:t>24%</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a:effectLst/>
                        </a:rPr>
                        <a:t>Above 50,000,000</a:t>
                      </a:r>
                      <a:endParaRPr lang="en-US" sz="1200" kern="100">
                        <a:effectLst/>
                        <a:latin typeface="Calibri" panose="020F0502020204030204" pitchFamily="34" charset="0"/>
                        <a:ea typeface="DengXian"/>
                        <a:cs typeface="Times New Roman" panose="02020603050405020304" pitchFamily="18" charset="0"/>
                      </a:endParaRPr>
                    </a:p>
                  </a:txBody>
                  <a:tcPr marL="9525" marR="9525" marT="9525" marB="9525" anchor="ctr"/>
                </a:tc>
                <a:tc>
                  <a:txBody>
                    <a:bodyPr/>
                    <a:lstStyle/>
                    <a:p>
                      <a:pPr marL="0" marR="0" algn="just">
                        <a:lnSpc>
                          <a:spcPct val="115000"/>
                        </a:lnSpc>
                        <a:spcBef>
                          <a:spcPts val="0"/>
                        </a:spcBef>
                        <a:spcAft>
                          <a:spcPts val="0"/>
                        </a:spcAft>
                      </a:pPr>
                      <a:r>
                        <a:rPr lang="en-US" sz="1200" kern="100" dirty="0">
                          <a:effectLst/>
                        </a:rPr>
                        <a:t>24%</a:t>
                      </a:r>
                      <a:endParaRPr lang="en-US" sz="1200" kern="100" dirty="0">
                        <a:effectLst/>
                        <a:latin typeface="Calibri" panose="020F0502020204030204" pitchFamily="34" charset="0"/>
                        <a:ea typeface="DengXian"/>
                        <a:cs typeface="Times New Roman" panose="02020603050405020304" pitchFamily="18" charset="0"/>
                      </a:endParaRPr>
                    </a:p>
                  </a:txBody>
                  <a:tcPr marL="9525" marR="9525" marT="9525" marB="9525" anchor="ctr"/>
                </a:tc>
                <a:extLst>
                  <a:ext uri="{0D108BD9-81ED-4DB2-BD59-A6C34878D82A}">
                    <a16:rowId xmlns:a16="http://schemas.microsoft.com/office/drawing/2014/main" val="648922354"/>
                  </a:ext>
                </a:extLst>
              </a:tr>
            </a:tbl>
          </a:graphicData>
        </a:graphic>
      </p:graphicFrame>
      <p:sp>
        <p:nvSpPr>
          <p:cNvPr id="12" name="Content Placeholder 2"/>
          <p:cNvSpPr txBox="1">
            <a:spLocks/>
          </p:cNvSpPr>
          <p:nvPr/>
        </p:nvSpPr>
        <p:spPr>
          <a:xfrm>
            <a:off x="1308238" y="5088249"/>
            <a:ext cx="10190773" cy="8984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dirty="0"/>
              <a:t>Clarity on taxation of benefit in kind relating to accommodation benefit a maximum of 20% of annual gross income under section 14(6)(b) of the NTA. </a:t>
            </a:r>
          </a:p>
          <a:p>
            <a:pPr algn="just"/>
            <a:r>
              <a:rPr lang="en-US" sz="1600" dirty="0"/>
              <a:t>Express provision for the treatment of partners of a Limited Liability Partnership under section 15 of the NTA.</a:t>
            </a:r>
          </a:p>
        </p:txBody>
      </p:sp>
    </p:spTree>
    <p:extLst>
      <p:ext uri="{BB962C8B-B14F-4D97-AF65-F5344CB8AC3E}">
        <p14:creationId xmlns:p14="http://schemas.microsoft.com/office/powerpoint/2010/main" val="924570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807670" y="666254"/>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a:solidFill>
                  <a:srgbClr val="127854"/>
                </a:solidFill>
                <a:latin typeface="Garamond" panose="02020404030301010803" pitchFamily="18" charset="0"/>
              </a:rPr>
              <a:t>SPECIFIC SHIFTS UNDER TAX </a:t>
            </a:r>
            <a:r>
              <a:rPr lang="en-GB" sz="2800" b="1" u="sng" dirty="0" smtClean="0">
                <a:solidFill>
                  <a:srgbClr val="127854"/>
                </a:solidFill>
                <a:latin typeface="Garamond" panose="02020404030301010803" pitchFamily="18" charset="0"/>
              </a:rPr>
              <a:t>TYPES – cont’d</a:t>
            </a:r>
            <a:endParaRPr lang="en-US" sz="2800" u="sng" dirty="0">
              <a:solidFill>
                <a:srgbClr val="127854"/>
              </a:solidFill>
              <a:latin typeface="Garamond" panose="02020404030301010803" pitchFamily="18" charset="0"/>
            </a:endParaRPr>
          </a:p>
        </p:txBody>
      </p:sp>
      <p:sp>
        <p:nvSpPr>
          <p:cNvPr id="11" name="Content Placeholder 2"/>
          <p:cNvSpPr txBox="1">
            <a:spLocks/>
          </p:cNvSpPr>
          <p:nvPr/>
        </p:nvSpPr>
        <p:spPr>
          <a:xfrm>
            <a:off x="807670" y="1203753"/>
            <a:ext cx="9762458" cy="477759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0" algn="just"/>
            <a:r>
              <a:rPr lang="en-US" sz="1800" b="1" dirty="0">
                <a:solidFill>
                  <a:srgbClr val="00B050"/>
                </a:solidFill>
              </a:rPr>
              <a:t>ii. Company Income </a:t>
            </a:r>
            <a:r>
              <a:rPr lang="en-US" sz="1800" b="1" dirty="0" smtClean="0">
                <a:solidFill>
                  <a:srgbClr val="00B050"/>
                </a:solidFill>
              </a:rPr>
              <a:t>Tax</a:t>
            </a:r>
          </a:p>
          <a:p>
            <a:pPr marL="285750" lvl="0" indent="-285750" algn="just">
              <a:buFont typeface="Arial" panose="020B0604020202020204" pitchFamily="34" charset="0"/>
              <a:buChar char="•"/>
            </a:pPr>
            <a:r>
              <a:rPr lang="en-US" sz="1600" b="1" i="1" dirty="0"/>
              <a:t>Better deal for Small companies -</a:t>
            </a:r>
            <a:r>
              <a:rPr lang="en-US" sz="1600" dirty="0"/>
              <a:t> Small companies will continue to enjoy tax exempt status while the definition of small company – turnover below ₦50m. (section 56(a) and section 202 of the NTA)  </a:t>
            </a:r>
          </a:p>
          <a:p>
            <a:pPr marL="285750" lvl="0" indent="-285750" algn="just">
              <a:buFont typeface="Arial" panose="020B0604020202020204" pitchFamily="34" charset="0"/>
              <a:buChar char="•"/>
            </a:pPr>
            <a:r>
              <a:rPr lang="en-US" sz="1600" b="1" i="1" dirty="0"/>
              <a:t>Liberal scope of deductibles</a:t>
            </a:r>
            <a:r>
              <a:rPr lang="en-US" sz="1600" dirty="0"/>
              <a:t> – The four-part test of “wholly, exclusively, necessarily and reasonably” incurred will be simplified to “wholly and exclusively” (Section 20(1) of the NTA). Expenses incurred by a start-up within 6 years pre-commencement of business to be tax deductible (Section 20(1)(j) of the NTA). Restriction of interest deduction will only apply to related party loans in excess of the arm length rate. (Section 20(1)(</a:t>
            </a:r>
            <a:r>
              <a:rPr lang="en-US" sz="1600" dirty="0" err="1"/>
              <a:t>i</a:t>
            </a:r>
            <a:r>
              <a:rPr lang="en-US" sz="1600" dirty="0"/>
              <a:t>) of the NTA</a:t>
            </a:r>
            <a:r>
              <a:rPr lang="en-US" sz="1600" dirty="0" smtClean="0"/>
              <a:t>)</a:t>
            </a:r>
            <a:endParaRPr lang="en-US" sz="1600" dirty="0"/>
          </a:p>
          <a:p>
            <a:pPr marL="285750" lvl="0" indent="-285750" algn="just">
              <a:buFont typeface="Arial" panose="020B0604020202020204" pitchFamily="34" charset="0"/>
              <a:buChar char="•"/>
            </a:pPr>
            <a:r>
              <a:rPr lang="en-US" sz="1600" b="1" i="1" dirty="0"/>
              <a:t>Tax incentives</a:t>
            </a:r>
            <a:r>
              <a:rPr lang="en-US" sz="1600" dirty="0"/>
              <a:t> – Incentive to facilitate investment in the gas sector, and simplify the local content requirements to ensure competitiveness (Section 93(1) of the NTA), tax relief for employing more people incrementally than in the previous 3 years (Section 163(3)(b) of the NTA),  and transport subsidy to low-income earners (Section 163(3)(a) of the NTA), tax credit for income earned abroad to avoid double taxation (Section 120(1) of the NTA). Pioneer status or tax holiday to be replaced by economic development incentive for priority sectors geared towards removing or minimizing abuses (Section 166(1) of the NTA</a:t>
            </a:r>
            <a:r>
              <a:rPr lang="en-US" sz="1600" dirty="0" smtClean="0"/>
              <a:t>).</a:t>
            </a:r>
            <a:endParaRPr lang="en-US" sz="1600" dirty="0"/>
          </a:p>
          <a:p>
            <a:pPr marL="285750" lvl="0" indent="-285750" algn="just">
              <a:buFont typeface="Arial" panose="020B0604020202020204" pitchFamily="34" charset="0"/>
              <a:buChar char="•"/>
            </a:pPr>
            <a:r>
              <a:rPr lang="en-US" sz="1600" b="1" i="1" dirty="0"/>
              <a:t>Inter-governmental equity</a:t>
            </a:r>
            <a:r>
              <a:rPr lang="en-US" sz="1600" dirty="0"/>
              <a:t> - Income earned on bonds issued by states will be tax exempt just like the federal government bonds counterpart. (Section 163(1)(m) of the NTA) </a:t>
            </a:r>
            <a:endParaRPr lang="en-US" sz="1600" dirty="0" smtClean="0"/>
          </a:p>
          <a:p>
            <a:pPr marL="285750" lvl="0" indent="-285750" algn="just">
              <a:buFont typeface="Arial" panose="020B0604020202020204" pitchFamily="34" charset="0"/>
              <a:buChar char="•"/>
            </a:pPr>
            <a:r>
              <a:rPr lang="en-US" sz="1600" b="1" i="1" dirty="0" smtClean="0"/>
              <a:t>Lottery </a:t>
            </a:r>
            <a:r>
              <a:rPr lang="en-US" sz="1600" b="1" i="1" dirty="0"/>
              <a:t>and Gaming</a:t>
            </a:r>
            <a:r>
              <a:rPr lang="en-US" sz="1600" dirty="0"/>
              <a:t> - The NTA seeks to streamline taxation of lottery and gaming under the same law applicable to all companies and discontinue the more liberal rate under the National Lottery Act. (Section 197(8) of the NTA)</a:t>
            </a:r>
            <a:endParaRPr lang="en-US" sz="1600" dirty="0">
              <a:solidFill>
                <a:srgbClr val="00B050"/>
              </a:solidFill>
            </a:endParaRP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2998018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846673" y="605966"/>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a:solidFill>
                  <a:srgbClr val="127854"/>
                </a:solidFill>
                <a:latin typeface="Garamond" panose="02020404030301010803" pitchFamily="18" charset="0"/>
              </a:rPr>
              <a:t>SPECIFIC SHIFTS UNDER TAX </a:t>
            </a:r>
            <a:r>
              <a:rPr lang="en-GB" sz="2800" b="1" u="sng" dirty="0" smtClean="0">
                <a:solidFill>
                  <a:srgbClr val="127854"/>
                </a:solidFill>
                <a:latin typeface="Garamond" panose="02020404030301010803" pitchFamily="18" charset="0"/>
              </a:rPr>
              <a:t>TYPES – cont’d</a:t>
            </a:r>
            <a:endParaRPr lang="en-US" sz="2800" u="sng" dirty="0">
              <a:solidFill>
                <a:srgbClr val="127854"/>
              </a:solidFill>
              <a:latin typeface="Garamond" panose="02020404030301010803" pitchFamily="18" charset="0"/>
            </a:endParaRPr>
          </a:p>
        </p:txBody>
      </p:sp>
      <p:sp>
        <p:nvSpPr>
          <p:cNvPr id="11" name="Content Placeholder 2"/>
          <p:cNvSpPr txBox="1">
            <a:spLocks/>
          </p:cNvSpPr>
          <p:nvPr/>
        </p:nvSpPr>
        <p:spPr>
          <a:xfrm>
            <a:off x="846673" y="1094157"/>
            <a:ext cx="10190773" cy="506336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0" algn="just"/>
            <a:r>
              <a:rPr lang="en-US" b="1" dirty="0" smtClean="0">
                <a:solidFill>
                  <a:srgbClr val="00B050"/>
                </a:solidFill>
              </a:rPr>
              <a:t>iii. Company Gains </a:t>
            </a:r>
            <a:r>
              <a:rPr lang="en-US" b="1" dirty="0">
                <a:solidFill>
                  <a:srgbClr val="00B050"/>
                </a:solidFill>
              </a:rPr>
              <a:t>Tax</a:t>
            </a:r>
            <a:endParaRPr lang="en-US" dirty="0">
              <a:solidFill>
                <a:srgbClr val="00B050"/>
              </a:solidFill>
            </a:endParaRPr>
          </a:p>
          <a:p>
            <a:pPr algn="just"/>
            <a:r>
              <a:rPr lang="en-US" sz="1600" dirty="0"/>
              <a:t>What we had as formerly CGT is now within the Income Tax framework of Individuals and Companies which as highlighted earlier can be found under chapter 2 of the Nigerian Tax Act 2025. Section 3 under Chapter 2 establishes the legal authority to tax income, profits, or gains of individuals, companies, and trusts, while Section 4 explicitly includes “profits or gains from the disposal of property or fixed assets” as chargeable income. The implication is that chargeable gains are taxed at the corporate income tax rate of 30% for companies and at applicable progressive personal income tax rates for individuals, thereby abolishing the erstwhile flat 10% CGT regime. </a:t>
            </a:r>
            <a:endParaRPr lang="en-US" sz="1600" dirty="0" smtClean="0"/>
          </a:p>
          <a:p>
            <a:pPr algn="just"/>
            <a:r>
              <a:rPr lang="en-US" sz="1600" b="1" dirty="0"/>
              <a:t>Section 50: </a:t>
            </a:r>
            <a:r>
              <a:rPr lang="en-US" sz="1600" dirty="0"/>
              <a:t>Compensation for personal injuries (e.g., from accidents, workplace harm or compensation) is exempt from CGT up to ₦50 million. Although an employer still as an obligation to deduct income tax from loss-of-employment compensation (Section 50 (3))</a:t>
            </a:r>
          </a:p>
          <a:p>
            <a:pPr algn="just"/>
            <a:r>
              <a:rPr lang="en-US" sz="1600" b="1" dirty="0"/>
              <a:t>Section </a:t>
            </a:r>
            <a:r>
              <a:rPr lang="en-US" sz="1600" b="1" dirty="0" smtClean="0"/>
              <a:t>53: </a:t>
            </a:r>
            <a:r>
              <a:rPr lang="en-US" sz="1600" dirty="0"/>
              <a:t>Each individual can now only claim CGT exemption for two personal-use vehicles.</a:t>
            </a:r>
          </a:p>
          <a:p>
            <a:pPr algn="just"/>
            <a:r>
              <a:rPr lang="en-US" sz="1600" b="1" dirty="0"/>
              <a:t>Development Levy: </a:t>
            </a:r>
            <a:r>
              <a:rPr lang="en-US" sz="1600" dirty="0"/>
              <a:t>This can be found under Chapter 2 Part X </a:t>
            </a:r>
          </a:p>
          <a:p>
            <a:pPr algn="just"/>
            <a:r>
              <a:rPr lang="en-US" sz="1600" dirty="0"/>
              <a:t>Section 59 summarily imposes a levy on the assessable profits of every company, at the rate of 4%, to be known as the Development Levy, except in the case of small companies, foreign companies, and companies’ assessable profits, computed for the purposes of hydrocarbon tax. </a:t>
            </a:r>
          </a:p>
          <a:p>
            <a:pPr algn="just"/>
            <a:r>
              <a:rPr lang="en-US" sz="1600" dirty="0"/>
              <a:t>The levy is intended to support national development and, subsection 3 provides a sharing formula distributed among the specific development initiatives e.g. Tertiary Education Trust Fund, Nigerian Education Loan and </a:t>
            </a:r>
            <a:r>
              <a:rPr lang="en-US" sz="1600" dirty="0" err="1"/>
              <a:t>Defence</a:t>
            </a:r>
            <a:r>
              <a:rPr lang="en-US" sz="1600" dirty="0"/>
              <a:t> and Security Infrastructure Fund inter alia.</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432987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744546" y="2072150"/>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a:solidFill>
                  <a:srgbClr val="127854"/>
                </a:solidFill>
                <a:latin typeface="Garamond" panose="02020404030301010803" pitchFamily="18" charset="0"/>
              </a:rPr>
              <a:t>SPECIFIC SHIFTS UNDER TAX </a:t>
            </a:r>
            <a:r>
              <a:rPr lang="en-GB" sz="2800" b="1" u="sng" dirty="0" smtClean="0">
                <a:solidFill>
                  <a:srgbClr val="127854"/>
                </a:solidFill>
                <a:latin typeface="Garamond" panose="02020404030301010803" pitchFamily="18" charset="0"/>
              </a:rPr>
              <a:t>TYPES – cont’d</a:t>
            </a:r>
            <a:endParaRPr lang="en-US" sz="2800" u="sng" dirty="0">
              <a:solidFill>
                <a:srgbClr val="127854"/>
              </a:solidFill>
              <a:latin typeface="Garamond" panose="02020404030301010803" pitchFamily="18" charset="0"/>
            </a:endParaRPr>
          </a:p>
        </p:txBody>
      </p:sp>
      <p:sp>
        <p:nvSpPr>
          <p:cNvPr id="11" name="Content Placeholder 2"/>
          <p:cNvSpPr txBox="1">
            <a:spLocks/>
          </p:cNvSpPr>
          <p:nvPr/>
        </p:nvSpPr>
        <p:spPr>
          <a:xfrm>
            <a:off x="1744547" y="2560342"/>
            <a:ext cx="8310214" cy="155865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b="1" dirty="0" smtClean="0">
                <a:solidFill>
                  <a:srgbClr val="00B050"/>
                </a:solidFill>
              </a:rPr>
              <a:t>iv. Development Levy</a:t>
            </a:r>
          </a:p>
          <a:p>
            <a:pPr lvl="0" algn="just"/>
            <a:r>
              <a:rPr lang="en-US" sz="2000" dirty="0"/>
              <a:t>Development Levy of 4% on the assessable profits of companies except companies liable to pay hydrocarbon tax, small companies and foreign companies. The revenue will be distributed among the agencies specified in section – on the basis stipulated therein. </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1686399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78172" y="1530376"/>
            <a:ext cx="9601196"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u="sng" dirty="0" smtClean="0">
                <a:solidFill>
                  <a:srgbClr val="FF0000"/>
                </a:solidFill>
                <a:latin typeface="Garamond" panose="02020404030301010803" pitchFamily="18" charset="0"/>
              </a:rPr>
              <a:t>AN OVERVIEW</a:t>
            </a:r>
            <a:endParaRPr lang="en-US" sz="3200" u="sng" dirty="0">
              <a:solidFill>
                <a:srgbClr val="FF0000"/>
              </a:solidFill>
              <a:latin typeface="Garamond" panose="02020404030301010803" pitchFamily="18" charset="0"/>
            </a:endParaRPr>
          </a:p>
        </p:txBody>
      </p:sp>
      <p:sp>
        <p:nvSpPr>
          <p:cNvPr id="11" name="Content Placeholder 2"/>
          <p:cNvSpPr txBox="1">
            <a:spLocks/>
          </p:cNvSpPr>
          <p:nvPr/>
        </p:nvSpPr>
        <p:spPr>
          <a:xfrm>
            <a:off x="1178172" y="2018567"/>
            <a:ext cx="9601196" cy="284673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smtClean="0">
                <a:latin typeface="Garamond" panose="02020404030301010803" pitchFamily="18" charset="0"/>
              </a:rPr>
              <a:t>Introduction</a:t>
            </a:r>
            <a:endParaRPr lang="en-US" dirty="0">
              <a:latin typeface="Garamond" panose="02020404030301010803" pitchFamily="18" charset="0"/>
            </a:endParaRPr>
          </a:p>
          <a:p>
            <a:pPr marL="342900" indent="-342900" algn="l">
              <a:buFont typeface="Arial" panose="020B0604020202020204" pitchFamily="34" charset="0"/>
              <a:buChar char="•"/>
            </a:pPr>
            <a:r>
              <a:rPr lang="en-US" dirty="0">
                <a:latin typeface="Garamond" panose="02020404030301010803" pitchFamily="18" charset="0"/>
              </a:rPr>
              <a:t>Broad Shifts in the Nigerian Tax Laws </a:t>
            </a:r>
          </a:p>
          <a:p>
            <a:pPr marL="342900" indent="-342900" algn="l">
              <a:buFont typeface="Arial" panose="020B0604020202020204" pitchFamily="34" charset="0"/>
              <a:buChar char="•"/>
            </a:pPr>
            <a:r>
              <a:rPr lang="en-GB" dirty="0">
                <a:latin typeface="Garamond" panose="02020404030301010803" pitchFamily="18" charset="0"/>
              </a:rPr>
              <a:t>Nigerian Tax Act – A Portrait</a:t>
            </a:r>
            <a:endParaRPr lang="en-US" dirty="0">
              <a:latin typeface="Garamond" panose="02020404030301010803" pitchFamily="18" charset="0"/>
            </a:endParaRPr>
          </a:p>
          <a:p>
            <a:pPr marL="342900" indent="-342900" algn="l">
              <a:buFont typeface="Arial" panose="020B0604020202020204" pitchFamily="34" charset="0"/>
              <a:buChar char="•"/>
            </a:pPr>
            <a:r>
              <a:rPr lang="en-GB" dirty="0">
                <a:latin typeface="Garamond" panose="02020404030301010803" pitchFamily="18" charset="0"/>
              </a:rPr>
              <a:t>Specific Shifts Under Tax Types</a:t>
            </a:r>
            <a:endParaRPr lang="en-US" dirty="0">
              <a:latin typeface="Garamond" panose="02020404030301010803" pitchFamily="18" charset="0"/>
            </a:endParaRPr>
          </a:p>
          <a:p>
            <a:pPr marL="342900" indent="-342900" algn="l">
              <a:buFont typeface="Arial" panose="020B0604020202020204" pitchFamily="34" charset="0"/>
              <a:buChar char="•"/>
            </a:pPr>
            <a:r>
              <a:rPr lang="en-US" dirty="0">
                <a:latin typeface="Garamond" panose="02020404030301010803" pitchFamily="18" charset="0"/>
              </a:rPr>
              <a:t>Salient Legal Issues </a:t>
            </a:r>
          </a:p>
          <a:p>
            <a:pPr marL="342900" indent="-342900" algn="l">
              <a:buFont typeface="Arial" panose="020B0604020202020204" pitchFamily="34" charset="0"/>
              <a:buChar char="•"/>
            </a:pPr>
            <a:r>
              <a:rPr lang="en-US" dirty="0">
                <a:latin typeface="Garamond" panose="02020404030301010803" pitchFamily="18" charset="0"/>
              </a:rPr>
              <a:t>Conclusion</a:t>
            </a:r>
          </a:p>
        </p:txBody>
      </p:sp>
      <p:grpSp>
        <p:nvGrpSpPr>
          <p:cNvPr id="12" name="Group 11"/>
          <p:cNvGrpSpPr/>
          <p:nvPr/>
        </p:nvGrpSpPr>
        <p:grpSpPr>
          <a:xfrm>
            <a:off x="0" y="5478083"/>
            <a:ext cx="12192000" cy="1379917"/>
            <a:chOff x="0" y="5478083"/>
            <a:chExt cx="12192000" cy="1379917"/>
          </a:xfrm>
        </p:grpSpPr>
        <p:sp>
          <p:nvSpPr>
            <p:cNvPr id="13" name="Rectangle 12"/>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4115257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984392" y="1158522"/>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a:solidFill>
                  <a:srgbClr val="127854"/>
                </a:solidFill>
                <a:latin typeface="Garamond" panose="02020404030301010803" pitchFamily="18" charset="0"/>
              </a:rPr>
              <a:t>SPECIFIC SHIFTS UNDER TAX </a:t>
            </a:r>
            <a:r>
              <a:rPr lang="en-GB" sz="2800" b="1" u="sng" dirty="0" smtClean="0">
                <a:solidFill>
                  <a:srgbClr val="127854"/>
                </a:solidFill>
                <a:latin typeface="Garamond" panose="02020404030301010803" pitchFamily="18" charset="0"/>
              </a:rPr>
              <a:t>TYPES – cont’d</a:t>
            </a:r>
            <a:endParaRPr lang="en-US" sz="2800" u="sng" dirty="0">
              <a:solidFill>
                <a:srgbClr val="127854"/>
              </a:solidFill>
              <a:latin typeface="Garamond" panose="02020404030301010803" pitchFamily="18" charset="0"/>
            </a:endParaRPr>
          </a:p>
        </p:txBody>
      </p:sp>
      <p:sp>
        <p:nvSpPr>
          <p:cNvPr id="11" name="Content Placeholder 2"/>
          <p:cNvSpPr txBox="1">
            <a:spLocks/>
          </p:cNvSpPr>
          <p:nvPr/>
        </p:nvSpPr>
        <p:spPr>
          <a:xfrm>
            <a:off x="984392" y="1646714"/>
            <a:ext cx="10190773" cy="434302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000" b="1" dirty="0" smtClean="0">
                <a:solidFill>
                  <a:srgbClr val="00B050"/>
                </a:solidFill>
              </a:rPr>
              <a:t>v</a:t>
            </a:r>
            <a:r>
              <a:rPr lang="en-US" sz="2000" b="1" dirty="0">
                <a:solidFill>
                  <a:srgbClr val="00B050"/>
                </a:solidFill>
              </a:rPr>
              <a:t>. </a:t>
            </a:r>
            <a:r>
              <a:rPr lang="en-US" sz="2000" b="1" dirty="0" smtClean="0">
                <a:solidFill>
                  <a:srgbClr val="00B050"/>
                </a:solidFill>
              </a:rPr>
              <a:t>Value Added Tax</a:t>
            </a:r>
            <a:endParaRPr lang="en-US" sz="1050" b="1" dirty="0" smtClean="0">
              <a:solidFill>
                <a:srgbClr val="00B050"/>
              </a:solidFill>
            </a:endParaRPr>
          </a:p>
          <a:p>
            <a:pPr algn="just"/>
            <a:r>
              <a:rPr lang="en-US" sz="1600" dirty="0"/>
              <a:t>VAT is the most revenue yielding tax after the petroleum profits tax. The NTA seeks to effect the following reforms:</a:t>
            </a:r>
          </a:p>
          <a:p>
            <a:pPr marL="285750" lvl="0" indent="-285750" algn="just">
              <a:buFont typeface="Wingdings" panose="05000000000000000000" pitchFamily="2" charset="2"/>
              <a:buChar char="§"/>
            </a:pPr>
            <a:r>
              <a:rPr lang="en-US" sz="1600" b="1" i="1" dirty="0"/>
              <a:t>Full claim of input VAT</a:t>
            </a:r>
            <a:r>
              <a:rPr lang="en-US" sz="1600" b="1" dirty="0"/>
              <a:t> –</a:t>
            </a:r>
            <a:endParaRPr lang="en-US" sz="1600" dirty="0"/>
          </a:p>
          <a:p>
            <a:pPr marL="285750" lvl="0" indent="-285750" algn="just">
              <a:buFont typeface="Wingdings" panose="05000000000000000000" pitchFamily="2" charset="2"/>
              <a:buChar char="§"/>
            </a:pPr>
            <a:r>
              <a:rPr lang="en-US" sz="1600" b="1" i="1" dirty="0"/>
              <a:t>Changes to VAT revenue distribution formula</a:t>
            </a:r>
            <a:r>
              <a:rPr lang="en-US" sz="1600" b="1" dirty="0"/>
              <a:t> - </a:t>
            </a:r>
            <a:r>
              <a:rPr lang="en-US" sz="1600" dirty="0"/>
              <a:t>The NTAA brought about a change to the VAT revenue distribution formula provided in section 81(1) of the Act, and is as follows:</a:t>
            </a:r>
          </a:p>
          <a:p>
            <a:pPr lvl="0" algn="just"/>
            <a:r>
              <a:rPr lang="en-US" sz="1600" dirty="0"/>
              <a:t>A reduction of federal government share by 5% from 15% to 10%</a:t>
            </a:r>
          </a:p>
          <a:p>
            <a:pPr lvl="0" algn="just"/>
            <a:r>
              <a:rPr lang="en-US" sz="1600" dirty="0"/>
              <a:t>An increase of the states’ and FCT’s share by 5% from 50% to 55%</a:t>
            </a:r>
          </a:p>
          <a:p>
            <a:pPr lvl="0" algn="just"/>
            <a:r>
              <a:rPr lang="en-US" sz="1600" dirty="0"/>
              <a:t>A share of 35% to the local government</a:t>
            </a:r>
          </a:p>
          <a:p>
            <a:pPr algn="just"/>
            <a:r>
              <a:rPr lang="en-US" sz="1600" dirty="0"/>
              <a:t>The amount of the VAT revenue to be distributed to the states and local governments shall be on the following basis— </a:t>
            </a:r>
          </a:p>
          <a:p>
            <a:pPr lvl="0" algn="just"/>
            <a:r>
              <a:rPr lang="en-US" sz="1600" dirty="0"/>
              <a:t>Equally at 50% ; </a:t>
            </a:r>
          </a:p>
          <a:p>
            <a:pPr lvl="0" algn="just"/>
            <a:r>
              <a:rPr lang="en-US" sz="1600" dirty="0"/>
              <a:t>Population at 20% ; and </a:t>
            </a:r>
          </a:p>
          <a:p>
            <a:pPr algn="just"/>
            <a:r>
              <a:rPr lang="en-US" sz="1600" dirty="0"/>
              <a:t>(c) Consumption at 30%.For the purpose of section 81(1) &amp; (2) of the Act, consumption is to be determined by the place of consumption, irrespective of where the return is filed.</a:t>
            </a:r>
          </a:p>
          <a:p>
            <a:pPr algn="just"/>
            <a:r>
              <a:rPr lang="en-US" sz="1600" b="1" i="1" dirty="0"/>
              <a:t> </a:t>
            </a:r>
            <a:endParaRPr lang="en-US" sz="16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28203172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062663" y="1809718"/>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a:solidFill>
                  <a:srgbClr val="127854"/>
                </a:solidFill>
                <a:latin typeface="Garamond" panose="02020404030301010803" pitchFamily="18" charset="0"/>
              </a:rPr>
              <a:t>SPECIFIC SHIFTS UNDER TAX </a:t>
            </a:r>
            <a:r>
              <a:rPr lang="en-GB" sz="2800" b="1" u="sng" dirty="0" smtClean="0">
                <a:solidFill>
                  <a:srgbClr val="127854"/>
                </a:solidFill>
                <a:latin typeface="Garamond" panose="02020404030301010803" pitchFamily="18" charset="0"/>
              </a:rPr>
              <a:t>TYPES – cont’d</a:t>
            </a:r>
            <a:endParaRPr lang="en-US" sz="2800" u="sng" dirty="0">
              <a:solidFill>
                <a:srgbClr val="127854"/>
              </a:solidFill>
              <a:latin typeface="Garamond" panose="02020404030301010803" pitchFamily="18" charset="0"/>
            </a:endParaRPr>
          </a:p>
        </p:txBody>
      </p:sp>
      <p:sp>
        <p:nvSpPr>
          <p:cNvPr id="11" name="Content Placeholder 2"/>
          <p:cNvSpPr txBox="1">
            <a:spLocks/>
          </p:cNvSpPr>
          <p:nvPr/>
        </p:nvSpPr>
        <p:spPr>
          <a:xfrm>
            <a:off x="1062663" y="2297909"/>
            <a:ext cx="10190773" cy="295842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just">
              <a:buFont typeface="Wingdings" panose="05000000000000000000" pitchFamily="2" charset="2"/>
              <a:buChar char="§"/>
            </a:pPr>
            <a:r>
              <a:rPr lang="en-US" sz="1800" b="1" i="1" dirty="0"/>
              <a:t> </a:t>
            </a:r>
            <a:r>
              <a:rPr lang="en-US" sz="1800" b="1" i="1" dirty="0" smtClean="0"/>
              <a:t>Exemptions</a:t>
            </a:r>
            <a:r>
              <a:rPr lang="en-US" sz="1800" b="1" dirty="0" smtClean="0"/>
              <a:t> </a:t>
            </a:r>
            <a:r>
              <a:rPr lang="en-US" sz="1800" b="1" dirty="0"/>
              <a:t>– </a:t>
            </a:r>
            <a:r>
              <a:rPr lang="en-US" sz="1800" dirty="0"/>
              <a:t>Exemption of</a:t>
            </a:r>
            <a:r>
              <a:rPr lang="en-US" sz="1800" b="1" dirty="0"/>
              <a:t> </a:t>
            </a:r>
            <a:r>
              <a:rPr lang="en-US" sz="1800" dirty="0"/>
              <a:t>purchase of real estate, rent and fuel products, transportation, renewable energy, CNG, baby products. (Section 186(1), NTA)</a:t>
            </a:r>
          </a:p>
          <a:p>
            <a:pPr algn="just"/>
            <a:endParaRPr lang="en-US" sz="1800" dirty="0"/>
          </a:p>
          <a:p>
            <a:pPr marL="285750" lvl="0" indent="-285750" algn="just">
              <a:buFont typeface="Wingdings" panose="05000000000000000000" pitchFamily="2" charset="2"/>
              <a:buChar char="§"/>
            </a:pPr>
            <a:r>
              <a:rPr lang="en-US" sz="1800" b="1" i="1" dirty="0"/>
              <a:t>Zero rate</a:t>
            </a:r>
            <a:r>
              <a:rPr lang="en-US" sz="1800" dirty="0"/>
              <a:t> – Food items, healthcare, education, electricity generation and transmission to promote exports in goods, services and intellectual property are zero rated instead of exempt to allow supplier to claim input VAT. (Section 187, NTA) </a:t>
            </a:r>
            <a:endParaRPr lang="en-US" sz="1800" dirty="0" smtClean="0"/>
          </a:p>
          <a:p>
            <a:pPr lvl="0" algn="just"/>
            <a:r>
              <a:rPr lang="en-US" sz="1800" b="1" i="1" dirty="0"/>
              <a:t> </a:t>
            </a:r>
            <a:endParaRPr lang="en-US" sz="1800" dirty="0"/>
          </a:p>
          <a:p>
            <a:pPr marL="285750" lvl="0" indent="-285750" algn="just">
              <a:buFont typeface="Wingdings" panose="05000000000000000000" pitchFamily="2" charset="2"/>
              <a:buChar char="§"/>
            </a:pPr>
            <a:r>
              <a:rPr lang="en-US" sz="1800" b="1" i="1" dirty="0"/>
              <a:t>Refund</a:t>
            </a:r>
            <a:r>
              <a:rPr lang="en-US" sz="1800" b="1" dirty="0"/>
              <a:t> - </a:t>
            </a:r>
            <a:r>
              <a:rPr lang="en-US" sz="1800" dirty="0"/>
              <a:t>Faster tax refunds within 30 days with the option of set-off against any tax liability of the taxpayer. (Section 156(2), NTA). </a:t>
            </a:r>
            <a:r>
              <a:rPr lang="en-US" sz="1800" dirty="0" smtClean="0"/>
              <a:t> </a:t>
            </a:r>
            <a:endParaRPr lang="en-US" sz="18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4247090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846673" y="676689"/>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a:solidFill>
                  <a:srgbClr val="127854"/>
                </a:solidFill>
                <a:latin typeface="Garamond" panose="02020404030301010803" pitchFamily="18" charset="0"/>
              </a:rPr>
              <a:t>SPECIFIC SHIFTS UNDER TAX </a:t>
            </a:r>
            <a:r>
              <a:rPr lang="en-GB" sz="2800" b="1" u="sng" dirty="0" smtClean="0">
                <a:solidFill>
                  <a:srgbClr val="127854"/>
                </a:solidFill>
                <a:latin typeface="Garamond" panose="02020404030301010803" pitchFamily="18" charset="0"/>
              </a:rPr>
              <a:t>TYPES – cont’d</a:t>
            </a:r>
            <a:endParaRPr lang="en-US" sz="2800" u="sng" dirty="0">
              <a:solidFill>
                <a:srgbClr val="127854"/>
              </a:solidFill>
              <a:latin typeface="Garamond" panose="02020404030301010803" pitchFamily="18" charset="0"/>
            </a:endParaRPr>
          </a:p>
        </p:txBody>
      </p:sp>
      <p:sp>
        <p:nvSpPr>
          <p:cNvPr id="11" name="Content Placeholder 2"/>
          <p:cNvSpPr txBox="1">
            <a:spLocks/>
          </p:cNvSpPr>
          <p:nvPr/>
        </p:nvSpPr>
        <p:spPr>
          <a:xfrm>
            <a:off x="846673" y="1164880"/>
            <a:ext cx="10190773" cy="488663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b="1" dirty="0" smtClean="0">
                <a:solidFill>
                  <a:srgbClr val="00B050"/>
                </a:solidFill>
              </a:rPr>
              <a:t>vi. Stamp Duties</a:t>
            </a:r>
            <a:endParaRPr lang="en-US" sz="1800" b="1" dirty="0" smtClean="0">
              <a:solidFill>
                <a:srgbClr val="00B050"/>
              </a:solidFill>
            </a:endParaRPr>
          </a:p>
          <a:p>
            <a:pPr algn="just"/>
            <a:r>
              <a:rPr lang="en-US" sz="1800" dirty="0"/>
              <a:t>The Nigeria Tax Act 2025 (NTA) seeks to simplify the antiquated Stamp Duties Act (SDA) which dates back to 1939. </a:t>
            </a:r>
          </a:p>
          <a:p>
            <a:pPr algn="just"/>
            <a:r>
              <a:rPr lang="en-US" sz="1800" dirty="0"/>
              <a:t>12 specific instruments chargeable-can be found in Section 128 – 139 of the Nigeria Tax Act (NTA) 2025. </a:t>
            </a:r>
            <a:r>
              <a:rPr lang="en-US" sz="1800" dirty="0" err="1"/>
              <a:t>Eg</a:t>
            </a:r>
            <a:r>
              <a:rPr lang="en-US" sz="1800" dirty="0"/>
              <a:t> Conveyance, real property transfers and lease agreement</a:t>
            </a:r>
          </a:p>
          <a:p>
            <a:pPr algn="just"/>
            <a:r>
              <a:rPr lang="en-US" sz="1800" dirty="0"/>
              <a:t>Exemption includes (Section 185 of the Nigeria Tax Act (NTA) 2025):</a:t>
            </a:r>
          </a:p>
          <a:p>
            <a:pPr marL="342900" indent="-342900" algn="just">
              <a:buFont typeface="+mj-lt"/>
              <a:buAutoNum type="arabicPeriod"/>
            </a:pPr>
            <a:r>
              <a:rPr lang="en-US" sz="1800" dirty="0" smtClean="0"/>
              <a:t>Instruments </a:t>
            </a:r>
            <a:r>
              <a:rPr lang="en-US" sz="1800" dirty="0"/>
              <a:t>which duties will be paid the Nigerian Government or MDAs</a:t>
            </a:r>
          </a:p>
          <a:p>
            <a:pPr marL="342900" indent="-342900" algn="just">
              <a:buFont typeface="+mj-lt"/>
              <a:buAutoNum type="arabicPeriod"/>
            </a:pPr>
            <a:r>
              <a:rPr lang="en-US" sz="1800" dirty="0" smtClean="0"/>
              <a:t>Instruments </a:t>
            </a:r>
            <a:r>
              <a:rPr lang="en-US" sz="1800" dirty="0"/>
              <a:t>relating to transfer of shares and stocks</a:t>
            </a:r>
          </a:p>
          <a:p>
            <a:pPr marL="342900" indent="-342900" algn="just">
              <a:buFont typeface="+mj-lt"/>
              <a:buAutoNum type="arabicPeriod"/>
            </a:pPr>
            <a:r>
              <a:rPr lang="en-US" sz="1800" dirty="0" smtClean="0"/>
              <a:t>Electronic </a:t>
            </a:r>
            <a:r>
              <a:rPr lang="en-US" sz="1800" dirty="0"/>
              <a:t>transfer receipts of money of a sum below  of money of a sum below ₦10,000</a:t>
            </a:r>
          </a:p>
          <a:p>
            <a:pPr marL="342900" indent="-342900" algn="just">
              <a:buFont typeface="+mj-lt"/>
              <a:buAutoNum type="arabicPeriod"/>
            </a:pPr>
            <a:r>
              <a:rPr lang="en-US" sz="1800" dirty="0" smtClean="0"/>
              <a:t>Instruments </a:t>
            </a:r>
            <a:r>
              <a:rPr lang="en-US" sz="1800" dirty="0"/>
              <a:t>in which the duties would be paid by any consular officer arising out of his official functions provided the foreign government he represents grants similar exemption to Nigerian consular officers.</a:t>
            </a:r>
          </a:p>
          <a:p>
            <a:pPr marL="342900" indent="-342900" algn="just">
              <a:buFont typeface="+mj-lt"/>
              <a:buAutoNum type="arabicPeriod"/>
            </a:pPr>
            <a:r>
              <a:rPr lang="en-US" sz="1800" dirty="0" smtClean="0"/>
              <a:t>Instruments </a:t>
            </a:r>
            <a:r>
              <a:rPr lang="en-US" sz="1800" dirty="0"/>
              <a:t>executed by or on behalf of a co-operative society registered under any Act or law.</a:t>
            </a:r>
          </a:p>
          <a:p>
            <a:pPr marL="342900" indent="-342900" algn="just">
              <a:buFont typeface="+mj-lt"/>
              <a:buAutoNum type="arabicPeriod"/>
            </a:pPr>
            <a:r>
              <a:rPr lang="en-US" sz="1800" dirty="0" smtClean="0"/>
              <a:t>Instruments </a:t>
            </a:r>
            <a:r>
              <a:rPr lang="en-US" sz="1800" dirty="0"/>
              <a:t>for sale, transfer or other disposition, either absolutely or by way of mortgage, or otherwise, of any ship or vessel or any part, interest, share or property of or in any ship or vessel.</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3712236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2249626" y="2200436"/>
            <a:ext cx="5893710"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u="sng" dirty="0">
                <a:solidFill>
                  <a:srgbClr val="127854"/>
                </a:solidFill>
                <a:latin typeface="Garamond" panose="02020404030301010803" pitchFamily="18" charset="0"/>
              </a:rPr>
              <a:t>SPECIFIC SHIFTS UNDER TAX </a:t>
            </a:r>
            <a:r>
              <a:rPr lang="en-GB" sz="3200" b="1" u="sng" dirty="0" smtClean="0">
                <a:solidFill>
                  <a:srgbClr val="127854"/>
                </a:solidFill>
                <a:latin typeface="Garamond" panose="02020404030301010803" pitchFamily="18" charset="0"/>
              </a:rPr>
              <a:t>TYPES – cont’d</a:t>
            </a:r>
            <a:endParaRPr lang="en-US" sz="3200" u="sng" dirty="0">
              <a:solidFill>
                <a:srgbClr val="127854"/>
              </a:solidFill>
              <a:latin typeface="Garamond" panose="02020404030301010803" pitchFamily="18" charset="0"/>
            </a:endParaRPr>
          </a:p>
        </p:txBody>
      </p:sp>
      <p:sp>
        <p:nvSpPr>
          <p:cNvPr id="11" name="Content Placeholder 2"/>
          <p:cNvSpPr txBox="1">
            <a:spLocks/>
          </p:cNvSpPr>
          <p:nvPr/>
        </p:nvSpPr>
        <p:spPr>
          <a:xfrm>
            <a:off x="2249626" y="2688628"/>
            <a:ext cx="6774554" cy="27306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b="1" dirty="0" smtClean="0">
                <a:solidFill>
                  <a:srgbClr val="00B050"/>
                </a:solidFill>
              </a:rPr>
              <a:t>vii</a:t>
            </a:r>
            <a:r>
              <a:rPr lang="en-US" b="1" dirty="0">
                <a:solidFill>
                  <a:srgbClr val="00B050"/>
                </a:solidFill>
              </a:rPr>
              <a:t>. </a:t>
            </a:r>
            <a:r>
              <a:rPr lang="en-US" sz="2000" b="1" dirty="0">
                <a:solidFill>
                  <a:srgbClr val="00B050"/>
                </a:solidFill>
              </a:rPr>
              <a:t>Surcharge – Section 159 of the Nigeria Tax Act (NTA) </a:t>
            </a:r>
            <a:r>
              <a:rPr lang="en-US" sz="2000" b="1" dirty="0" smtClean="0">
                <a:solidFill>
                  <a:srgbClr val="00B050"/>
                </a:solidFill>
              </a:rPr>
              <a:t>2025</a:t>
            </a:r>
          </a:p>
          <a:p>
            <a:pPr algn="just"/>
            <a:r>
              <a:rPr lang="en-US" sz="1800" dirty="0"/>
              <a:t>5% of the retail price of “fossil fuels products provided or produced in Nigeria” </a:t>
            </a:r>
          </a:p>
          <a:p>
            <a:pPr algn="just"/>
            <a:r>
              <a:rPr lang="en-US" sz="1800" dirty="0"/>
              <a:t>Exemptions Section 162(1) of the Nigeria Tax Act (NTA) 2025.  </a:t>
            </a:r>
          </a:p>
          <a:p>
            <a:pPr algn="just"/>
            <a:r>
              <a:rPr lang="en-US" sz="1800" dirty="0"/>
              <a:t>(a)	Clean or renewable energy products</a:t>
            </a:r>
          </a:p>
          <a:p>
            <a:pPr algn="just"/>
            <a:r>
              <a:rPr lang="en-US" sz="1800" dirty="0"/>
              <a:t>(b)	Household kerosene</a:t>
            </a:r>
          </a:p>
          <a:p>
            <a:pPr algn="just"/>
            <a:r>
              <a:rPr lang="en-US" sz="1800" dirty="0"/>
              <a:t>(c)	Cooking gas and </a:t>
            </a:r>
          </a:p>
          <a:p>
            <a:pPr algn="just"/>
            <a:r>
              <a:rPr lang="en-US" sz="1800" dirty="0"/>
              <a:t>(d)	Compressed natural gas (CNG)</a:t>
            </a:r>
            <a:endParaRPr lang="en-US" sz="1200" b="1" dirty="0" smtClean="0">
              <a:solidFill>
                <a:srgbClr val="00B050"/>
              </a:solidFill>
            </a:endParaRP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34517954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248566" y="921109"/>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u="sng" dirty="0" smtClean="0">
                <a:solidFill>
                  <a:srgbClr val="127854"/>
                </a:solidFill>
                <a:latin typeface="Garamond" panose="02020404030301010803" pitchFamily="18" charset="0"/>
              </a:rPr>
              <a:t>SALIENT LEGAL ISSUES</a:t>
            </a:r>
            <a:endParaRPr lang="en-US" sz="3200" u="sng" dirty="0">
              <a:solidFill>
                <a:srgbClr val="127854"/>
              </a:solidFill>
              <a:latin typeface="Garamond" panose="02020404030301010803" pitchFamily="18" charset="0"/>
            </a:endParaRPr>
          </a:p>
        </p:txBody>
      </p:sp>
      <p:sp>
        <p:nvSpPr>
          <p:cNvPr id="11" name="Content Placeholder 2"/>
          <p:cNvSpPr txBox="1">
            <a:spLocks/>
          </p:cNvSpPr>
          <p:nvPr/>
        </p:nvSpPr>
        <p:spPr>
          <a:xfrm>
            <a:off x="1248566" y="1409300"/>
            <a:ext cx="8991701" cy="332422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000" b="1" dirty="0"/>
              <a:t>Underpinning Jurisprudence</a:t>
            </a:r>
            <a:endParaRPr lang="en-US" sz="2000" dirty="0"/>
          </a:p>
          <a:p>
            <a:pPr marL="342900" indent="-342900" algn="just">
              <a:buFont typeface="Arial" panose="020B0604020202020204" pitchFamily="34" charset="0"/>
              <a:buChar char="•"/>
            </a:pPr>
            <a:r>
              <a:rPr lang="en-GB" sz="2000" dirty="0"/>
              <a:t>Centralisation of federal taxes.</a:t>
            </a:r>
            <a:endParaRPr lang="en-US" sz="2000" dirty="0"/>
          </a:p>
          <a:p>
            <a:pPr marL="342900" indent="-342900" algn="just">
              <a:buFont typeface="Arial" panose="020B0604020202020204" pitchFamily="34" charset="0"/>
              <a:buChar char="•"/>
            </a:pPr>
            <a:r>
              <a:rPr lang="en-GB" sz="2000" dirty="0"/>
              <a:t>Equity </a:t>
            </a:r>
            <a:endParaRPr lang="en-US" sz="2000" dirty="0"/>
          </a:p>
          <a:p>
            <a:pPr marL="342900" indent="-342900" algn="just">
              <a:buFont typeface="Arial" panose="020B0604020202020204" pitchFamily="34" charset="0"/>
              <a:buChar char="•"/>
            </a:pPr>
            <a:r>
              <a:rPr lang="en-GB" sz="2000" dirty="0"/>
              <a:t>Administrative Efficiency - Realisation of abysmal failure of States to exercise their taxing powers </a:t>
            </a:r>
            <a:endParaRPr lang="en-US" sz="2000" dirty="0"/>
          </a:p>
          <a:p>
            <a:pPr marL="342900" indent="-342900" algn="just">
              <a:buFont typeface="Arial" panose="020B0604020202020204" pitchFamily="34" charset="0"/>
              <a:buChar char="•"/>
            </a:pPr>
            <a:r>
              <a:rPr lang="en-GB" sz="2000" dirty="0"/>
              <a:t>Cooperation – Co-operative federalism - There are still perceived tension in the balancing </a:t>
            </a:r>
            <a:endParaRPr lang="en-GB" sz="2000" dirty="0" smtClean="0"/>
          </a:p>
          <a:p>
            <a:pPr marL="342900" indent="-342900" algn="just">
              <a:buFont typeface="Arial" panose="020B0604020202020204" pitchFamily="34" charset="0"/>
              <a:buChar char="•"/>
            </a:pPr>
            <a:endParaRPr lang="en-US" sz="2000" dirty="0"/>
          </a:p>
          <a:p>
            <a:pPr algn="just"/>
            <a:r>
              <a:rPr lang="en-US" sz="2000" b="1" dirty="0"/>
              <a:t>Imperative of Constitutional </a:t>
            </a:r>
            <a:r>
              <a:rPr lang="en-US" sz="2000" b="1" dirty="0" smtClean="0"/>
              <a:t>Amendments</a:t>
            </a:r>
            <a:endParaRPr lang="en-US" sz="2000" dirty="0"/>
          </a:p>
          <a:p>
            <a:pPr marL="342900" indent="-342900" algn="just">
              <a:buFont typeface="Arial" panose="020B0604020202020204" pitchFamily="34" charset="0"/>
              <a:buChar char="•"/>
            </a:pPr>
            <a:r>
              <a:rPr lang="en-US" sz="2000" dirty="0"/>
              <a:t>Proposal to insert VAT on the Exclusive Legislative List </a:t>
            </a:r>
          </a:p>
          <a:p>
            <a:pPr marL="342900" indent="-342900" algn="just">
              <a:buFont typeface="Arial" panose="020B0604020202020204" pitchFamily="34" charset="0"/>
              <a:buChar char="•"/>
            </a:pPr>
            <a:r>
              <a:rPr lang="en-US" sz="2000" dirty="0"/>
              <a:t>Appeal from TAT to the FHC in respect of revenue of the State</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2721637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851039" y="807672"/>
            <a:ext cx="831021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smtClean="0">
                <a:solidFill>
                  <a:srgbClr val="127854"/>
                </a:solidFill>
                <a:latin typeface="Garamond" panose="02020404030301010803" pitchFamily="18" charset="0"/>
              </a:rPr>
              <a:t>SALIENT LEGAL ISSUES – cont’d</a:t>
            </a:r>
            <a:endParaRPr lang="en-US" sz="2800" u="sng" dirty="0">
              <a:solidFill>
                <a:srgbClr val="127854"/>
              </a:solidFill>
              <a:latin typeface="Garamond" panose="02020404030301010803" pitchFamily="18" charset="0"/>
            </a:endParaRPr>
          </a:p>
        </p:txBody>
      </p:sp>
      <p:sp>
        <p:nvSpPr>
          <p:cNvPr id="11" name="Content Placeholder 2"/>
          <p:cNvSpPr txBox="1">
            <a:spLocks/>
          </p:cNvSpPr>
          <p:nvPr/>
        </p:nvSpPr>
        <p:spPr>
          <a:xfrm>
            <a:off x="851039" y="1414732"/>
            <a:ext cx="10190773" cy="463238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2000" b="1" dirty="0"/>
              <a:t>Effect of post National Assembly Harmonization changes by in the NTA </a:t>
            </a:r>
            <a:endParaRPr lang="en-US" sz="2000" dirty="0"/>
          </a:p>
          <a:p>
            <a:pPr algn="just"/>
            <a:r>
              <a:rPr lang="en-US" sz="2000" dirty="0"/>
              <a:t>The Clerk transmitted the 4 bills to the President on 11 June 2025 </a:t>
            </a:r>
          </a:p>
          <a:p>
            <a:pPr algn="just"/>
            <a:r>
              <a:rPr lang="en-US" sz="2000" dirty="0"/>
              <a:t>The President Assented on 26 June 2025</a:t>
            </a:r>
          </a:p>
          <a:p>
            <a:pPr algn="just"/>
            <a:r>
              <a:rPr lang="en-US" sz="2000" dirty="0"/>
              <a:t>Nature of the Reports of each of the Finance Committee of the Senate &amp; House of Representatives and the Conference Committee on harmonization – whether public documents and accessible under Freedom of Information Act. </a:t>
            </a:r>
          </a:p>
          <a:p>
            <a:pPr algn="just"/>
            <a:r>
              <a:rPr lang="en-US" sz="2000" dirty="0"/>
              <a:t> </a:t>
            </a:r>
          </a:p>
          <a:p>
            <a:pPr algn="just"/>
            <a:r>
              <a:rPr lang="en-US" sz="2000" b="1" dirty="0"/>
              <a:t>Interrogating the constitutionality and Political Economy of the Surcharge</a:t>
            </a:r>
            <a:endParaRPr lang="en-US" sz="2000" dirty="0"/>
          </a:p>
          <a:p>
            <a:pPr algn="just"/>
            <a:r>
              <a:rPr lang="en-US" sz="2000" dirty="0"/>
              <a:t>Call for non-implementation of the </a:t>
            </a:r>
            <a:r>
              <a:rPr lang="en-GB" sz="2000" dirty="0"/>
              <a:t>Surcharge</a:t>
            </a:r>
            <a:endParaRPr lang="en-US" sz="2000" dirty="0"/>
          </a:p>
          <a:p>
            <a:pPr algn="just"/>
            <a:r>
              <a:rPr lang="en-US" sz="2000" dirty="0"/>
              <a:t>Public interest litigation by the NBA. </a:t>
            </a:r>
          </a:p>
          <a:p>
            <a:pPr algn="just"/>
            <a:r>
              <a:rPr lang="en-US" sz="2000" b="1" dirty="0"/>
              <a:t> </a:t>
            </a:r>
            <a:endParaRPr lang="en-US" sz="2000" dirty="0"/>
          </a:p>
          <a:p>
            <a:pPr algn="just"/>
            <a:r>
              <a:rPr lang="en-US" sz="2000" b="1" dirty="0"/>
              <a:t>Different commencement dates for the Acts</a:t>
            </a:r>
            <a:r>
              <a:rPr lang="en-US" sz="2000" dirty="0"/>
              <a:t> - 1 January 2026 for the NTA and 26 June 2023 for others. Imperative of legal intervention to fill the gap. </a:t>
            </a:r>
          </a:p>
          <a:p>
            <a:pPr algn="just"/>
            <a:r>
              <a:rPr lang="en-US" sz="2000" b="1" dirty="0"/>
              <a:t> </a:t>
            </a:r>
            <a:endParaRPr lang="en-US" sz="2000" dirty="0"/>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Tree>
    <p:extLst>
      <p:ext uri="{BB962C8B-B14F-4D97-AF65-F5344CB8AC3E}">
        <p14:creationId xmlns:p14="http://schemas.microsoft.com/office/powerpoint/2010/main" val="12508432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565805" y="480469"/>
            <a:ext cx="7220366" cy="86018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800" b="1" u="sng" dirty="0" smtClean="0">
                <a:solidFill>
                  <a:srgbClr val="FF0000"/>
                </a:solidFill>
                <a:latin typeface="Garamond" panose="02020404030301010803" pitchFamily="18" charset="0"/>
              </a:rPr>
              <a:t>CONCLUSION</a:t>
            </a:r>
            <a:endParaRPr lang="en-US" sz="2800" u="sng" dirty="0">
              <a:solidFill>
                <a:srgbClr val="FF0000"/>
              </a:solidFill>
              <a:latin typeface="Garamond" panose="02020404030301010803" pitchFamily="18" charset="0"/>
            </a:endParaRPr>
          </a:p>
        </p:txBody>
      </p:sp>
      <p:sp>
        <p:nvSpPr>
          <p:cNvPr id="11" name="Content Placeholder 2"/>
          <p:cNvSpPr txBox="1">
            <a:spLocks/>
          </p:cNvSpPr>
          <p:nvPr/>
        </p:nvSpPr>
        <p:spPr>
          <a:xfrm>
            <a:off x="1859768" y="2366314"/>
            <a:ext cx="6966598" cy="227306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Arial" panose="020B0604020202020204" pitchFamily="34" charset="0"/>
              <a:buChar char="•"/>
            </a:pPr>
            <a:endParaRPr lang="en-US" sz="2000" dirty="0">
              <a:latin typeface="Garamond" panose="02020404030301010803" pitchFamily="18" charset="0"/>
            </a:endParaRPr>
          </a:p>
        </p:txBody>
      </p:sp>
      <p:grpSp>
        <p:nvGrpSpPr>
          <p:cNvPr id="17" name="Group 16"/>
          <p:cNvGrpSpPr/>
          <p:nvPr/>
        </p:nvGrpSpPr>
        <p:grpSpPr>
          <a:xfrm>
            <a:off x="0" y="6199465"/>
            <a:ext cx="12192000" cy="658536"/>
            <a:chOff x="0" y="5478083"/>
            <a:chExt cx="12192000" cy="1379917"/>
          </a:xfrm>
        </p:grpSpPr>
        <p:sp>
          <p:nvSpPr>
            <p:cNvPr id="18" name="Rectangle 17"/>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2" name="Pictur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48735" y="215331"/>
            <a:ext cx="1232341" cy="1252742"/>
          </a:xfrm>
          <a:prstGeom prst="rect">
            <a:avLst/>
          </a:prstGeom>
        </p:spPr>
      </p:pic>
      <p:sp>
        <p:nvSpPr>
          <p:cNvPr id="12" name="Content Placeholder 2"/>
          <p:cNvSpPr txBox="1">
            <a:spLocks/>
          </p:cNvSpPr>
          <p:nvPr/>
        </p:nvSpPr>
        <p:spPr>
          <a:xfrm>
            <a:off x="565805" y="1340656"/>
            <a:ext cx="10190773" cy="463238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dirty="0"/>
              <a:t>The recent enactment of the four major federal tax laws represents a watershed moment in Nigeria’s fiscal history. These legislative instruments collectively embody an unprecedented tax reform initiative - arguably the most ambitious and business-friendly to date. However, notable exceptions such as the controversial surcharge on petrol have generated significant concern, potentially undermining the overall pro-business orientation of the reform.</a:t>
            </a:r>
          </a:p>
          <a:p>
            <a:pPr algn="just"/>
            <a:r>
              <a:rPr lang="en-US" sz="1600" dirty="0"/>
              <a:t>The scale and complexity of the new legal framework demand painstaking interpretation and application. While the reforms were partly motivated by the need to simplify the tax system, it is doubtful if this objective has been achieved. The sustainable pathway, towards achieving this laudable objective is to establish the Office of Tax Simplification as recommended in the National Tax Policy 2027. </a:t>
            </a:r>
          </a:p>
          <a:p>
            <a:pPr algn="just"/>
            <a:r>
              <a:rPr lang="en-US" sz="1600" dirty="0"/>
              <a:t>In this evolving legal and fiscal landscape, tax professionals - particularly legal practitioners—stand before fresh opportunities and challenges. Some of the provisions, including the surcharge on petrol, may soon be tested in court, offering a chance for judicial clarification or reversal. This underscores the dynamic and potentially contentious nature of the new tax regime.</a:t>
            </a:r>
          </a:p>
          <a:p>
            <a:pPr algn="just"/>
            <a:r>
              <a:rPr lang="en-US" sz="1600" dirty="0"/>
              <a:t>Critically, the imperative of targeted tax education cannot be overstated. Legal practitioners must be equipped with a deep understanding of the new laws before full implementation begins. Such capacity building is essential-not only to ensure compliance and avoid professional pitfalls but also to contribute constructively to the evolution of Nigeria’s tax jurisprudence in the post-reform era.</a:t>
            </a:r>
          </a:p>
          <a:p>
            <a:pPr algn="just"/>
            <a:r>
              <a:rPr lang="en-US" sz="1600" dirty="0"/>
              <a:t>Ultimately, while the reform signals progress, its success will depend on rigorous legal scrutiny, stakeholder engagement, and sustained investment in tax education and institutional capacity.</a:t>
            </a:r>
          </a:p>
          <a:p>
            <a:pPr algn="just"/>
            <a:r>
              <a:rPr lang="en-US" sz="1600" dirty="0"/>
              <a:t> </a:t>
            </a:r>
          </a:p>
        </p:txBody>
      </p:sp>
    </p:spTree>
    <p:extLst>
      <p:ext uri="{BB962C8B-B14F-4D97-AF65-F5344CB8AC3E}">
        <p14:creationId xmlns:p14="http://schemas.microsoft.com/office/powerpoint/2010/main" val="30750127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2460530" y="3644488"/>
            <a:ext cx="7220366" cy="86018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b="1" i="1" dirty="0" smtClean="0">
                <a:solidFill>
                  <a:srgbClr val="00B050"/>
                </a:solidFill>
                <a:latin typeface="Garamond" panose="02020404030301010803" pitchFamily="18" charset="0"/>
              </a:rPr>
              <a:t>THANK YOU</a:t>
            </a:r>
            <a:endParaRPr lang="en-US" b="1" i="1" dirty="0">
              <a:solidFill>
                <a:srgbClr val="00B050"/>
              </a:solidFill>
              <a:latin typeface="Garamond" panose="02020404030301010803" pitchFamily="18" charset="0"/>
            </a:endParaRPr>
          </a:p>
        </p:txBody>
      </p:sp>
      <p:grpSp>
        <p:nvGrpSpPr>
          <p:cNvPr id="15" name="Group 14"/>
          <p:cNvGrpSpPr/>
          <p:nvPr/>
        </p:nvGrpSpPr>
        <p:grpSpPr>
          <a:xfrm>
            <a:off x="0" y="6495691"/>
            <a:ext cx="12192000" cy="362309"/>
            <a:chOff x="0" y="5478083"/>
            <a:chExt cx="12192000" cy="1379917"/>
          </a:xfrm>
        </p:grpSpPr>
        <p:sp>
          <p:nvSpPr>
            <p:cNvPr id="16" name="Rectangle 15"/>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76710" y="1450175"/>
            <a:ext cx="1953502" cy="1985842"/>
          </a:xfrm>
          <a:prstGeom prst="rect">
            <a:avLst/>
          </a:prstGeom>
        </p:spPr>
      </p:pic>
    </p:spTree>
    <p:extLst>
      <p:ext uri="{BB962C8B-B14F-4D97-AF65-F5344CB8AC3E}">
        <p14:creationId xmlns:p14="http://schemas.microsoft.com/office/powerpoint/2010/main" val="1097129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621360" y="418260"/>
            <a:ext cx="3726354"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u="sng" dirty="0" smtClean="0">
                <a:solidFill>
                  <a:srgbClr val="FF0000"/>
                </a:solidFill>
                <a:latin typeface="Garamond" panose="02020404030301010803" pitchFamily="18" charset="0"/>
              </a:rPr>
              <a:t>INTRODUCTION</a:t>
            </a:r>
            <a:endParaRPr lang="en-US" sz="3200" u="sng" dirty="0">
              <a:solidFill>
                <a:srgbClr val="FF0000"/>
              </a:solidFill>
              <a:latin typeface="Garamond" panose="02020404030301010803" pitchFamily="18" charset="0"/>
            </a:endParaRPr>
          </a:p>
        </p:txBody>
      </p:sp>
      <p:sp>
        <p:nvSpPr>
          <p:cNvPr id="11" name="Content Placeholder 2"/>
          <p:cNvSpPr txBox="1">
            <a:spLocks/>
          </p:cNvSpPr>
          <p:nvPr/>
        </p:nvSpPr>
        <p:spPr>
          <a:xfrm>
            <a:off x="621360" y="829064"/>
            <a:ext cx="10869025" cy="552860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dirty="0"/>
              <a:t>Nigeria faces severe fiscal challenges</a:t>
            </a:r>
          </a:p>
          <a:p>
            <a:pPr algn="just"/>
            <a:r>
              <a:rPr lang="en-US" sz="1600" dirty="0"/>
              <a:t>Tax Reform was last done in 2002/2003. </a:t>
            </a:r>
          </a:p>
          <a:p>
            <a:pPr algn="just"/>
            <a:r>
              <a:rPr lang="en-US" sz="1600" dirty="0"/>
              <a:t>Inauguration of the Presidential Fiscal Policy and Tax Reform Committee (“the Committee”), chaired by Mr. </a:t>
            </a:r>
            <a:r>
              <a:rPr lang="en-US" sz="1600" dirty="0" err="1"/>
              <a:t>Taiwo</a:t>
            </a:r>
            <a:r>
              <a:rPr lang="en-US" sz="1600" dirty="0"/>
              <a:t> </a:t>
            </a:r>
            <a:r>
              <a:rPr lang="en-US" sz="1600" dirty="0" err="1"/>
              <a:t>Oyedele</a:t>
            </a:r>
            <a:r>
              <a:rPr lang="en-US" sz="1600" dirty="0"/>
              <a:t>, on 8 August 2023.</a:t>
            </a:r>
          </a:p>
          <a:p>
            <a:pPr algn="just"/>
            <a:r>
              <a:rPr lang="en-US" sz="1600" dirty="0"/>
              <a:t>The Committee presented its report to the Federal Economic Council on 24 September 2024. Subsequently, on 3 October 2024, the President forwarded four bills to the National Assembly.</a:t>
            </a:r>
          </a:p>
          <a:p>
            <a:pPr algn="just"/>
            <a:r>
              <a:rPr lang="en-US" sz="1600" dirty="0"/>
              <a:t>PBAT assented to the 4 Bills on 26 June 2025.</a:t>
            </a:r>
          </a:p>
          <a:p>
            <a:pPr algn="just"/>
            <a:r>
              <a:rPr lang="en-US" sz="1600" dirty="0"/>
              <a:t>The </a:t>
            </a:r>
            <a:r>
              <a:rPr lang="en-US" sz="1600" dirty="0" err="1"/>
              <a:t>gazetted</a:t>
            </a:r>
            <a:r>
              <a:rPr lang="en-US" sz="1600" dirty="0"/>
              <a:t> copies of the following Acts became available on 26 July 2025</a:t>
            </a:r>
            <a:r>
              <a:rPr lang="en-US" sz="1600" dirty="0" smtClean="0"/>
              <a:t>:</a:t>
            </a:r>
            <a:endParaRPr lang="en-US" sz="1600" dirty="0"/>
          </a:p>
          <a:p>
            <a:pPr marL="400050" lvl="0" indent="-400050" algn="just">
              <a:buFont typeface="+mj-lt"/>
              <a:buAutoNum type="romanLcPeriod"/>
            </a:pPr>
            <a:r>
              <a:rPr lang="en-US" sz="1600" b="1" dirty="0"/>
              <a:t>Nigerian Tax Administration Act No. 5, 2025 (NTAA);</a:t>
            </a:r>
          </a:p>
          <a:p>
            <a:pPr marL="400050" lvl="0" indent="-400050" algn="just">
              <a:buFont typeface="+mj-lt"/>
              <a:buAutoNum type="romanLcPeriod"/>
            </a:pPr>
            <a:r>
              <a:rPr lang="en-US" sz="1600" b="1" dirty="0"/>
              <a:t>Nigerian Revenue Service (Establishment) Act No. 4. 2024 (NRSEA);</a:t>
            </a:r>
          </a:p>
          <a:p>
            <a:pPr marL="400050" lvl="0" indent="-400050" algn="just">
              <a:buFont typeface="+mj-lt"/>
              <a:buAutoNum type="romanLcPeriod"/>
            </a:pPr>
            <a:r>
              <a:rPr lang="en-US" sz="1600" b="1" dirty="0"/>
              <a:t>Joint Revenue Board of Nigeria (Establishment) Act No. 6, 2025 (JRBA); and </a:t>
            </a:r>
          </a:p>
          <a:p>
            <a:pPr marL="400050" lvl="0" indent="-400050" algn="just">
              <a:buFont typeface="+mj-lt"/>
              <a:buAutoNum type="romanLcPeriod"/>
            </a:pPr>
            <a:r>
              <a:rPr lang="en-US" sz="1600" b="1" dirty="0"/>
              <a:t>Nigerian Tax Act No. 7, 2025 (NTA).</a:t>
            </a:r>
          </a:p>
          <a:p>
            <a:pPr algn="just"/>
            <a:r>
              <a:rPr lang="en-US" sz="1600" dirty="0"/>
              <a:t> </a:t>
            </a:r>
          </a:p>
          <a:p>
            <a:pPr algn="just"/>
            <a:r>
              <a:rPr lang="en-US" sz="1600" b="1" dirty="0"/>
              <a:t>Note: </a:t>
            </a:r>
            <a:r>
              <a:rPr lang="en-US" sz="1600" dirty="0"/>
              <a:t>The proper citation under section 21 Interpretation Act states that, an Act may be cited “by the number of the year in which it was passed and its number among the Acts passed in that year” </a:t>
            </a:r>
          </a:p>
          <a:p>
            <a:pPr algn="just"/>
            <a:r>
              <a:rPr lang="en-US" sz="1600" dirty="0"/>
              <a:t>The colloquial reference to all the tax reform Acts.</a:t>
            </a:r>
          </a:p>
          <a:p>
            <a:pPr algn="just"/>
            <a:r>
              <a:rPr lang="en-US" sz="1600" dirty="0"/>
              <a:t>Focus is on </a:t>
            </a:r>
            <a:r>
              <a:rPr lang="en-US" sz="1600" b="1" dirty="0"/>
              <a:t>major</a:t>
            </a:r>
            <a:r>
              <a:rPr lang="en-US" sz="1600" dirty="0"/>
              <a:t> changes between the old and new legal orders, while I speak broadly about opportunities and risks.</a:t>
            </a:r>
          </a:p>
          <a:p>
            <a:pPr lvl="0" algn="just"/>
            <a:endParaRPr lang="en-US" sz="1600" dirty="0"/>
          </a:p>
        </p:txBody>
      </p:sp>
      <p:grpSp>
        <p:nvGrpSpPr>
          <p:cNvPr id="13" name="Group 12"/>
          <p:cNvGrpSpPr/>
          <p:nvPr/>
        </p:nvGrpSpPr>
        <p:grpSpPr>
          <a:xfrm>
            <a:off x="0" y="6357669"/>
            <a:ext cx="12192000" cy="500332"/>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2511797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727510" y="693001"/>
            <a:ext cx="9085598" cy="45057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800" b="1" u="sng" dirty="0">
                <a:solidFill>
                  <a:srgbClr val="127854"/>
                </a:solidFill>
                <a:latin typeface="Garamond" panose="02020404030301010803" pitchFamily="18" charset="0"/>
              </a:rPr>
              <a:t>BROAD SHIFTS IN THE NIGERIAN TAX LAWS</a:t>
            </a:r>
            <a:endParaRPr lang="en-US" sz="1200" u="sng" dirty="0">
              <a:solidFill>
                <a:srgbClr val="127854"/>
              </a:solidFill>
              <a:latin typeface="Garamond" panose="02020404030301010803" pitchFamily="18" charset="0"/>
            </a:endParaRPr>
          </a:p>
        </p:txBody>
      </p:sp>
      <p:sp>
        <p:nvSpPr>
          <p:cNvPr id="11" name="Content Placeholder 2"/>
          <p:cNvSpPr txBox="1">
            <a:spLocks/>
          </p:cNvSpPr>
          <p:nvPr/>
        </p:nvSpPr>
        <p:spPr>
          <a:xfrm>
            <a:off x="727510" y="1156133"/>
            <a:ext cx="9601196" cy="188036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dirty="0"/>
              <a:t>Shift from “one tax, one legislation” to one Federal Tax Act and one Federal Tax Administration Act.</a:t>
            </a:r>
          </a:p>
          <a:p>
            <a:pPr algn="just"/>
            <a:r>
              <a:rPr lang="en-US" sz="1600" dirty="0"/>
              <a:t>NTA contains all the charging and allied provisions – the tax base, imposition, who bears the tax, basis of liability, exemption, determination of chargeable tax (where applicable), rate, etc. </a:t>
            </a:r>
          </a:p>
          <a:p>
            <a:pPr algn="just"/>
            <a:r>
              <a:rPr lang="en-US" sz="1600" dirty="0"/>
              <a:t>NTAA contains all the administrative provisions related to collection,  registration of taxpayer, returns &amp; assessment (where applicable), enforcement, offences, penalties, etc. Remarkably, it also includes provisions on establishment, composition and functions of State Internal Revenue Service, and Local Government Revenue Committee and State Joint Revenue Committee. (Ss. 87-96 NTAA)</a:t>
            </a:r>
          </a:p>
        </p:txBody>
      </p:sp>
      <p:grpSp>
        <p:nvGrpSpPr>
          <p:cNvPr id="13" name="Group 12"/>
          <p:cNvGrpSpPr/>
          <p:nvPr/>
        </p:nvGrpSpPr>
        <p:grpSpPr>
          <a:xfrm>
            <a:off x="0" y="6599208"/>
            <a:ext cx="12192000" cy="258785"/>
            <a:chOff x="0" y="6383547"/>
            <a:chExt cx="12192000" cy="474453"/>
          </a:xfrm>
        </p:grpSpPr>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itle 1"/>
          <p:cNvSpPr txBox="1">
            <a:spLocks/>
          </p:cNvSpPr>
          <p:nvPr/>
        </p:nvSpPr>
        <p:spPr>
          <a:xfrm>
            <a:off x="727510" y="3337857"/>
            <a:ext cx="7700498" cy="284368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en-US" sz="1600" b="1" u="sng" dirty="0">
                <a:solidFill>
                  <a:srgbClr val="127854"/>
                </a:solidFill>
                <a:latin typeface="+mn-lt"/>
              </a:rPr>
              <a:t>Re-Establishment of FIRS  </a:t>
            </a:r>
            <a:endParaRPr lang="en-US" sz="1600" u="sng" dirty="0">
              <a:solidFill>
                <a:srgbClr val="127854"/>
              </a:solidFill>
              <a:latin typeface="+mn-lt"/>
            </a:endParaRPr>
          </a:p>
          <a:p>
            <a:pPr marL="285750" indent="-285750" algn="just">
              <a:buFont typeface="Arial" panose="020B0604020202020204" pitchFamily="34" charset="0"/>
              <a:buChar char="•"/>
            </a:pPr>
            <a:r>
              <a:rPr lang="en-US" sz="1600" dirty="0">
                <a:latin typeface="+mn-lt"/>
              </a:rPr>
              <a:t>Transformation and rebranding of FIRS as an agency for the federation and not just the Federal Government. </a:t>
            </a:r>
          </a:p>
          <a:p>
            <a:pPr marL="285750" indent="-285750" algn="just">
              <a:buFont typeface="Arial" panose="020B0604020202020204" pitchFamily="34" charset="0"/>
              <a:buChar char="•"/>
            </a:pPr>
            <a:r>
              <a:rPr lang="en-US" sz="1600" dirty="0">
                <a:latin typeface="+mn-lt"/>
              </a:rPr>
              <a:t>Empowerment, e.g. it to leverage technology and prosecute tax offences.</a:t>
            </a:r>
            <a:r>
              <a:rPr lang="en-US" sz="1600" b="1" dirty="0" smtClean="0">
                <a:solidFill>
                  <a:srgbClr val="127854"/>
                </a:solidFill>
                <a:latin typeface="+mn-lt"/>
              </a:rPr>
              <a:t> </a:t>
            </a:r>
          </a:p>
          <a:p>
            <a:pPr algn="just"/>
            <a:endParaRPr lang="en-US" sz="1600" dirty="0" smtClean="0">
              <a:solidFill>
                <a:srgbClr val="127854"/>
              </a:solidFill>
              <a:latin typeface="+mn-lt"/>
            </a:endParaRPr>
          </a:p>
          <a:p>
            <a:pPr algn="just"/>
            <a:r>
              <a:rPr lang="en-US" sz="1600" b="1" u="sng" dirty="0" smtClean="0">
                <a:solidFill>
                  <a:srgbClr val="127854"/>
                </a:solidFill>
                <a:latin typeface="+mn-lt"/>
              </a:rPr>
              <a:t>Re-Establishment </a:t>
            </a:r>
            <a:r>
              <a:rPr lang="en-US" sz="1600" b="1" u="sng" dirty="0">
                <a:solidFill>
                  <a:srgbClr val="127854"/>
                </a:solidFill>
                <a:latin typeface="+mn-lt"/>
              </a:rPr>
              <a:t>of Tax Appeal Tribunal </a:t>
            </a:r>
            <a:endParaRPr lang="en-US" sz="1600" u="sng" dirty="0">
              <a:solidFill>
                <a:srgbClr val="127854"/>
              </a:solidFill>
              <a:latin typeface="+mn-lt"/>
            </a:endParaRPr>
          </a:p>
          <a:p>
            <a:pPr algn="just"/>
            <a:r>
              <a:rPr lang="en-US" sz="1600" dirty="0">
                <a:latin typeface="+mn-lt"/>
              </a:rPr>
              <a:t>Now under</a:t>
            </a:r>
            <a:r>
              <a:rPr lang="en-US" sz="1600" b="1" dirty="0">
                <a:latin typeface="+mn-lt"/>
              </a:rPr>
              <a:t> </a:t>
            </a:r>
            <a:r>
              <a:rPr lang="en-US" sz="1600" dirty="0">
                <a:latin typeface="+mn-lt"/>
              </a:rPr>
              <a:t>Joint Revenue Board Establishment </a:t>
            </a:r>
            <a:r>
              <a:rPr lang="en-US" sz="1600" dirty="0" smtClean="0">
                <a:latin typeface="+mn-lt"/>
              </a:rPr>
              <a:t>Act</a:t>
            </a:r>
          </a:p>
          <a:p>
            <a:pPr algn="just"/>
            <a:endParaRPr lang="en-US" sz="1600" dirty="0" smtClean="0">
              <a:latin typeface="+mn-lt"/>
            </a:endParaRPr>
          </a:p>
          <a:p>
            <a:pPr algn="just"/>
            <a:r>
              <a:rPr lang="en-US" sz="1600" b="1" u="sng" dirty="0" smtClean="0">
                <a:solidFill>
                  <a:srgbClr val="127854"/>
                </a:solidFill>
                <a:latin typeface="+mn-lt"/>
              </a:rPr>
              <a:t>Re-Establishment of JTB </a:t>
            </a:r>
            <a:endParaRPr lang="en-US" sz="1600" u="sng" dirty="0" smtClean="0">
              <a:solidFill>
                <a:srgbClr val="127854"/>
              </a:solidFill>
              <a:latin typeface="+mn-lt"/>
            </a:endParaRPr>
          </a:p>
          <a:p>
            <a:pPr algn="just"/>
            <a:r>
              <a:rPr lang="en-US" sz="1600" dirty="0">
                <a:latin typeface="+mn-lt"/>
              </a:rPr>
              <a:t>Now known as the Joint Revenue Board of </a:t>
            </a:r>
            <a:r>
              <a:rPr lang="en-US" sz="1600" dirty="0" smtClean="0">
                <a:latin typeface="+mn-lt"/>
              </a:rPr>
              <a:t>Nigeria</a:t>
            </a:r>
          </a:p>
          <a:p>
            <a:pPr algn="just"/>
            <a:endParaRPr lang="en-US" sz="1600" b="1" dirty="0">
              <a:latin typeface="+mn-lt"/>
            </a:endParaRPr>
          </a:p>
          <a:p>
            <a:pPr algn="just"/>
            <a:r>
              <a:rPr lang="en-US" sz="1600" b="1" u="sng" dirty="0" smtClean="0">
                <a:solidFill>
                  <a:srgbClr val="00B050"/>
                </a:solidFill>
                <a:latin typeface="+mn-lt"/>
              </a:rPr>
              <a:t>A </a:t>
            </a:r>
            <a:r>
              <a:rPr lang="en-US" sz="1600" b="1" u="sng" dirty="0">
                <a:solidFill>
                  <a:srgbClr val="00B050"/>
                </a:solidFill>
                <a:latin typeface="+mn-lt"/>
              </a:rPr>
              <a:t>new institution</a:t>
            </a:r>
            <a:r>
              <a:rPr lang="en-US" sz="1600" u="sng" dirty="0">
                <a:solidFill>
                  <a:srgbClr val="00B050"/>
                </a:solidFill>
                <a:latin typeface="+mn-lt"/>
              </a:rPr>
              <a:t> </a:t>
            </a:r>
          </a:p>
          <a:p>
            <a:pPr algn="just"/>
            <a:r>
              <a:rPr lang="en-US" sz="1600" dirty="0" smtClean="0">
                <a:latin typeface="+mn-lt"/>
              </a:rPr>
              <a:t>Known </a:t>
            </a:r>
            <a:r>
              <a:rPr lang="en-US" sz="1600" dirty="0">
                <a:latin typeface="+mn-lt"/>
              </a:rPr>
              <a:t>as “The Tax </a:t>
            </a:r>
            <a:r>
              <a:rPr lang="en-US" sz="1600" dirty="0" err="1">
                <a:latin typeface="+mn-lt"/>
              </a:rPr>
              <a:t>Ombuds</a:t>
            </a:r>
            <a:r>
              <a:rPr lang="en-US" sz="1600" dirty="0">
                <a:latin typeface="+mn-lt"/>
              </a:rPr>
              <a:t>”</a:t>
            </a:r>
          </a:p>
        </p:txBody>
      </p:sp>
      <p:cxnSp>
        <p:nvCxnSpPr>
          <p:cNvPr id="3" name="Straight Connector 2"/>
          <p:cNvCxnSpPr/>
          <p:nvPr/>
        </p:nvCxnSpPr>
        <p:spPr>
          <a:xfrm>
            <a:off x="727510" y="3154925"/>
            <a:ext cx="9713340" cy="0"/>
          </a:xfrm>
          <a:prstGeom prst="line">
            <a:avLst/>
          </a:prstGeom>
          <a:ln w="28575">
            <a:solidFill>
              <a:srgbClr val="00B050"/>
            </a:solidFill>
            <a:prstDash val="sysDash"/>
          </a:ln>
        </p:spPr>
        <p:style>
          <a:lnRef idx="1">
            <a:schemeClr val="accent1"/>
          </a:lnRef>
          <a:fillRef idx="0">
            <a:schemeClr val="accent1"/>
          </a:fillRef>
          <a:effectRef idx="0">
            <a:schemeClr val="accent1"/>
          </a:effectRef>
          <a:fontRef idx="minor">
            <a:schemeClr val="tx1"/>
          </a:fontRef>
        </p:style>
      </p:cxnSp>
      <p:pic>
        <p:nvPicPr>
          <p:cNvPr id="30" name="Picture 2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2594781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790655" y="978916"/>
            <a:ext cx="2176832"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u="sng" dirty="0" smtClean="0">
                <a:solidFill>
                  <a:srgbClr val="127854"/>
                </a:solidFill>
                <a:latin typeface="Garamond" panose="02020404030301010803" pitchFamily="18" charset="0"/>
              </a:rPr>
              <a:t>REPEALS</a:t>
            </a:r>
            <a:endParaRPr lang="en-US" sz="3200" u="sng" dirty="0">
              <a:solidFill>
                <a:srgbClr val="127854"/>
              </a:solidFill>
              <a:latin typeface="Garamond" panose="02020404030301010803" pitchFamily="18" charset="0"/>
            </a:endParaRPr>
          </a:p>
        </p:txBody>
      </p:sp>
      <p:sp>
        <p:nvSpPr>
          <p:cNvPr id="11" name="Content Placeholder 2"/>
          <p:cNvSpPr txBox="1">
            <a:spLocks/>
          </p:cNvSpPr>
          <p:nvPr/>
        </p:nvSpPr>
        <p:spPr>
          <a:xfrm>
            <a:off x="790655" y="1591735"/>
            <a:ext cx="10822407" cy="441225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dirty="0"/>
              <a:t>Section 196 NTA repealed following 12 Acts:</a:t>
            </a:r>
          </a:p>
          <a:p>
            <a:pPr algn="just"/>
            <a:r>
              <a:rPr lang="en-US" sz="1600" dirty="0"/>
              <a:t>(a) Capital Gains Tax Act, Cap. C1, Laws of the Federation of Nigeria, 2004; </a:t>
            </a:r>
          </a:p>
          <a:p>
            <a:pPr algn="just"/>
            <a:r>
              <a:rPr lang="en-US" sz="1600" dirty="0"/>
              <a:t>(b) Casino Act, Cap. C3, Laws of the Federation of Nigeria,2004;</a:t>
            </a:r>
          </a:p>
          <a:p>
            <a:pPr algn="just"/>
            <a:r>
              <a:rPr lang="en-US" sz="1600" dirty="0"/>
              <a:t> (c) Companies Income Tax Act, Cap. C21, Laws of the Federation of Nigeria, 2004; (d) Deep Offshore and Inland Basin Act, Cap. D3, Laws of the Federation of Nigeria, 2004; </a:t>
            </a:r>
          </a:p>
          <a:p>
            <a:pPr algn="just"/>
            <a:r>
              <a:rPr lang="en-US" sz="1600" dirty="0"/>
              <a:t>(e) Industrial Development (Income Tax Relief) Act, Cap. I17, Laws of the Federation of Nigeria, 2004; </a:t>
            </a:r>
          </a:p>
          <a:p>
            <a:pPr algn="just"/>
            <a:r>
              <a:rPr lang="en-US" sz="1600" dirty="0"/>
              <a:t>(f) Income Tax (</a:t>
            </a:r>
            <a:r>
              <a:rPr lang="en-US" sz="1600" dirty="0" err="1"/>
              <a:t>Authorised</a:t>
            </a:r>
            <a:r>
              <a:rPr lang="en-US" sz="1600" dirty="0"/>
              <a:t> Communications) Act, Cap. I4, Laws of the Federation of Nigeria, 2004; </a:t>
            </a:r>
          </a:p>
          <a:p>
            <a:pPr algn="just"/>
            <a:r>
              <a:rPr lang="en-US" sz="1600" dirty="0"/>
              <a:t>(g) Personal Income Tax Act, Cap. P8, Laws of the Federation of Nigeria, 2004; </a:t>
            </a:r>
          </a:p>
          <a:p>
            <a:pPr algn="just"/>
            <a:r>
              <a:rPr lang="en-US" sz="1600" dirty="0"/>
              <a:t>(h) Petroleum Profits Tax Act, Cap. P13, Laws of the Federation of Nigeria, 2004;  </a:t>
            </a:r>
          </a:p>
          <a:p>
            <a:pPr algn="just"/>
            <a:r>
              <a:rPr lang="en-US" sz="1600" dirty="0"/>
              <a:t>(</a:t>
            </a:r>
            <a:r>
              <a:rPr lang="en-US" sz="1600" dirty="0" err="1"/>
              <a:t>i</a:t>
            </a:r>
            <a:r>
              <a:rPr lang="en-US" sz="1600" dirty="0"/>
              <a:t>) Stamp Duties Act, Cap. S8, Laws of the Federation of Nigeria, 2004;  </a:t>
            </a:r>
          </a:p>
          <a:p>
            <a:pPr algn="just"/>
            <a:r>
              <a:rPr lang="en-US" sz="1600" dirty="0"/>
              <a:t>(j) Taxes and Levies (Approved List for Collection) Act, Cap. T2, LFN 2004; </a:t>
            </a:r>
          </a:p>
          <a:p>
            <a:pPr algn="just"/>
            <a:r>
              <a:rPr lang="en-US" sz="1600" dirty="0"/>
              <a:t>(k) Value Added Tax Act, Cap. V1, Laws of the Federation of Nigeria, 2004; and  </a:t>
            </a:r>
          </a:p>
          <a:p>
            <a:pPr algn="just"/>
            <a:r>
              <a:rPr lang="en-US" sz="1600" dirty="0"/>
              <a:t>(l) Venture Capital (Incentives) Act, Cap. V2, Laws of the Federation of Nigeria, 2004. </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3677200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773403" y="1203203"/>
            <a:ext cx="3557058"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u="sng" dirty="0" smtClean="0">
                <a:solidFill>
                  <a:srgbClr val="127854"/>
                </a:solidFill>
                <a:latin typeface="Garamond" panose="02020404030301010803" pitchFamily="18" charset="0"/>
              </a:rPr>
              <a:t>AMENDMENTS</a:t>
            </a:r>
            <a:endParaRPr lang="en-US" sz="3200" u="sng" dirty="0">
              <a:solidFill>
                <a:srgbClr val="127854"/>
              </a:solidFill>
              <a:latin typeface="Garamond" panose="02020404030301010803" pitchFamily="18" charset="0"/>
            </a:endParaRPr>
          </a:p>
        </p:txBody>
      </p:sp>
      <p:sp>
        <p:nvSpPr>
          <p:cNvPr id="11" name="Content Placeholder 2"/>
          <p:cNvSpPr txBox="1">
            <a:spLocks/>
          </p:cNvSpPr>
          <p:nvPr/>
        </p:nvSpPr>
        <p:spPr>
          <a:xfrm>
            <a:off x="704391" y="1685315"/>
            <a:ext cx="11148304" cy="407713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b="1" dirty="0"/>
              <a:t>Section 197 of NTA 2025 amended the following Acts-</a:t>
            </a:r>
            <a:endParaRPr lang="en-US" sz="1600" dirty="0"/>
          </a:p>
          <a:p>
            <a:pPr algn="just"/>
            <a:r>
              <a:rPr lang="en-US" sz="1600" dirty="0"/>
              <a:t>(1) The Petroleum Industry Act, No. 6, 2021 is amended by deleting:  (a) Part I - X of Chapter Four; (b) the Fifth and Sixth Schedules; (c) paragraphs 6, 9, 10, 11 and 12, of the Seventh Schedule; and (d) paragraph 14 (6) of Part IV of the Seventh Schedule. </a:t>
            </a:r>
          </a:p>
          <a:p>
            <a:pPr algn="just"/>
            <a:r>
              <a:rPr lang="en-US" sz="1600" dirty="0"/>
              <a:t>(2) The Nigeria Export Processing Zones Act, Cap. N107, Laws of the Federation of Nigeria, 2004 is amended by deleting sections 8 and 18(1)(a). </a:t>
            </a:r>
          </a:p>
          <a:p>
            <a:pPr algn="just"/>
            <a:r>
              <a:rPr lang="en-US" sz="1600" dirty="0"/>
              <a:t>(3) The Oil and Gas Export Free Trade Zone Act, Cap. O5, Laws of the Federation of Nigeria, 2004 is amended by deleting sections 8 and 18(1)(a). </a:t>
            </a:r>
          </a:p>
          <a:p>
            <a:pPr algn="just"/>
            <a:r>
              <a:rPr lang="en-US" sz="1600" dirty="0"/>
              <a:t>(4) The National Information Technology Development Agency Act, No. 28, 2007 is amended by deleting sections 12(2)(a) and 16, and the Third Schedule.  </a:t>
            </a:r>
          </a:p>
          <a:p>
            <a:pPr algn="just"/>
            <a:r>
              <a:rPr lang="en-US" sz="1600" dirty="0"/>
              <a:t>(5) The Tertiary Education Trust Fund (Establishment, Etc.) Act, 2011 is amended by deleting sections 1, 2, and 3(3). </a:t>
            </a:r>
          </a:p>
          <a:p>
            <a:pPr algn="just"/>
            <a:r>
              <a:rPr lang="en-US" sz="1600" dirty="0"/>
              <a:t>(6) The National Agency for Science and Engineering Infrastructure (Establishment) Act, Cap. N3 Laws of the Federation of Nigeria, 2004 is amended by deleting section 20(2) (b) (</a:t>
            </a:r>
            <a:r>
              <a:rPr lang="en-US" sz="1600" dirty="0" err="1"/>
              <a:t>i</a:t>
            </a:r>
            <a:r>
              <a:rPr lang="en-US" sz="1600" dirty="0"/>
              <a:t>) and (ii). </a:t>
            </a:r>
          </a:p>
          <a:p>
            <a:pPr algn="just"/>
            <a:r>
              <a:rPr lang="en-US" sz="1600" dirty="0"/>
              <a:t>(7) The Customs, Excise Tariffs, Etc. (Consolidation) Act Cap. C49 Laws of the Federation of Nigeria, 2004 is amended by deleting section 21 (2). </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3895261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092580" y="1919195"/>
            <a:ext cx="4764755"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200" b="1" u="sng" dirty="0" smtClean="0">
                <a:solidFill>
                  <a:srgbClr val="127854"/>
                </a:solidFill>
                <a:latin typeface="Garamond" panose="02020404030301010803" pitchFamily="18" charset="0"/>
              </a:rPr>
              <a:t>AMENDMENTS – cont’d</a:t>
            </a:r>
            <a:endParaRPr lang="en-US" sz="3200" u="sng" dirty="0">
              <a:solidFill>
                <a:srgbClr val="127854"/>
              </a:solidFill>
              <a:latin typeface="Garamond" panose="02020404030301010803" pitchFamily="18" charset="0"/>
            </a:endParaRPr>
          </a:p>
        </p:txBody>
      </p:sp>
      <p:sp>
        <p:nvSpPr>
          <p:cNvPr id="11" name="Content Placeholder 2"/>
          <p:cNvSpPr txBox="1">
            <a:spLocks/>
          </p:cNvSpPr>
          <p:nvPr/>
        </p:nvSpPr>
        <p:spPr>
          <a:xfrm>
            <a:off x="1092580" y="2088858"/>
            <a:ext cx="10104507" cy="271850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en-US" sz="1600" dirty="0"/>
          </a:p>
          <a:p>
            <a:pPr algn="just"/>
            <a:r>
              <a:rPr lang="en-US" sz="1600" dirty="0"/>
              <a:t>(8) The National Lottery Act No. 7, 2005 is amended by deleting section 35A, 35B and 35C. </a:t>
            </a:r>
          </a:p>
          <a:p>
            <a:pPr algn="just"/>
            <a:r>
              <a:rPr lang="en-US" sz="1600" dirty="0"/>
              <a:t>(9) The Nigerian Minerals and Mining Act, No. 20, 2007 is amended by deleting sections 28 and 33. </a:t>
            </a:r>
          </a:p>
          <a:p>
            <a:pPr algn="just"/>
            <a:r>
              <a:rPr lang="en-US" sz="1600" dirty="0"/>
              <a:t>(10) The Nigeria Start-up Act, No.32, 2022 is amended by deleting sections 25(2), (3), (4) and 29(3). </a:t>
            </a:r>
          </a:p>
          <a:p>
            <a:pPr algn="just"/>
            <a:r>
              <a:rPr lang="en-US" sz="1600" dirty="0"/>
              <a:t>(11) The Export (Incentives and Miscellaneous Provisions) Act, Cap. E19 Laws of the Federation of Nigeria, 2004 is amended by deleting section 11(1). </a:t>
            </a:r>
          </a:p>
          <a:p>
            <a:pPr algn="just"/>
            <a:r>
              <a:rPr lang="en-US" sz="1600" dirty="0"/>
              <a:t>(12) The Federal Roads Maintenance Agency (Establishment, Etc.) Act Cap. F38, Laws of the Federation of Nigeria 2004 is amended by deleting section 14(1)(h). </a:t>
            </a:r>
          </a:p>
          <a:p>
            <a:pPr algn="just"/>
            <a:r>
              <a:rPr lang="en-US" sz="1600" dirty="0"/>
              <a:t>(13) The Student Loans (Access to Higher Education) Act, 2024 is amended by deleting section 17 (1). </a:t>
            </a:r>
          </a:p>
          <a:p>
            <a:pPr algn="just"/>
            <a:r>
              <a:rPr lang="en-US" sz="1600" dirty="0"/>
              <a:t>(14) The Cybercrime (Prohibition, Prevention, Etc.) Act, No. 17 2015 is amended by deleting section 44 (2)(a) and (4), and the Second Schedule.</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1854082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773402" y="1599051"/>
            <a:ext cx="6386522" cy="48819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b="1" u="sng" dirty="0" smtClean="0">
                <a:solidFill>
                  <a:srgbClr val="127854"/>
                </a:solidFill>
                <a:latin typeface="Garamond" panose="02020404030301010803" pitchFamily="18" charset="0"/>
              </a:rPr>
              <a:t>REVOCATION &amp; AMENDMENT OF SUBSIDIARY LAWS</a:t>
            </a:r>
            <a:endParaRPr lang="en-US" sz="1400" u="sng" dirty="0">
              <a:solidFill>
                <a:srgbClr val="127854"/>
              </a:solidFill>
              <a:latin typeface="Garamond" panose="02020404030301010803" pitchFamily="18" charset="0"/>
            </a:endParaRPr>
          </a:p>
        </p:txBody>
      </p:sp>
      <p:sp>
        <p:nvSpPr>
          <p:cNvPr id="11" name="Content Placeholder 2"/>
          <p:cNvSpPr txBox="1">
            <a:spLocks/>
          </p:cNvSpPr>
          <p:nvPr/>
        </p:nvSpPr>
        <p:spPr>
          <a:xfrm>
            <a:off x="773401" y="2087243"/>
            <a:ext cx="10423685" cy="35113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b="1" dirty="0"/>
              <a:t>S.198</a:t>
            </a:r>
            <a:r>
              <a:rPr lang="en-US" sz="1600" dirty="0"/>
              <a:t> deals with revocation and consequential amendment of subsidiary legislation. Thus: </a:t>
            </a:r>
          </a:p>
          <a:p>
            <a:pPr algn="just"/>
            <a:r>
              <a:rPr lang="en-US" sz="1600" dirty="0"/>
              <a:t>(1) The Value Added Tax Act (Modification) Order, 2021 is revoked. </a:t>
            </a:r>
          </a:p>
          <a:p>
            <a:pPr algn="just"/>
            <a:r>
              <a:rPr lang="en-US" sz="1600" dirty="0"/>
              <a:t>(2) The Companies Income Tax (Significant Economic Presence) Order, 2020 is amended by deleting paragraph 2. </a:t>
            </a:r>
          </a:p>
          <a:p>
            <a:pPr algn="just"/>
            <a:r>
              <a:rPr lang="en-US" sz="1600" dirty="0"/>
              <a:t>(3) The Petroleum (Drilling and Production) Regulations, 1969 is amended by deleting regulations 60B, 60C, 61(1), (2), (4), and 62. </a:t>
            </a:r>
          </a:p>
          <a:p>
            <a:pPr algn="just"/>
            <a:r>
              <a:rPr lang="en-US" sz="1600" b="1" dirty="0"/>
              <a:t> </a:t>
            </a:r>
            <a:endParaRPr lang="en-US" sz="1600" dirty="0"/>
          </a:p>
          <a:p>
            <a:pPr algn="just"/>
            <a:r>
              <a:rPr lang="en-US" sz="1600" b="1" dirty="0"/>
              <a:t>Section 199</a:t>
            </a:r>
            <a:r>
              <a:rPr lang="en-US" sz="1600" dirty="0"/>
              <a:t>, the Saving provisions states thus: Without prejudice to the provision of section 6 of the Interpretation Act:</a:t>
            </a:r>
          </a:p>
          <a:p>
            <a:pPr lvl="0" algn="just"/>
            <a:r>
              <a:rPr lang="en-US" sz="1600" dirty="0"/>
              <a:t>the repealed enactments specified in section 196 and the amended enactments specified in section 197 of this Act shall not affect anything done under the enactments; </a:t>
            </a:r>
          </a:p>
          <a:p>
            <a:pPr algn="just"/>
            <a:r>
              <a:rPr lang="en-US" sz="1600" dirty="0"/>
              <a:t> </a:t>
            </a:r>
          </a:p>
          <a:p>
            <a:pPr algn="just"/>
            <a:r>
              <a:rPr lang="en-US" sz="1600" dirty="0"/>
              <a:t>a notice, guideline, rule, order, regulation, circular or other subsidiary legislations made or issued under any provision of the repealed or amended enactments by this Act, shall continue to be in force as if they had been made or issued by the relevant authority or person under this Act except to the extent that it is inconsistent with the provisions of this Act;</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14544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773402" y="920784"/>
            <a:ext cx="8269930" cy="8127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b="1" u="sng" dirty="0" smtClean="0">
                <a:solidFill>
                  <a:srgbClr val="127854"/>
                </a:solidFill>
                <a:latin typeface="Garamond" panose="02020404030301010803" pitchFamily="18" charset="0"/>
              </a:rPr>
              <a:t>PRIMACY OF THE PROVISIONS OF NTA</a:t>
            </a:r>
            <a:endParaRPr lang="en-US" sz="3200" u="sng" dirty="0">
              <a:solidFill>
                <a:srgbClr val="127854"/>
              </a:solidFill>
              <a:latin typeface="Garamond" panose="02020404030301010803" pitchFamily="18" charset="0"/>
            </a:endParaRPr>
          </a:p>
        </p:txBody>
      </p:sp>
      <p:sp>
        <p:nvSpPr>
          <p:cNvPr id="11" name="Content Placeholder 2"/>
          <p:cNvSpPr txBox="1">
            <a:spLocks/>
          </p:cNvSpPr>
          <p:nvPr/>
        </p:nvSpPr>
        <p:spPr>
          <a:xfrm>
            <a:off x="773401" y="1733560"/>
            <a:ext cx="9302251" cy="113041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dirty="0"/>
              <a:t>Section 201 provides that “Subject to the Constitution of the FRN, the Act shall take precedence over any other law “with regards to the imposition of tax, royalty, levy, excise duty on services or any other tax apparently to address the challenges of the growing number of special taxes and incentives under non-taxing statutes.” </a:t>
            </a:r>
          </a:p>
        </p:txBody>
      </p:sp>
      <p:grpSp>
        <p:nvGrpSpPr>
          <p:cNvPr id="13" name="Group 12"/>
          <p:cNvGrpSpPr/>
          <p:nvPr/>
        </p:nvGrpSpPr>
        <p:grpSpPr>
          <a:xfrm>
            <a:off x="0" y="6495691"/>
            <a:ext cx="12192000" cy="362309"/>
            <a:chOff x="0" y="5478083"/>
            <a:chExt cx="12192000" cy="1379917"/>
          </a:xfrm>
        </p:grpSpPr>
        <p:sp>
          <p:nvSpPr>
            <p:cNvPr id="14" name="Rectangle 13"/>
            <p:cNvSpPr/>
            <p:nvPr/>
          </p:nvSpPr>
          <p:spPr>
            <a:xfrm>
              <a:off x="0" y="5478083"/>
              <a:ext cx="8143336" cy="905463"/>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383547"/>
              <a:ext cx="8143336" cy="474453"/>
            </a:xfrm>
            <a:prstGeom prst="rect">
              <a:avLst/>
            </a:prstGeom>
            <a:solidFill>
              <a:srgbClr val="12785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143336" y="5478083"/>
              <a:ext cx="4048664" cy="905464"/>
            </a:xfrm>
            <a:prstGeom prst="rect">
              <a:avLst/>
            </a:prstGeom>
            <a:solidFill>
              <a:srgbClr val="127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43336" y="6383547"/>
              <a:ext cx="4048664" cy="47445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9" name="Straight Connector 8"/>
          <p:cNvCxnSpPr/>
          <p:nvPr/>
        </p:nvCxnSpPr>
        <p:spPr>
          <a:xfrm>
            <a:off x="773401" y="3001993"/>
            <a:ext cx="9713340" cy="0"/>
          </a:xfrm>
          <a:prstGeom prst="line">
            <a:avLst/>
          </a:prstGeom>
          <a:ln w="28575">
            <a:solidFill>
              <a:srgbClr val="00B050"/>
            </a:solidFill>
            <a:prstDash val="sysDash"/>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773401" y="3101707"/>
            <a:ext cx="9017579" cy="64214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b="1" u="sng" dirty="0" smtClean="0">
                <a:solidFill>
                  <a:srgbClr val="127854"/>
                </a:solidFill>
                <a:latin typeface="Garamond" panose="02020404030301010803" pitchFamily="18" charset="0"/>
              </a:rPr>
              <a:t>SOURCES OF TAX LAW IN NIGERIA</a:t>
            </a:r>
            <a:endParaRPr lang="en-US" sz="3200" u="sng" dirty="0">
              <a:solidFill>
                <a:srgbClr val="127854"/>
              </a:solidFill>
              <a:latin typeface="Garamond" panose="02020404030301010803" pitchFamily="18" charset="0"/>
            </a:endParaRPr>
          </a:p>
        </p:txBody>
      </p:sp>
      <p:sp>
        <p:nvSpPr>
          <p:cNvPr id="18" name="Content Placeholder 2"/>
          <p:cNvSpPr txBox="1">
            <a:spLocks/>
          </p:cNvSpPr>
          <p:nvPr/>
        </p:nvSpPr>
        <p:spPr>
          <a:xfrm>
            <a:off x="773401" y="3743853"/>
            <a:ext cx="9302251" cy="220457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n-US" sz="1600" dirty="0"/>
              <a:t>Beyond these four new Acts the sources of tax law are: </a:t>
            </a:r>
          </a:p>
          <a:p>
            <a:pPr marL="342900" lvl="0" indent="-342900" algn="just">
              <a:buFont typeface="Calibri" panose="020F0502020204030204" pitchFamily="34" charset="0"/>
              <a:buChar char="―"/>
            </a:pPr>
            <a:r>
              <a:rPr lang="en-US" sz="1600" dirty="0"/>
              <a:t>The Constitution;</a:t>
            </a:r>
          </a:p>
          <a:p>
            <a:pPr marL="342900" lvl="0" indent="-342900" algn="just">
              <a:buFont typeface="Calibri" panose="020F0502020204030204" pitchFamily="34" charset="0"/>
              <a:buChar char="―"/>
            </a:pPr>
            <a:r>
              <a:rPr lang="en-US" sz="1600" dirty="0"/>
              <a:t>Subsidiary Tax Law e.g. Withholding Tax Legislation 2024. Section 199 preserves the existing Regulations (section 199 NTA);</a:t>
            </a:r>
          </a:p>
          <a:p>
            <a:pPr marL="342900" lvl="0" indent="-342900" algn="just">
              <a:buFont typeface="Calibri" panose="020F0502020204030204" pitchFamily="34" charset="0"/>
              <a:buChar char="―"/>
            </a:pPr>
            <a:r>
              <a:rPr lang="en-US" sz="1600" dirty="0"/>
              <a:t>Tax Cases; and</a:t>
            </a:r>
          </a:p>
          <a:p>
            <a:pPr marL="342900" lvl="0" indent="-342900" algn="just">
              <a:buFont typeface="Calibri" panose="020F0502020204030204" pitchFamily="34" charset="0"/>
              <a:buChar char="―"/>
            </a:pPr>
            <a:r>
              <a:rPr lang="en-US" sz="1600" dirty="0"/>
              <a:t>Double Tax Treaties/Agreements (DTT/A). </a:t>
            </a:r>
          </a:p>
        </p:txBody>
      </p:sp>
      <p:pic>
        <p:nvPicPr>
          <p:cNvPr id="24" name="Picture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12073" y="215332"/>
            <a:ext cx="1069003" cy="1086700"/>
          </a:xfrm>
          <a:prstGeom prst="rect">
            <a:avLst/>
          </a:prstGeom>
        </p:spPr>
      </p:pic>
    </p:spTree>
    <p:extLst>
      <p:ext uri="{BB962C8B-B14F-4D97-AF65-F5344CB8AC3E}">
        <p14:creationId xmlns:p14="http://schemas.microsoft.com/office/powerpoint/2010/main" val="28003374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3795</Words>
  <Application>Microsoft Office PowerPoint</Application>
  <PresentationFormat>Widescreen</PresentationFormat>
  <Paragraphs>287</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Calibri Light</vt:lpstr>
      <vt:lpstr>DengXian</vt:lpstr>
      <vt:lpstr>Garamond</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41</cp:revision>
  <dcterms:created xsi:type="dcterms:W3CDTF">2025-03-30T00:44:57Z</dcterms:created>
  <dcterms:modified xsi:type="dcterms:W3CDTF">2025-07-31T19:29:12Z</dcterms:modified>
</cp:coreProperties>
</file>